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0"/>
    <p:restoredTop sz="94614"/>
  </p:normalViewPr>
  <p:slideViewPr>
    <p:cSldViewPr snapToGrid="0" snapToObjects="1">
      <p:cViewPr varScale="1">
        <p:scale>
          <a:sx n="63" d="100"/>
          <a:sy n="63" d="100"/>
        </p:scale>
        <p:origin x="248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linkedin.com/in/tomsamodol/" TargetMode="External"/><Relationship Id="rId12" Type="http://schemas.openxmlformats.org/officeDocument/2006/relationships/hyperlink" Target="https://www.linkedin.com/in/drdaviddean/" TargetMode="External"/><Relationship Id="rId13" Type="http://schemas.openxmlformats.org/officeDocument/2006/relationships/hyperlink" Target="https://www.linkedin.com/in/paul-stacy-025439b/" TargetMode="External"/><Relationship Id="rId14" Type="http://schemas.openxmlformats.org/officeDocument/2006/relationships/hyperlink" Target="https://www.linkedin.com/in/philipproost/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jpeg"/><Relationship Id="rId8" Type="http://schemas.openxmlformats.org/officeDocument/2006/relationships/hyperlink" Target="https://www.linkedin.com/in/alvaro-gauterin-999092110" TargetMode="External"/><Relationship Id="rId9" Type="http://schemas.openxmlformats.org/officeDocument/2006/relationships/image" Target="../media/image107.tiff"/><Relationship Id="rId10" Type="http://schemas.openxmlformats.org/officeDocument/2006/relationships/hyperlink" Target="https://www.linkedin.com/in/janphilippkruip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tiff"/><Relationship Id="rId1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7" Type="http://schemas.openxmlformats.org/officeDocument/2006/relationships/image" Target="../media/image16.tiff"/><Relationship Id="rId8" Type="http://schemas.openxmlformats.org/officeDocument/2006/relationships/image" Target="../media/image17.tiff"/><Relationship Id="rId9" Type="http://schemas.openxmlformats.org/officeDocument/2006/relationships/image" Target="../media/image18.tiff"/><Relationship Id="rId10" Type="http://schemas.openxmlformats.org/officeDocument/2006/relationships/image" Target="../media/image1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tif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jpeg"/><Relationship Id="rId24" Type="http://schemas.openxmlformats.org/officeDocument/2006/relationships/image" Target="../media/image47.png"/><Relationship Id="rId25" Type="http://schemas.openxmlformats.org/officeDocument/2006/relationships/image" Target="../media/image48.png"/><Relationship Id="rId26" Type="http://schemas.openxmlformats.org/officeDocument/2006/relationships/image" Target="../media/image49.png"/><Relationship Id="rId27" Type="http://schemas.openxmlformats.org/officeDocument/2006/relationships/image" Target="../media/image50.png"/><Relationship Id="rId28" Type="http://schemas.openxmlformats.org/officeDocument/2006/relationships/image" Target="../media/image51.png"/><Relationship Id="rId29" Type="http://schemas.openxmlformats.org/officeDocument/2006/relationships/image" Target="../media/image52.png"/><Relationship Id="rId30" Type="http://schemas.openxmlformats.org/officeDocument/2006/relationships/image" Target="../media/image53.png"/><Relationship Id="rId31" Type="http://schemas.openxmlformats.org/officeDocument/2006/relationships/image" Target="../media/image54.png"/><Relationship Id="rId10" Type="http://schemas.openxmlformats.org/officeDocument/2006/relationships/image" Target="../media/image33.jpeg"/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openxmlformats.org/officeDocument/2006/relationships/image" Target="../media/image39.png"/><Relationship Id="rId17" Type="http://schemas.openxmlformats.org/officeDocument/2006/relationships/image" Target="../media/image40.png"/><Relationship Id="rId18" Type="http://schemas.openxmlformats.org/officeDocument/2006/relationships/image" Target="../media/image41.png"/><Relationship Id="rId19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jpeg"/><Relationship Id="rId8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4" Type="http://schemas.openxmlformats.org/officeDocument/2006/relationships/image" Target="../media/image57.tiff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20" Type="http://schemas.openxmlformats.org/officeDocument/2006/relationships/image" Target="../media/image77.png"/><Relationship Id="rId21" Type="http://schemas.openxmlformats.org/officeDocument/2006/relationships/image" Target="../media/image78.png"/><Relationship Id="rId22" Type="http://schemas.openxmlformats.org/officeDocument/2006/relationships/image" Target="../media/image79.png"/><Relationship Id="rId23" Type="http://schemas.openxmlformats.org/officeDocument/2006/relationships/image" Target="../media/image80.png"/><Relationship Id="rId24" Type="http://schemas.openxmlformats.org/officeDocument/2006/relationships/image" Target="../media/image81.png"/><Relationship Id="rId25" Type="http://schemas.openxmlformats.org/officeDocument/2006/relationships/image" Target="../media/image82.png"/><Relationship Id="rId26" Type="http://schemas.openxmlformats.org/officeDocument/2006/relationships/image" Target="../media/image83.png"/><Relationship Id="rId27" Type="http://schemas.openxmlformats.org/officeDocument/2006/relationships/image" Target="../media/image84.jpeg"/><Relationship Id="rId28" Type="http://schemas.openxmlformats.org/officeDocument/2006/relationships/image" Target="../media/image85.png"/><Relationship Id="rId10" Type="http://schemas.openxmlformats.org/officeDocument/2006/relationships/image" Target="../media/image67.png"/><Relationship Id="rId11" Type="http://schemas.openxmlformats.org/officeDocument/2006/relationships/image" Target="../media/image68.png"/><Relationship Id="rId12" Type="http://schemas.openxmlformats.org/officeDocument/2006/relationships/image" Target="../media/image69.png"/><Relationship Id="rId13" Type="http://schemas.openxmlformats.org/officeDocument/2006/relationships/image" Target="../media/image70.png"/><Relationship Id="rId14" Type="http://schemas.openxmlformats.org/officeDocument/2006/relationships/image" Target="../media/image71.png"/><Relationship Id="rId15" Type="http://schemas.openxmlformats.org/officeDocument/2006/relationships/image" Target="../media/image72.png"/><Relationship Id="rId16" Type="http://schemas.openxmlformats.org/officeDocument/2006/relationships/image" Target="../media/image73.png"/><Relationship Id="rId17" Type="http://schemas.openxmlformats.org/officeDocument/2006/relationships/image" Target="../media/image74.png"/><Relationship Id="rId18" Type="http://schemas.openxmlformats.org/officeDocument/2006/relationships/image" Target="../media/image75.jpeg"/><Relationship Id="rId19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jpe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4" Type="http://schemas.openxmlformats.org/officeDocument/2006/relationships/image" Target="../media/image88.jpeg"/><Relationship Id="rId5" Type="http://schemas.openxmlformats.org/officeDocument/2006/relationships/image" Target="../media/image89.tiff"/><Relationship Id="rId6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9" Type="http://schemas.openxmlformats.org/officeDocument/2006/relationships/image" Target="../media/image98.png"/><Relationship Id="rId10" Type="http://schemas.openxmlformats.org/officeDocument/2006/relationships/image" Target="../media/image99.png"/><Relationship Id="rId11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87525" y="-25400"/>
            <a:ext cx="16951526" cy="1376680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-187524" y="-25400"/>
            <a:ext cx="16951526" cy="13817600"/>
          </a:xfrm>
          <a:prstGeom prst="rect">
            <a:avLst/>
          </a:prstGeom>
          <a:gradFill>
            <a:gsLst>
              <a:gs pos="0">
                <a:srgbClr val="00ADB6">
                  <a:alpha val="90000"/>
                </a:srgbClr>
              </a:gs>
              <a:gs pos="100000">
                <a:srgbClr val="42CBA2">
                  <a:alpha val="90000"/>
                </a:srgbClr>
              </a:gs>
            </a:gsLst>
            <a:lin ang="2687219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121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2496343" y="2723262"/>
            <a:ext cx="2466537" cy="1736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asted-image-filter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31517" y="5129189"/>
            <a:ext cx="2559226" cy="895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asted-image-filtere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177790" y="10773436"/>
            <a:ext cx="2466679" cy="720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asted-image-filtered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082590" y="9447555"/>
            <a:ext cx="2657046" cy="598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asted-image-filtered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955605" y="8040086"/>
            <a:ext cx="2911049" cy="680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660109" y="3891372"/>
            <a:ext cx="3502041" cy="598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asted-image-filtered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3027" y="6501155"/>
            <a:ext cx="3416204" cy="811538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17906116" y="2329210"/>
            <a:ext cx="501002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3500">
                <a:solidFill>
                  <a:srgbClr val="53585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As featured on</a:t>
            </a:r>
          </a:p>
        </p:txBody>
      </p:sp>
      <p:sp>
        <p:nvSpPr>
          <p:cNvPr id="129" name="Shape 129"/>
          <p:cNvSpPr/>
          <p:nvPr/>
        </p:nvSpPr>
        <p:spPr>
          <a:xfrm>
            <a:off x="2327881" y="4861987"/>
            <a:ext cx="10932891" cy="3233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0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Personalised insurance</a:t>
            </a:r>
          </a:p>
        </p:txBody>
      </p:sp>
      <p:sp>
        <p:nvSpPr>
          <p:cNvPr id="130" name="Shape 130"/>
          <p:cNvSpPr/>
          <p:nvPr/>
        </p:nvSpPr>
        <p:spPr>
          <a:xfrm>
            <a:off x="2429481" y="8151759"/>
            <a:ext cx="950147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0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The Digital Insurer Europe Conference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/>
          <p:nvPr/>
        </p:nvSpPr>
        <p:spPr>
          <a:xfrm>
            <a:off x="-127000" y="-76201"/>
            <a:ext cx="24513642" cy="13868401"/>
          </a:xfrm>
          <a:prstGeom prst="rect">
            <a:avLst/>
          </a:prstGeom>
          <a:gradFill>
            <a:gsLst>
              <a:gs pos="0">
                <a:srgbClr val="00ADB6"/>
              </a:gs>
              <a:gs pos="100000">
                <a:srgbClr val="42CBA2"/>
              </a:gs>
            </a:gsLst>
            <a:lin ang="2687219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86" name="Shape 486"/>
          <p:cNvSpPr/>
          <p:nvPr/>
        </p:nvSpPr>
        <p:spPr>
          <a:xfrm>
            <a:off x="5193097" y="5875057"/>
            <a:ext cx="284757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000" spc="-5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Alvaro Gauterin</a:t>
            </a:r>
          </a:p>
        </p:txBody>
      </p:sp>
      <p:sp>
        <p:nvSpPr>
          <p:cNvPr id="487" name="Shape 487"/>
          <p:cNvSpPr/>
          <p:nvPr/>
        </p:nvSpPr>
        <p:spPr>
          <a:xfrm>
            <a:off x="5004482" y="6935507"/>
            <a:ext cx="322480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500" spc="-5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Software Engineering</a:t>
            </a:r>
          </a:p>
        </p:txBody>
      </p:sp>
      <p:sp>
        <p:nvSpPr>
          <p:cNvPr id="488" name="Shape 488"/>
          <p:cNvSpPr/>
          <p:nvPr/>
        </p:nvSpPr>
        <p:spPr>
          <a:xfrm>
            <a:off x="10717596" y="5875057"/>
            <a:ext cx="307448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000" spc="-5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Jan-Philipp Kruip</a:t>
            </a:r>
          </a:p>
        </p:txBody>
      </p:sp>
      <p:sp>
        <p:nvSpPr>
          <p:cNvPr id="489" name="Shape 489"/>
          <p:cNvSpPr/>
          <p:nvPr/>
        </p:nvSpPr>
        <p:spPr>
          <a:xfrm>
            <a:off x="10642438" y="6935507"/>
            <a:ext cx="322480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500" spc="-5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Finance, Consulting</a:t>
            </a:r>
          </a:p>
        </p:txBody>
      </p:sp>
      <p:sp>
        <p:nvSpPr>
          <p:cNvPr id="490" name="Shape 490"/>
          <p:cNvSpPr/>
          <p:nvPr/>
        </p:nvSpPr>
        <p:spPr>
          <a:xfrm>
            <a:off x="16102876" y="6506882"/>
            <a:ext cx="307448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sz="1800" spc="215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INTERIM COO</a:t>
            </a:r>
          </a:p>
        </p:txBody>
      </p:sp>
      <p:sp>
        <p:nvSpPr>
          <p:cNvPr id="491" name="Shape 491"/>
          <p:cNvSpPr/>
          <p:nvPr/>
        </p:nvSpPr>
        <p:spPr>
          <a:xfrm>
            <a:off x="16102876" y="5875057"/>
            <a:ext cx="307448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000" spc="-5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Tom Samodol</a:t>
            </a:r>
          </a:p>
        </p:txBody>
      </p:sp>
      <p:sp>
        <p:nvSpPr>
          <p:cNvPr id="492" name="Shape 492"/>
          <p:cNvSpPr/>
          <p:nvPr/>
        </p:nvSpPr>
        <p:spPr>
          <a:xfrm>
            <a:off x="16027717" y="6935507"/>
            <a:ext cx="322480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500" spc="-5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Experienced COO</a:t>
            </a:r>
          </a:p>
        </p:txBody>
      </p:sp>
      <p:sp>
        <p:nvSpPr>
          <p:cNvPr id="493" name="Shape 493"/>
          <p:cNvSpPr/>
          <p:nvPr/>
        </p:nvSpPr>
        <p:spPr>
          <a:xfrm>
            <a:off x="10717596" y="6506882"/>
            <a:ext cx="307448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sz="1800" spc="215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CO-FOUNDER, CEO</a:t>
            </a:r>
          </a:p>
        </p:txBody>
      </p:sp>
      <p:sp>
        <p:nvSpPr>
          <p:cNvPr id="494" name="Shape 494"/>
          <p:cNvSpPr/>
          <p:nvPr/>
        </p:nvSpPr>
        <p:spPr>
          <a:xfrm>
            <a:off x="5079640" y="6506882"/>
            <a:ext cx="307448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sz="1800" spc="215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CO-FOUNDER, CTO</a:t>
            </a:r>
          </a:p>
        </p:txBody>
      </p:sp>
      <p:pic>
        <p:nvPicPr>
          <p:cNvPr id="495" name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87102" y="1848074"/>
            <a:ext cx="3535475" cy="353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8" y="0"/>
                </a:moveTo>
                <a:cubicBezTo>
                  <a:pt x="7320" y="0"/>
                  <a:pt x="4803" y="1055"/>
                  <a:pt x="2882" y="3164"/>
                </a:cubicBezTo>
                <a:cubicBezTo>
                  <a:pt x="-961" y="7381"/>
                  <a:pt x="-961" y="14219"/>
                  <a:pt x="2882" y="18436"/>
                </a:cubicBezTo>
                <a:cubicBezTo>
                  <a:pt x="4803" y="20545"/>
                  <a:pt x="7320" y="21600"/>
                  <a:pt x="9838" y="21600"/>
                </a:cubicBezTo>
                <a:cubicBezTo>
                  <a:pt x="12356" y="21600"/>
                  <a:pt x="14875" y="20545"/>
                  <a:pt x="16796" y="18436"/>
                </a:cubicBezTo>
                <a:cubicBezTo>
                  <a:pt x="20639" y="14219"/>
                  <a:pt x="20639" y="7381"/>
                  <a:pt x="16796" y="3164"/>
                </a:cubicBezTo>
                <a:cubicBezTo>
                  <a:pt x="14875" y="1055"/>
                  <a:pt x="12356" y="0"/>
                  <a:pt x="9838" y="0"/>
                </a:cubicBezTo>
                <a:close/>
              </a:path>
            </a:pathLst>
          </a:custGeom>
          <a:ln w="88900">
            <a:solidFill>
              <a:srgbClr val="FFFFFF"/>
            </a:solidFill>
            <a:miter lim="400000"/>
          </a:ln>
          <a:effectLst>
            <a:outerShdw blurRad="203200" dist="25400" dir="5400000" rotWithShape="0">
              <a:srgbClr val="0087A0">
                <a:alpha val="50000"/>
              </a:srgbClr>
            </a:outerShdw>
          </a:effectLst>
        </p:spPr>
      </p:pic>
      <p:pic>
        <p:nvPicPr>
          <p:cNvPr id="496" name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49145" y="1848074"/>
            <a:ext cx="3535475" cy="353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8" y="0"/>
                </a:moveTo>
                <a:cubicBezTo>
                  <a:pt x="7320" y="0"/>
                  <a:pt x="4803" y="1055"/>
                  <a:pt x="2882" y="3164"/>
                </a:cubicBezTo>
                <a:cubicBezTo>
                  <a:pt x="-961" y="7381"/>
                  <a:pt x="-961" y="14219"/>
                  <a:pt x="2882" y="18436"/>
                </a:cubicBezTo>
                <a:cubicBezTo>
                  <a:pt x="4803" y="20545"/>
                  <a:pt x="7320" y="21600"/>
                  <a:pt x="9838" y="21600"/>
                </a:cubicBezTo>
                <a:cubicBezTo>
                  <a:pt x="12356" y="21600"/>
                  <a:pt x="14875" y="20545"/>
                  <a:pt x="16796" y="18436"/>
                </a:cubicBezTo>
                <a:cubicBezTo>
                  <a:pt x="20639" y="14219"/>
                  <a:pt x="20639" y="7381"/>
                  <a:pt x="16796" y="3164"/>
                </a:cubicBezTo>
                <a:cubicBezTo>
                  <a:pt x="14875" y="1055"/>
                  <a:pt x="12356" y="0"/>
                  <a:pt x="9838" y="0"/>
                </a:cubicBezTo>
                <a:close/>
              </a:path>
            </a:pathLst>
          </a:custGeom>
          <a:ln w="88900">
            <a:solidFill>
              <a:srgbClr val="FFFFFF"/>
            </a:solidFill>
            <a:miter lim="400000"/>
          </a:ln>
          <a:effectLst>
            <a:outerShdw blurRad="203200" dist="25400" dir="5400000" rotWithShape="0">
              <a:srgbClr val="0087A0">
                <a:alpha val="50000"/>
              </a:srgbClr>
            </a:outerShdw>
          </a:effectLst>
        </p:spPr>
      </p:pic>
      <p:pic>
        <p:nvPicPr>
          <p:cNvPr id="497" name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72380" y="1848074"/>
            <a:ext cx="3535475" cy="353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8" y="0"/>
                </a:moveTo>
                <a:cubicBezTo>
                  <a:pt x="7320" y="0"/>
                  <a:pt x="4803" y="1055"/>
                  <a:pt x="2882" y="3164"/>
                </a:cubicBezTo>
                <a:cubicBezTo>
                  <a:pt x="-961" y="7381"/>
                  <a:pt x="-961" y="14219"/>
                  <a:pt x="2882" y="18436"/>
                </a:cubicBezTo>
                <a:cubicBezTo>
                  <a:pt x="4803" y="20545"/>
                  <a:pt x="7320" y="21600"/>
                  <a:pt x="9838" y="21600"/>
                </a:cubicBezTo>
                <a:cubicBezTo>
                  <a:pt x="12356" y="21600"/>
                  <a:pt x="14875" y="20545"/>
                  <a:pt x="16796" y="18436"/>
                </a:cubicBezTo>
                <a:cubicBezTo>
                  <a:pt x="20639" y="14219"/>
                  <a:pt x="20639" y="7381"/>
                  <a:pt x="16796" y="3164"/>
                </a:cubicBezTo>
                <a:cubicBezTo>
                  <a:pt x="14875" y="1055"/>
                  <a:pt x="12356" y="0"/>
                  <a:pt x="9838" y="0"/>
                </a:cubicBezTo>
                <a:close/>
              </a:path>
            </a:pathLst>
          </a:custGeom>
          <a:ln w="88900">
            <a:solidFill>
              <a:srgbClr val="FFFFFF"/>
            </a:solidFill>
            <a:miter lim="400000"/>
          </a:ln>
          <a:effectLst>
            <a:outerShdw blurRad="203200" dist="25400" dir="5400000" rotWithShape="0">
              <a:srgbClr val="0087A0">
                <a:alpha val="50000"/>
              </a:srgbClr>
            </a:outerShdw>
          </a:effectLst>
        </p:spPr>
      </p:pic>
      <p:sp>
        <p:nvSpPr>
          <p:cNvPr id="498" name="Shape 498"/>
          <p:cNvSpPr/>
          <p:nvPr/>
        </p:nvSpPr>
        <p:spPr>
          <a:xfrm>
            <a:off x="7430000" y="651836"/>
            <a:ext cx="952400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000" cap="all" spc="44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Team</a:t>
            </a:r>
          </a:p>
        </p:txBody>
      </p:sp>
      <p:sp>
        <p:nvSpPr>
          <p:cNvPr id="499" name="Shape 499"/>
          <p:cNvSpPr/>
          <p:nvPr/>
        </p:nvSpPr>
        <p:spPr>
          <a:xfrm>
            <a:off x="6412297" y="11412257"/>
            <a:ext cx="284757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000" spc="-5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David Dean</a:t>
            </a:r>
          </a:p>
        </p:txBody>
      </p:sp>
      <p:sp>
        <p:nvSpPr>
          <p:cNvPr id="500" name="Shape 500"/>
          <p:cNvSpPr/>
          <p:nvPr/>
        </p:nvSpPr>
        <p:spPr>
          <a:xfrm>
            <a:off x="5919874" y="12040907"/>
            <a:ext cx="362437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sz="2500" spc="-5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Previously Senior Partner at BCG</a:t>
            </a:r>
          </a:p>
        </p:txBody>
      </p:sp>
      <p:sp>
        <p:nvSpPr>
          <p:cNvPr id="501" name="Shape 501"/>
          <p:cNvSpPr/>
          <p:nvPr/>
        </p:nvSpPr>
        <p:spPr>
          <a:xfrm>
            <a:off x="10717596" y="11412257"/>
            <a:ext cx="284757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000" spc="-5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Paul Stacy</a:t>
            </a:r>
          </a:p>
        </p:txBody>
      </p:sp>
      <p:sp>
        <p:nvSpPr>
          <p:cNvPr id="502" name="Shape 502"/>
          <p:cNvSpPr/>
          <p:nvPr/>
        </p:nvSpPr>
        <p:spPr>
          <a:xfrm>
            <a:off x="10076743" y="12040907"/>
            <a:ext cx="378300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sz="2500" spc="-5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Founder Wunelli (acquired by LexisNexis)</a:t>
            </a:r>
          </a:p>
        </p:txBody>
      </p:sp>
      <p:sp>
        <p:nvSpPr>
          <p:cNvPr id="503" name="Shape 503"/>
          <p:cNvSpPr/>
          <p:nvPr/>
        </p:nvSpPr>
        <p:spPr>
          <a:xfrm>
            <a:off x="14705396" y="11412257"/>
            <a:ext cx="284757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000" spc="-5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Philip Proost</a:t>
            </a:r>
          </a:p>
        </p:txBody>
      </p:sp>
      <p:sp>
        <p:nvSpPr>
          <p:cNvPr id="504" name="Shape 504"/>
          <p:cNvSpPr/>
          <p:nvPr/>
        </p:nvSpPr>
        <p:spPr>
          <a:xfrm>
            <a:off x="14392242" y="12040907"/>
            <a:ext cx="347388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sz="2500" spc="-5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Previously CIO at Catlin (now XL Catlin)</a:t>
            </a:r>
          </a:p>
        </p:txBody>
      </p:sp>
      <p:sp>
        <p:nvSpPr>
          <p:cNvPr id="505" name="Shape 505"/>
          <p:cNvSpPr/>
          <p:nvPr/>
        </p:nvSpPr>
        <p:spPr>
          <a:xfrm>
            <a:off x="7367821" y="7855120"/>
            <a:ext cx="952400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000" cap="all" spc="44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advisors</a:t>
            </a:r>
          </a:p>
        </p:txBody>
      </p:sp>
      <p:pic>
        <p:nvPicPr>
          <p:cNvPr id="506" name="pasted-image-filtere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06749" y="9086911"/>
            <a:ext cx="2118074" cy="21034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88" extrusionOk="0">
                <a:moveTo>
                  <a:pt x="8288" y="0"/>
                </a:moveTo>
                <a:cubicBezTo>
                  <a:pt x="6309" y="331"/>
                  <a:pt x="4407" y="1287"/>
                  <a:pt x="2882" y="2894"/>
                </a:cubicBezTo>
                <a:cubicBezTo>
                  <a:pt x="-960" y="6941"/>
                  <a:pt x="-960" y="13506"/>
                  <a:pt x="2882" y="17553"/>
                </a:cubicBezTo>
                <a:cubicBezTo>
                  <a:pt x="6724" y="21600"/>
                  <a:pt x="12956" y="21600"/>
                  <a:pt x="16798" y="17553"/>
                </a:cubicBezTo>
                <a:cubicBezTo>
                  <a:pt x="20640" y="13506"/>
                  <a:pt x="20640" y="6941"/>
                  <a:pt x="16798" y="2894"/>
                </a:cubicBezTo>
                <a:cubicBezTo>
                  <a:pt x="15273" y="1287"/>
                  <a:pt x="13371" y="331"/>
                  <a:pt x="11392" y="0"/>
                </a:cubicBezTo>
                <a:lnTo>
                  <a:pt x="8288" y="0"/>
                </a:lnTo>
                <a:close/>
              </a:path>
            </a:pathLst>
          </a:custGeom>
          <a:ln w="88900">
            <a:solidFill>
              <a:srgbClr val="FFFFFF"/>
            </a:solidFill>
            <a:miter lim="400000"/>
          </a:ln>
          <a:effectLst>
            <a:outerShdw blurRad="203200" dist="25400" dir="5400000" rotWithShape="0">
              <a:srgbClr val="0087A0">
                <a:alpha val="50000"/>
              </a:srgbClr>
            </a:outerShdw>
          </a:effectLst>
        </p:spPr>
      </p:pic>
      <p:pic>
        <p:nvPicPr>
          <p:cNvPr id="507" name="pasted-image-filtered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28103" y="9086720"/>
            <a:ext cx="2162076" cy="2152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2" y="3015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5" y="21600"/>
                  <a:pt x="12953" y="21600"/>
                  <a:pt x="16796" y="17579"/>
                </a:cubicBezTo>
                <a:cubicBezTo>
                  <a:pt x="20639" y="13557"/>
                  <a:pt x="20639" y="7037"/>
                  <a:pt x="16796" y="3015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88900">
            <a:solidFill>
              <a:srgbClr val="FFFFFF"/>
            </a:solidFill>
            <a:miter lim="400000"/>
          </a:ln>
          <a:effectLst>
            <a:outerShdw blurRad="203200" dist="25400" dir="5400000" rotWithShape="0">
              <a:srgbClr val="0087A0">
                <a:alpha val="50000"/>
              </a:srgbClr>
            </a:outerShdw>
          </a:effectLst>
        </p:spPr>
      </p:pic>
      <p:pic>
        <p:nvPicPr>
          <p:cNvPr id="508" name="Philip Proost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977601" y="9086901"/>
            <a:ext cx="2162570" cy="2103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70" extrusionOk="0">
                <a:moveTo>
                  <a:pt x="6789" y="0"/>
                </a:moveTo>
                <a:cubicBezTo>
                  <a:pt x="5361" y="498"/>
                  <a:pt x="4016" y="1345"/>
                  <a:pt x="2882" y="2561"/>
                </a:cubicBezTo>
                <a:cubicBezTo>
                  <a:pt x="-961" y="6681"/>
                  <a:pt x="-961" y="13360"/>
                  <a:pt x="2882" y="17480"/>
                </a:cubicBezTo>
                <a:cubicBezTo>
                  <a:pt x="6724" y="21600"/>
                  <a:pt x="12954" y="21600"/>
                  <a:pt x="16796" y="17480"/>
                </a:cubicBezTo>
                <a:cubicBezTo>
                  <a:pt x="20639" y="13360"/>
                  <a:pt x="20639" y="6681"/>
                  <a:pt x="16796" y="2561"/>
                </a:cubicBezTo>
                <a:cubicBezTo>
                  <a:pt x="15662" y="1345"/>
                  <a:pt x="14317" y="498"/>
                  <a:pt x="12889" y="0"/>
                </a:cubicBezTo>
                <a:lnTo>
                  <a:pt x="6789" y="0"/>
                </a:lnTo>
                <a:close/>
              </a:path>
            </a:pathLst>
          </a:custGeom>
          <a:ln w="88900">
            <a:solidFill>
              <a:srgbClr val="FFFFFF"/>
            </a:solidFill>
            <a:miter lim="400000"/>
          </a:ln>
          <a:effectLst>
            <a:outerShdw blurRad="203200" dist="25400" dir="5400000" rotWithShape="0">
              <a:srgbClr val="0087A0">
                <a:alpha val="50000"/>
              </a:srgbClr>
            </a:outerShdw>
          </a:effectLst>
        </p:spPr>
      </p:pic>
      <p:pic>
        <p:nvPicPr>
          <p:cNvPr id="509" name="pasted-image.tiff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5601" y="6040157"/>
            <a:ext cx="308582" cy="302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pasted-image.tiff">
            <a:hlinkClick r:id="rId10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56151" y="6034799"/>
            <a:ext cx="308582" cy="302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pasted-image.tiff">
            <a:hlinkClick r:id="rId11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893301" y="6034799"/>
            <a:ext cx="308582" cy="302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pasted-image.tiff">
            <a:hlinkClick r:id="rId12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6501" y="11571999"/>
            <a:ext cx="308582" cy="302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pasted-image.tiff">
            <a:hlinkClick r:id="rId13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127501" y="11597399"/>
            <a:ext cx="308582" cy="302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pasted-image.tiff">
            <a:hlinkClick r:id="rId14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318501" y="11597399"/>
            <a:ext cx="308582" cy="3027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/>
          <p:nvPr/>
        </p:nvSpPr>
        <p:spPr>
          <a:xfrm>
            <a:off x="-127000" y="-76201"/>
            <a:ext cx="16872447" cy="13868401"/>
          </a:xfrm>
          <a:prstGeom prst="rect">
            <a:avLst/>
          </a:prstGeom>
          <a:gradFill>
            <a:gsLst>
              <a:gs pos="0">
                <a:srgbClr val="00ADB6"/>
              </a:gs>
              <a:gs pos="100000">
                <a:srgbClr val="42CBA2"/>
              </a:gs>
            </a:gsLst>
            <a:lin ang="2687219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517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496343" y="2266062"/>
            <a:ext cx="3416204" cy="2404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pasted-image-filter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31517" y="5129189"/>
            <a:ext cx="2559226" cy="895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pasted-image-filter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77790" y="10773436"/>
            <a:ext cx="2466679" cy="720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pasted-image-filtere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082590" y="9447555"/>
            <a:ext cx="2657046" cy="598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pasted-image-filtered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955605" y="8040086"/>
            <a:ext cx="2911049" cy="680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660109" y="3891372"/>
            <a:ext cx="3502041" cy="598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pasted-image-filtered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3027" y="6501155"/>
            <a:ext cx="3416204" cy="811538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Shape 524"/>
          <p:cNvSpPr/>
          <p:nvPr/>
        </p:nvSpPr>
        <p:spPr>
          <a:xfrm>
            <a:off x="17906116" y="2329210"/>
            <a:ext cx="501002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3500">
                <a:solidFill>
                  <a:srgbClr val="53585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As featured on</a:t>
            </a:r>
          </a:p>
        </p:txBody>
      </p:sp>
      <p:sp>
        <p:nvSpPr>
          <p:cNvPr id="525" name="Shape 525"/>
          <p:cNvSpPr/>
          <p:nvPr/>
        </p:nvSpPr>
        <p:spPr>
          <a:xfrm>
            <a:off x="2429481" y="6169377"/>
            <a:ext cx="8154953" cy="4421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584200">
              <a:defRPr sz="6000" spc="-59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0" spc="-50">
                <a:latin typeface="FontAwesome"/>
                <a:ea typeface="FontAwesome"/>
                <a:cs typeface="FontAwesome"/>
                <a:sym typeface="FontAwesome"/>
              </a:rPr>
              <a:t>  </a:t>
            </a:r>
            <a:r>
              <a:t>fitsense.io </a:t>
            </a:r>
          </a:p>
          <a:p>
            <a:pPr algn="l" defTabSz="584200">
              <a:defRPr sz="6000" spc="-59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0" spc="-50">
                <a:latin typeface="FontAwesome"/>
                <a:ea typeface="FontAwesome"/>
                <a:cs typeface="FontAwesome"/>
                <a:sym typeface="FontAwesome"/>
              </a:rPr>
              <a:t>  </a:t>
            </a:r>
            <a:r>
              <a:t>jp@fitsense.io</a:t>
            </a:r>
          </a:p>
          <a:p>
            <a:pPr algn="l" defTabSz="584200">
              <a:defRPr sz="6000" spc="-59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000" spc="-50">
                <a:latin typeface="FontAwesome"/>
                <a:ea typeface="FontAwesome"/>
                <a:cs typeface="FontAwesome"/>
                <a:sym typeface="FontAwesome"/>
              </a:rPr>
              <a:t>  </a:t>
            </a:r>
            <a:r>
              <a:t>FitSenseHQ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asted-imag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401" y="-83679"/>
            <a:ext cx="24434802" cy="13883358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-101979" y="-95569"/>
            <a:ext cx="24587958" cy="13907138"/>
          </a:xfrm>
          <a:prstGeom prst="rect">
            <a:avLst/>
          </a:prstGeom>
          <a:gradFill>
            <a:gsLst>
              <a:gs pos="0">
                <a:srgbClr val="4BB993">
                  <a:alpha val="90000"/>
                </a:srgbClr>
              </a:gs>
              <a:gs pos="100000">
                <a:srgbClr val="00ADB6">
                  <a:alpha val="90000"/>
                </a:srgbClr>
              </a:gs>
            </a:gsLst>
            <a:path>
              <a:fillToRect l="37795" t="4713" r="62204" b="95286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1559832" y="5245100"/>
            <a:ext cx="21264336" cy="322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6000" spc="-1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Light"/>
                <a:ea typeface="Avenir Light"/>
                <a:cs typeface="Avenir Light"/>
                <a:sym typeface="Avenir Light"/>
              </a:rPr>
              <a:t>FitSense’s data platform allows people to use their</a:t>
            </a:r>
            <a:r>
              <a:t> online personal data </a:t>
            </a:r>
            <a:r>
              <a:rPr>
                <a:latin typeface="Avenir Light"/>
                <a:ea typeface="Avenir Light"/>
                <a:cs typeface="Avenir Light"/>
                <a:sym typeface="Avenir Light"/>
              </a:rPr>
              <a:t>to obtain</a:t>
            </a:r>
            <a:r>
              <a:t> more personalised insurance products, special rates and a better customer experience.</a:t>
            </a:r>
          </a:p>
        </p:txBody>
      </p:sp>
      <p:sp>
        <p:nvSpPr>
          <p:cNvPr id="136" name="Shape 136"/>
          <p:cNvSpPr/>
          <p:nvPr/>
        </p:nvSpPr>
        <p:spPr>
          <a:xfrm>
            <a:off x="7430000" y="651836"/>
            <a:ext cx="952400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000" cap="all" spc="44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Overview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-101979" y="-95569"/>
            <a:ext cx="24587958" cy="13907138"/>
          </a:xfrm>
          <a:prstGeom prst="rect">
            <a:avLst/>
          </a:prstGeom>
          <a:gradFill>
            <a:gsLst>
              <a:gs pos="0">
                <a:srgbClr val="4BB993"/>
              </a:gs>
              <a:gs pos="100000">
                <a:srgbClr val="00ADB6"/>
              </a:gs>
            </a:gsLst>
            <a:path>
              <a:fillToRect l="37795" t="4713" r="62204" b="95286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139" name="pasted-imag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2817" y="9727350"/>
            <a:ext cx="5066904" cy="4029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32" y="0"/>
                </a:moveTo>
                <a:cubicBezTo>
                  <a:pt x="5049" y="0"/>
                  <a:pt x="4789" y="20"/>
                  <a:pt x="4751" y="68"/>
                </a:cubicBezTo>
                <a:cubicBezTo>
                  <a:pt x="4721" y="106"/>
                  <a:pt x="4697" y="273"/>
                  <a:pt x="4697" y="440"/>
                </a:cubicBezTo>
                <a:cubicBezTo>
                  <a:pt x="4697" y="727"/>
                  <a:pt x="4687" y="751"/>
                  <a:pt x="4538" y="862"/>
                </a:cubicBezTo>
                <a:cubicBezTo>
                  <a:pt x="4408" y="958"/>
                  <a:pt x="4330" y="1109"/>
                  <a:pt x="4103" y="1700"/>
                </a:cubicBezTo>
                <a:cubicBezTo>
                  <a:pt x="3829" y="2411"/>
                  <a:pt x="3825" y="2428"/>
                  <a:pt x="3795" y="3046"/>
                </a:cubicBezTo>
                <a:cubicBezTo>
                  <a:pt x="3770" y="3538"/>
                  <a:pt x="3717" y="3879"/>
                  <a:pt x="3548" y="4640"/>
                </a:cubicBezTo>
                <a:cubicBezTo>
                  <a:pt x="3319" y="5666"/>
                  <a:pt x="3283" y="5785"/>
                  <a:pt x="3209" y="5765"/>
                </a:cubicBezTo>
                <a:cubicBezTo>
                  <a:pt x="3167" y="5753"/>
                  <a:pt x="3131" y="6020"/>
                  <a:pt x="3101" y="6548"/>
                </a:cubicBezTo>
                <a:cubicBezTo>
                  <a:pt x="3092" y="6715"/>
                  <a:pt x="3070" y="6750"/>
                  <a:pt x="2971" y="6765"/>
                </a:cubicBezTo>
                <a:lnTo>
                  <a:pt x="2854" y="6782"/>
                </a:lnTo>
                <a:lnTo>
                  <a:pt x="2825" y="7922"/>
                </a:lnTo>
                <a:cubicBezTo>
                  <a:pt x="2809" y="8549"/>
                  <a:pt x="2784" y="9084"/>
                  <a:pt x="2770" y="9113"/>
                </a:cubicBezTo>
                <a:cubicBezTo>
                  <a:pt x="2755" y="9142"/>
                  <a:pt x="2582" y="9166"/>
                  <a:pt x="2386" y="9166"/>
                </a:cubicBezTo>
                <a:cubicBezTo>
                  <a:pt x="1972" y="9166"/>
                  <a:pt x="1934" y="9208"/>
                  <a:pt x="1934" y="9649"/>
                </a:cubicBezTo>
                <a:cubicBezTo>
                  <a:pt x="1934" y="9884"/>
                  <a:pt x="1920" y="9922"/>
                  <a:pt x="1793" y="10009"/>
                </a:cubicBezTo>
                <a:cubicBezTo>
                  <a:pt x="1680" y="10086"/>
                  <a:pt x="1595" y="10256"/>
                  <a:pt x="1365" y="10860"/>
                </a:cubicBezTo>
                <a:cubicBezTo>
                  <a:pt x="1081" y="11608"/>
                  <a:pt x="1079" y="11621"/>
                  <a:pt x="1034" y="12312"/>
                </a:cubicBezTo>
                <a:cubicBezTo>
                  <a:pt x="978" y="13162"/>
                  <a:pt x="607" y="14873"/>
                  <a:pt x="472" y="14906"/>
                </a:cubicBezTo>
                <a:cubicBezTo>
                  <a:pt x="411" y="14920"/>
                  <a:pt x="393" y="14992"/>
                  <a:pt x="389" y="15248"/>
                </a:cubicBezTo>
                <a:cubicBezTo>
                  <a:pt x="380" y="15774"/>
                  <a:pt x="344" y="15911"/>
                  <a:pt x="206" y="15931"/>
                </a:cubicBezTo>
                <a:lnTo>
                  <a:pt x="86" y="15948"/>
                </a:lnTo>
                <a:lnTo>
                  <a:pt x="83" y="16786"/>
                </a:lnTo>
                <a:cubicBezTo>
                  <a:pt x="79" y="17472"/>
                  <a:pt x="35" y="19709"/>
                  <a:pt x="0" y="21600"/>
                </a:cubicBezTo>
                <a:lnTo>
                  <a:pt x="1974" y="21600"/>
                </a:lnTo>
                <a:cubicBezTo>
                  <a:pt x="1987" y="20689"/>
                  <a:pt x="1998" y="19881"/>
                  <a:pt x="2008" y="18943"/>
                </a:cubicBezTo>
                <a:cubicBezTo>
                  <a:pt x="2036" y="16260"/>
                  <a:pt x="2033" y="16104"/>
                  <a:pt x="1956" y="16033"/>
                </a:cubicBezTo>
                <a:cubicBezTo>
                  <a:pt x="1885" y="15968"/>
                  <a:pt x="1878" y="15896"/>
                  <a:pt x="1900" y="15463"/>
                </a:cubicBezTo>
                <a:cubicBezTo>
                  <a:pt x="1925" y="14967"/>
                  <a:pt x="1924" y="14965"/>
                  <a:pt x="2108" y="14767"/>
                </a:cubicBezTo>
                <a:cubicBezTo>
                  <a:pt x="2269" y="14594"/>
                  <a:pt x="2490" y="14131"/>
                  <a:pt x="2589" y="13755"/>
                </a:cubicBezTo>
                <a:cubicBezTo>
                  <a:pt x="2608" y="13680"/>
                  <a:pt x="2631" y="13664"/>
                  <a:pt x="2663" y="13704"/>
                </a:cubicBezTo>
                <a:cubicBezTo>
                  <a:pt x="2697" y="13746"/>
                  <a:pt x="2624" y="18235"/>
                  <a:pt x="2550" y="21600"/>
                </a:cubicBezTo>
                <a:lnTo>
                  <a:pt x="4429" y="21600"/>
                </a:lnTo>
                <a:cubicBezTo>
                  <a:pt x="4468" y="20065"/>
                  <a:pt x="4494" y="19156"/>
                  <a:pt x="4558" y="16312"/>
                </a:cubicBezTo>
                <a:cubicBezTo>
                  <a:pt x="4659" y="11771"/>
                  <a:pt x="4756" y="7798"/>
                  <a:pt x="4771" y="7482"/>
                </a:cubicBezTo>
                <a:cubicBezTo>
                  <a:pt x="4796" y="6939"/>
                  <a:pt x="4792" y="6903"/>
                  <a:pt x="4707" y="6875"/>
                </a:cubicBezTo>
                <a:cubicBezTo>
                  <a:pt x="4622" y="6847"/>
                  <a:pt x="4617" y="6812"/>
                  <a:pt x="4639" y="6341"/>
                </a:cubicBezTo>
                <a:lnTo>
                  <a:pt x="4663" y="5835"/>
                </a:lnTo>
                <a:lnTo>
                  <a:pt x="4852" y="5627"/>
                </a:lnTo>
                <a:cubicBezTo>
                  <a:pt x="5025" y="5437"/>
                  <a:pt x="5208" y="5033"/>
                  <a:pt x="5372" y="4484"/>
                </a:cubicBezTo>
                <a:lnTo>
                  <a:pt x="5419" y="4327"/>
                </a:lnTo>
                <a:lnTo>
                  <a:pt x="5915" y="4327"/>
                </a:lnTo>
                <a:cubicBezTo>
                  <a:pt x="6502" y="4327"/>
                  <a:pt x="6553" y="4290"/>
                  <a:pt x="6553" y="3876"/>
                </a:cubicBezTo>
                <a:cubicBezTo>
                  <a:pt x="6553" y="3676"/>
                  <a:pt x="6577" y="3577"/>
                  <a:pt x="6644" y="3501"/>
                </a:cubicBezTo>
                <a:cubicBezTo>
                  <a:pt x="6759" y="3370"/>
                  <a:pt x="6759" y="3267"/>
                  <a:pt x="6644" y="3229"/>
                </a:cubicBezTo>
                <a:cubicBezTo>
                  <a:pt x="6500" y="3182"/>
                  <a:pt x="6538" y="3027"/>
                  <a:pt x="6722" y="2919"/>
                </a:cubicBezTo>
                <a:cubicBezTo>
                  <a:pt x="6936" y="2792"/>
                  <a:pt x="6971" y="2638"/>
                  <a:pt x="6795" y="2589"/>
                </a:cubicBezTo>
                <a:cubicBezTo>
                  <a:pt x="6724" y="2569"/>
                  <a:pt x="6641" y="2543"/>
                  <a:pt x="6610" y="2531"/>
                </a:cubicBezTo>
                <a:cubicBezTo>
                  <a:pt x="6514" y="2494"/>
                  <a:pt x="6547" y="2285"/>
                  <a:pt x="6666" y="2187"/>
                </a:cubicBezTo>
                <a:cubicBezTo>
                  <a:pt x="6811" y="2068"/>
                  <a:pt x="6811" y="1914"/>
                  <a:pt x="6666" y="1832"/>
                </a:cubicBezTo>
                <a:cubicBezTo>
                  <a:pt x="6553" y="1767"/>
                  <a:pt x="6553" y="1763"/>
                  <a:pt x="6553" y="993"/>
                </a:cubicBezTo>
                <a:cubicBezTo>
                  <a:pt x="6553" y="568"/>
                  <a:pt x="6533" y="171"/>
                  <a:pt x="6507" y="111"/>
                </a:cubicBezTo>
                <a:cubicBezTo>
                  <a:pt x="6463" y="8"/>
                  <a:pt x="6404" y="0"/>
                  <a:pt x="5632" y="0"/>
                </a:cubicBezTo>
                <a:close/>
                <a:moveTo>
                  <a:pt x="15777" y="1821"/>
                </a:moveTo>
                <a:cubicBezTo>
                  <a:pt x="15117" y="1825"/>
                  <a:pt x="15157" y="1901"/>
                  <a:pt x="15157" y="2848"/>
                </a:cubicBezTo>
                <a:lnTo>
                  <a:pt x="15157" y="3646"/>
                </a:lnTo>
                <a:lnTo>
                  <a:pt x="15044" y="3701"/>
                </a:lnTo>
                <a:cubicBezTo>
                  <a:pt x="14899" y="3771"/>
                  <a:pt x="14899" y="3900"/>
                  <a:pt x="15046" y="4020"/>
                </a:cubicBezTo>
                <a:cubicBezTo>
                  <a:pt x="15216" y="4161"/>
                  <a:pt x="15179" y="4341"/>
                  <a:pt x="14965" y="4408"/>
                </a:cubicBezTo>
                <a:cubicBezTo>
                  <a:pt x="14871" y="4437"/>
                  <a:pt x="14795" y="4494"/>
                  <a:pt x="14795" y="4533"/>
                </a:cubicBezTo>
                <a:cubicBezTo>
                  <a:pt x="14795" y="4641"/>
                  <a:pt x="14926" y="4782"/>
                  <a:pt x="15025" y="4782"/>
                </a:cubicBezTo>
                <a:cubicBezTo>
                  <a:pt x="15160" y="4782"/>
                  <a:pt x="15192" y="4959"/>
                  <a:pt x="15074" y="5056"/>
                </a:cubicBezTo>
                <a:cubicBezTo>
                  <a:pt x="14952" y="5159"/>
                  <a:pt x="14948" y="5273"/>
                  <a:pt x="15066" y="5352"/>
                </a:cubicBezTo>
                <a:cubicBezTo>
                  <a:pt x="15138" y="5401"/>
                  <a:pt x="15157" y="5470"/>
                  <a:pt x="15157" y="5695"/>
                </a:cubicBezTo>
                <a:cubicBezTo>
                  <a:pt x="15157" y="6146"/>
                  <a:pt x="15233" y="6205"/>
                  <a:pt x="15814" y="6205"/>
                </a:cubicBezTo>
                <a:lnTo>
                  <a:pt x="16291" y="6205"/>
                </a:lnTo>
                <a:lnTo>
                  <a:pt x="16342" y="6363"/>
                </a:lnTo>
                <a:cubicBezTo>
                  <a:pt x="16546" y="6990"/>
                  <a:pt x="16673" y="7266"/>
                  <a:pt x="16854" y="7488"/>
                </a:cubicBezTo>
                <a:lnTo>
                  <a:pt x="17059" y="7739"/>
                </a:lnTo>
                <a:lnTo>
                  <a:pt x="17059" y="8222"/>
                </a:lnTo>
                <a:cubicBezTo>
                  <a:pt x="17059" y="8583"/>
                  <a:pt x="17042" y="8717"/>
                  <a:pt x="16993" y="8751"/>
                </a:cubicBezTo>
                <a:cubicBezTo>
                  <a:pt x="16937" y="8791"/>
                  <a:pt x="16939" y="9594"/>
                  <a:pt x="17015" y="14859"/>
                </a:cubicBezTo>
                <a:cubicBezTo>
                  <a:pt x="17070" y="18712"/>
                  <a:pt x="17087" y="20938"/>
                  <a:pt x="17059" y="20972"/>
                </a:cubicBezTo>
                <a:cubicBezTo>
                  <a:pt x="16994" y="21055"/>
                  <a:pt x="16982" y="20967"/>
                  <a:pt x="16900" y="19756"/>
                </a:cubicBezTo>
                <a:cubicBezTo>
                  <a:pt x="16806" y="18369"/>
                  <a:pt x="16571" y="15208"/>
                  <a:pt x="16535" y="14846"/>
                </a:cubicBezTo>
                <a:cubicBezTo>
                  <a:pt x="16510" y="14609"/>
                  <a:pt x="16493" y="14576"/>
                  <a:pt x="16399" y="14576"/>
                </a:cubicBezTo>
                <a:cubicBezTo>
                  <a:pt x="16266" y="14576"/>
                  <a:pt x="16198" y="14425"/>
                  <a:pt x="16198" y="14131"/>
                </a:cubicBezTo>
                <a:cubicBezTo>
                  <a:pt x="16198" y="13693"/>
                  <a:pt x="16156" y="13559"/>
                  <a:pt x="16010" y="13540"/>
                </a:cubicBezTo>
                <a:cubicBezTo>
                  <a:pt x="15890" y="13524"/>
                  <a:pt x="15857" y="13468"/>
                  <a:pt x="15677" y="12980"/>
                </a:cubicBezTo>
                <a:lnTo>
                  <a:pt x="15477" y="12440"/>
                </a:lnTo>
                <a:lnTo>
                  <a:pt x="15475" y="11413"/>
                </a:lnTo>
                <a:lnTo>
                  <a:pt x="15474" y="10385"/>
                </a:lnTo>
                <a:lnTo>
                  <a:pt x="15332" y="10102"/>
                </a:lnTo>
                <a:cubicBezTo>
                  <a:pt x="15254" y="9948"/>
                  <a:pt x="15120" y="9715"/>
                  <a:pt x="15034" y="9583"/>
                </a:cubicBezTo>
                <a:cubicBezTo>
                  <a:pt x="14948" y="9452"/>
                  <a:pt x="14841" y="9188"/>
                  <a:pt x="14795" y="8996"/>
                </a:cubicBezTo>
                <a:cubicBezTo>
                  <a:pt x="14696" y="8582"/>
                  <a:pt x="14648" y="8503"/>
                  <a:pt x="14479" y="8456"/>
                </a:cubicBezTo>
                <a:cubicBezTo>
                  <a:pt x="14409" y="8436"/>
                  <a:pt x="14314" y="8368"/>
                  <a:pt x="14269" y="8305"/>
                </a:cubicBezTo>
                <a:cubicBezTo>
                  <a:pt x="14201" y="8210"/>
                  <a:pt x="14138" y="8194"/>
                  <a:pt x="13897" y="8205"/>
                </a:cubicBezTo>
                <a:cubicBezTo>
                  <a:pt x="13666" y="8215"/>
                  <a:pt x="13597" y="8200"/>
                  <a:pt x="13564" y="8124"/>
                </a:cubicBezTo>
                <a:cubicBezTo>
                  <a:pt x="13528" y="8043"/>
                  <a:pt x="13439" y="8028"/>
                  <a:pt x="12965" y="8028"/>
                </a:cubicBezTo>
                <a:cubicBezTo>
                  <a:pt x="12524" y="8028"/>
                  <a:pt x="12393" y="8046"/>
                  <a:pt x="12349" y="8113"/>
                </a:cubicBezTo>
                <a:cubicBezTo>
                  <a:pt x="12303" y="8183"/>
                  <a:pt x="12157" y="8198"/>
                  <a:pt x="11559" y="8198"/>
                </a:cubicBezTo>
                <a:cubicBezTo>
                  <a:pt x="10889" y="8198"/>
                  <a:pt x="10816" y="8208"/>
                  <a:pt x="10743" y="8309"/>
                </a:cubicBezTo>
                <a:cubicBezTo>
                  <a:pt x="10700" y="8370"/>
                  <a:pt x="10607" y="8436"/>
                  <a:pt x="10537" y="8456"/>
                </a:cubicBezTo>
                <a:cubicBezTo>
                  <a:pt x="10368" y="8502"/>
                  <a:pt x="10321" y="8582"/>
                  <a:pt x="10222" y="8992"/>
                </a:cubicBezTo>
                <a:cubicBezTo>
                  <a:pt x="10170" y="9210"/>
                  <a:pt x="10058" y="9466"/>
                  <a:pt x="9918" y="9692"/>
                </a:cubicBezTo>
                <a:cubicBezTo>
                  <a:pt x="9495" y="10372"/>
                  <a:pt x="9521" y="10261"/>
                  <a:pt x="9515" y="11472"/>
                </a:cubicBezTo>
                <a:cubicBezTo>
                  <a:pt x="9510" y="12503"/>
                  <a:pt x="9504" y="12570"/>
                  <a:pt x="9390" y="12919"/>
                </a:cubicBezTo>
                <a:cubicBezTo>
                  <a:pt x="9263" y="13306"/>
                  <a:pt x="9157" y="13493"/>
                  <a:pt x="9063" y="13493"/>
                </a:cubicBezTo>
                <a:cubicBezTo>
                  <a:pt x="9010" y="13493"/>
                  <a:pt x="8991" y="13628"/>
                  <a:pt x="8941" y="14376"/>
                </a:cubicBezTo>
                <a:cubicBezTo>
                  <a:pt x="8933" y="14502"/>
                  <a:pt x="8905" y="14552"/>
                  <a:pt x="8832" y="14565"/>
                </a:cubicBezTo>
                <a:cubicBezTo>
                  <a:pt x="8730" y="14583"/>
                  <a:pt x="8728" y="14601"/>
                  <a:pt x="8671" y="15459"/>
                </a:cubicBezTo>
                <a:lnTo>
                  <a:pt x="8659" y="15629"/>
                </a:lnTo>
                <a:lnTo>
                  <a:pt x="8116" y="15644"/>
                </a:lnTo>
                <a:cubicBezTo>
                  <a:pt x="7490" y="15661"/>
                  <a:pt x="7459" y="15684"/>
                  <a:pt x="7459" y="16124"/>
                </a:cubicBezTo>
                <a:cubicBezTo>
                  <a:pt x="7459" y="16363"/>
                  <a:pt x="7444" y="16408"/>
                  <a:pt x="7344" y="16465"/>
                </a:cubicBezTo>
                <a:cubicBezTo>
                  <a:pt x="7276" y="16504"/>
                  <a:pt x="7217" y="16509"/>
                  <a:pt x="7197" y="16478"/>
                </a:cubicBezTo>
                <a:cubicBezTo>
                  <a:pt x="7179" y="16449"/>
                  <a:pt x="7175" y="15477"/>
                  <a:pt x="7187" y="14318"/>
                </a:cubicBezTo>
                <a:cubicBezTo>
                  <a:pt x="7208" y="12352"/>
                  <a:pt x="7204" y="12206"/>
                  <a:pt x="7130" y="12125"/>
                </a:cubicBezTo>
                <a:cubicBezTo>
                  <a:pt x="7059" y="12050"/>
                  <a:pt x="7054" y="11976"/>
                  <a:pt x="7080" y="11545"/>
                </a:cubicBezTo>
                <a:cubicBezTo>
                  <a:pt x="7110" y="11054"/>
                  <a:pt x="7112" y="11051"/>
                  <a:pt x="7290" y="10870"/>
                </a:cubicBezTo>
                <a:cubicBezTo>
                  <a:pt x="7455" y="10703"/>
                  <a:pt x="7597" y="10392"/>
                  <a:pt x="7815" y="9721"/>
                </a:cubicBezTo>
                <a:lnTo>
                  <a:pt x="7864" y="9564"/>
                </a:lnTo>
                <a:lnTo>
                  <a:pt x="8387" y="9564"/>
                </a:lnTo>
                <a:cubicBezTo>
                  <a:pt x="8906" y="9564"/>
                  <a:pt x="8911" y="9565"/>
                  <a:pt x="8955" y="9419"/>
                </a:cubicBezTo>
                <a:cubicBezTo>
                  <a:pt x="8981" y="9335"/>
                  <a:pt x="8999" y="8472"/>
                  <a:pt x="8999" y="7382"/>
                </a:cubicBezTo>
                <a:cubicBezTo>
                  <a:pt x="8999" y="5762"/>
                  <a:pt x="8988" y="5473"/>
                  <a:pt x="8928" y="5365"/>
                </a:cubicBezTo>
                <a:cubicBezTo>
                  <a:pt x="8860" y="5242"/>
                  <a:pt x="8833" y="5237"/>
                  <a:pt x="8060" y="5237"/>
                </a:cubicBezTo>
                <a:cubicBezTo>
                  <a:pt x="7107" y="5237"/>
                  <a:pt x="7090" y="5246"/>
                  <a:pt x="7130" y="5722"/>
                </a:cubicBezTo>
                <a:lnTo>
                  <a:pt x="7153" y="6026"/>
                </a:lnTo>
                <a:lnTo>
                  <a:pt x="6994" y="6112"/>
                </a:lnTo>
                <a:cubicBezTo>
                  <a:pt x="6851" y="6187"/>
                  <a:pt x="6802" y="6274"/>
                  <a:pt x="6553" y="6926"/>
                </a:cubicBezTo>
                <a:cubicBezTo>
                  <a:pt x="6276" y="7648"/>
                  <a:pt x="6273" y="7666"/>
                  <a:pt x="6229" y="8341"/>
                </a:cubicBezTo>
                <a:cubicBezTo>
                  <a:pt x="6199" y="8819"/>
                  <a:pt x="6140" y="9221"/>
                  <a:pt x="6033" y="9679"/>
                </a:cubicBezTo>
                <a:cubicBezTo>
                  <a:pt x="5949" y="10039"/>
                  <a:pt x="5848" y="10480"/>
                  <a:pt x="5808" y="10660"/>
                </a:cubicBezTo>
                <a:cubicBezTo>
                  <a:pt x="5764" y="10861"/>
                  <a:pt x="5703" y="11009"/>
                  <a:pt x="5647" y="11047"/>
                </a:cubicBezTo>
                <a:cubicBezTo>
                  <a:pt x="5572" y="11098"/>
                  <a:pt x="5558" y="11165"/>
                  <a:pt x="5558" y="11496"/>
                </a:cubicBezTo>
                <a:cubicBezTo>
                  <a:pt x="5558" y="11797"/>
                  <a:pt x="5572" y="11895"/>
                  <a:pt x="5627" y="11921"/>
                </a:cubicBezTo>
                <a:cubicBezTo>
                  <a:pt x="5757" y="11984"/>
                  <a:pt x="5640" y="12081"/>
                  <a:pt x="5461" y="12059"/>
                </a:cubicBezTo>
                <a:lnTo>
                  <a:pt x="5285" y="12038"/>
                </a:lnTo>
                <a:lnTo>
                  <a:pt x="5285" y="12410"/>
                </a:lnTo>
                <a:cubicBezTo>
                  <a:pt x="5285" y="12832"/>
                  <a:pt x="5187" y="18420"/>
                  <a:pt x="5128" y="21600"/>
                </a:cubicBezTo>
                <a:lnTo>
                  <a:pt x="7492" y="21600"/>
                </a:lnTo>
                <a:cubicBezTo>
                  <a:pt x="7492" y="21585"/>
                  <a:pt x="7491" y="21584"/>
                  <a:pt x="7492" y="21568"/>
                </a:cubicBezTo>
                <a:cubicBezTo>
                  <a:pt x="7516" y="21112"/>
                  <a:pt x="7523" y="21088"/>
                  <a:pt x="7686" y="20896"/>
                </a:cubicBezTo>
                <a:cubicBezTo>
                  <a:pt x="7869" y="20680"/>
                  <a:pt x="8003" y="20381"/>
                  <a:pt x="8096" y="19992"/>
                </a:cubicBezTo>
                <a:cubicBezTo>
                  <a:pt x="8157" y="19734"/>
                  <a:pt x="8245" y="19641"/>
                  <a:pt x="8327" y="19745"/>
                </a:cubicBezTo>
                <a:cubicBezTo>
                  <a:pt x="8356" y="19781"/>
                  <a:pt x="8323" y="20437"/>
                  <a:pt x="8244" y="21600"/>
                </a:cubicBezTo>
                <a:lnTo>
                  <a:pt x="10324" y="21600"/>
                </a:lnTo>
                <a:cubicBezTo>
                  <a:pt x="10478" y="19772"/>
                  <a:pt x="10637" y="17792"/>
                  <a:pt x="10649" y="17769"/>
                </a:cubicBezTo>
                <a:cubicBezTo>
                  <a:pt x="10666" y="17734"/>
                  <a:pt x="10809" y="17707"/>
                  <a:pt x="10973" y="17707"/>
                </a:cubicBezTo>
                <a:lnTo>
                  <a:pt x="11268" y="17707"/>
                </a:lnTo>
                <a:lnTo>
                  <a:pt x="11335" y="17920"/>
                </a:lnTo>
                <a:cubicBezTo>
                  <a:pt x="11508" y="18457"/>
                  <a:pt x="11652" y="18761"/>
                  <a:pt x="11835" y="18977"/>
                </a:cubicBezTo>
                <a:lnTo>
                  <a:pt x="12033" y="19213"/>
                </a:lnTo>
                <a:lnTo>
                  <a:pt x="12033" y="19651"/>
                </a:lnTo>
                <a:cubicBezTo>
                  <a:pt x="12033" y="20063"/>
                  <a:pt x="12038" y="20092"/>
                  <a:pt x="12134" y="20109"/>
                </a:cubicBezTo>
                <a:cubicBezTo>
                  <a:pt x="12293" y="20137"/>
                  <a:pt x="12255" y="20239"/>
                  <a:pt x="12078" y="20258"/>
                </a:cubicBezTo>
                <a:lnTo>
                  <a:pt x="11919" y="20275"/>
                </a:lnTo>
                <a:lnTo>
                  <a:pt x="11926" y="21600"/>
                </a:lnTo>
                <a:lnTo>
                  <a:pt x="13870" y="21600"/>
                </a:lnTo>
                <a:cubicBezTo>
                  <a:pt x="13867" y="21491"/>
                  <a:pt x="13864" y="21340"/>
                  <a:pt x="13861" y="21247"/>
                </a:cubicBezTo>
                <a:lnTo>
                  <a:pt x="13834" y="20092"/>
                </a:lnTo>
                <a:lnTo>
                  <a:pt x="13714" y="20109"/>
                </a:lnTo>
                <a:lnTo>
                  <a:pt x="13594" y="20126"/>
                </a:lnTo>
                <a:lnTo>
                  <a:pt x="13582" y="19634"/>
                </a:lnTo>
                <a:cubicBezTo>
                  <a:pt x="13571" y="19219"/>
                  <a:pt x="13557" y="19138"/>
                  <a:pt x="13489" y="19115"/>
                </a:cubicBezTo>
                <a:cubicBezTo>
                  <a:pt x="13356" y="19071"/>
                  <a:pt x="12953" y="17211"/>
                  <a:pt x="12914" y="16454"/>
                </a:cubicBezTo>
                <a:cubicBezTo>
                  <a:pt x="12884" y="15878"/>
                  <a:pt x="12874" y="15829"/>
                  <a:pt x="12606" y="15093"/>
                </a:cubicBezTo>
                <a:cubicBezTo>
                  <a:pt x="12384" y="14482"/>
                  <a:pt x="12298" y="14307"/>
                  <a:pt x="12185" y="14223"/>
                </a:cubicBezTo>
                <a:cubicBezTo>
                  <a:pt x="12060" y="14129"/>
                  <a:pt x="12040" y="14080"/>
                  <a:pt x="12022" y="13808"/>
                </a:cubicBezTo>
                <a:cubicBezTo>
                  <a:pt x="11992" y="13342"/>
                  <a:pt x="11966" y="13323"/>
                  <a:pt x="11400" y="13323"/>
                </a:cubicBezTo>
                <a:cubicBezTo>
                  <a:pt x="11133" y="13323"/>
                  <a:pt x="10904" y="13308"/>
                  <a:pt x="10889" y="13289"/>
                </a:cubicBezTo>
                <a:cubicBezTo>
                  <a:pt x="10874" y="13270"/>
                  <a:pt x="10942" y="13124"/>
                  <a:pt x="11041" y="12966"/>
                </a:cubicBezTo>
                <a:cubicBezTo>
                  <a:pt x="11260" y="12617"/>
                  <a:pt x="11623" y="11851"/>
                  <a:pt x="11735" y="11500"/>
                </a:cubicBezTo>
                <a:cubicBezTo>
                  <a:pt x="11780" y="11359"/>
                  <a:pt x="11829" y="11116"/>
                  <a:pt x="11845" y="10960"/>
                </a:cubicBezTo>
                <a:lnTo>
                  <a:pt x="11873" y="10674"/>
                </a:lnTo>
                <a:lnTo>
                  <a:pt x="12508" y="10674"/>
                </a:lnTo>
                <a:lnTo>
                  <a:pt x="13142" y="10674"/>
                </a:lnTo>
                <a:lnTo>
                  <a:pt x="13171" y="10960"/>
                </a:lnTo>
                <a:cubicBezTo>
                  <a:pt x="13211" y="11353"/>
                  <a:pt x="13344" y="11747"/>
                  <a:pt x="13647" y="12368"/>
                </a:cubicBezTo>
                <a:cubicBezTo>
                  <a:pt x="13882" y="12849"/>
                  <a:pt x="14137" y="13219"/>
                  <a:pt x="14447" y="13523"/>
                </a:cubicBezTo>
                <a:cubicBezTo>
                  <a:pt x="14555" y="13630"/>
                  <a:pt x="14564" y="13672"/>
                  <a:pt x="14577" y="14206"/>
                </a:cubicBezTo>
                <a:cubicBezTo>
                  <a:pt x="14591" y="14759"/>
                  <a:pt x="14588" y="14775"/>
                  <a:pt x="14489" y="14793"/>
                </a:cubicBezTo>
                <a:cubicBezTo>
                  <a:pt x="14430" y="14803"/>
                  <a:pt x="14388" y="14850"/>
                  <a:pt x="14388" y="14906"/>
                </a:cubicBezTo>
                <a:cubicBezTo>
                  <a:pt x="14388" y="14958"/>
                  <a:pt x="14571" y="17214"/>
                  <a:pt x="14795" y="19917"/>
                </a:cubicBezTo>
                <a:cubicBezTo>
                  <a:pt x="14871" y="20833"/>
                  <a:pt x="14871" y="20859"/>
                  <a:pt x="14932" y="21600"/>
                </a:cubicBezTo>
                <a:lnTo>
                  <a:pt x="19101" y="21600"/>
                </a:lnTo>
                <a:cubicBezTo>
                  <a:pt x="19073" y="19761"/>
                  <a:pt x="19057" y="17790"/>
                  <a:pt x="19086" y="17754"/>
                </a:cubicBezTo>
                <a:cubicBezTo>
                  <a:pt x="19120" y="17711"/>
                  <a:pt x="19162" y="17761"/>
                  <a:pt x="19230" y="17928"/>
                </a:cubicBezTo>
                <a:cubicBezTo>
                  <a:pt x="19282" y="18058"/>
                  <a:pt x="19427" y="18306"/>
                  <a:pt x="19551" y="18477"/>
                </a:cubicBezTo>
                <a:lnTo>
                  <a:pt x="19776" y="18790"/>
                </a:lnTo>
                <a:lnTo>
                  <a:pt x="19776" y="19241"/>
                </a:lnTo>
                <a:cubicBezTo>
                  <a:pt x="19776" y="19596"/>
                  <a:pt x="19760" y="19705"/>
                  <a:pt x="19703" y="19745"/>
                </a:cubicBezTo>
                <a:cubicBezTo>
                  <a:pt x="19650" y="19783"/>
                  <a:pt x="19643" y="20242"/>
                  <a:pt x="19658" y="21600"/>
                </a:cubicBezTo>
                <a:lnTo>
                  <a:pt x="21600" y="21600"/>
                </a:lnTo>
                <a:lnTo>
                  <a:pt x="21576" y="19643"/>
                </a:lnTo>
                <a:lnTo>
                  <a:pt x="21468" y="19643"/>
                </a:lnTo>
                <a:cubicBezTo>
                  <a:pt x="21329" y="19643"/>
                  <a:pt x="21270" y="19460"/>
                  <a:pt x="21270" y="19020"/>
                </a:cubicBezTo>
                <a:cubicBezTo>
                  <a:pt x="21270" y="18736"/>
                  <a:pt x="21256" y="18684"/>
                  <a:pt x="21179" y="18658"/>
                </a:cubicBezTo>
                <a:cubicBezTo>
                  <a:pt x="21129" y="18642"/>
                  <a:pt x="21089" y="18592"/>
                  <a:pt x="21089" y="18547"/>
                </a:cubicBezTo>
                <a:cubicBezTo>
                  <a:pt x="21089" y="18503"/>
                  <a:pt x="20994" y="18059"/>
                  <a:pt x="20878" y="17560"/>
                </a:cubicBezTo>
                <a:cubicBezTo>
                  <a:pt x="20707" y="16827"/>
                  <a:pt x="20660" y="16529"/>
                  <a:pt x="20632" y="15999"/>
                </a:cubicBezTo>
                <a:cubicBezTo>
                  <a:pt x="20598" y="15344"/>
                  <a:pt x="20598" y="15344"/>
                  <a:pt x="20304" y="14576"/>
                </a:cubicBezTo>
                <a:cubicBezTo>
                  <a:pt x="20070" y="13964"/>
                  <a:pt x="19982" y="13787"/>
                  <a:pt x="19871" y="13710"/>
                </a:cubicBezTo>
                <a:cubicBezTo>
                  <a:pt x="19746" y="13623"/>
                  <a:pt x="19730" y="13585"/>
                  <a:pt x="19730" y="13351"/>
                </a:cubicBezTo>
                <a:cubicBezTo>
                  <a:pt x="19730" y="12919"/>
                  <a:pt x="19686" y="12868"/>
                  <a:pt x="19319" y="12868"/>
                </a:cubicBezTo>
                <a:cubicBezTo>
                  <a:pt x="19021" y="12868"/>
                  <a:pt x="19001" y="12858"/>
                  <a:pt x="18959" y="12721"/>
                </a:cubicBezTo>
                <a:cubicBezTo>
                  <a:pt x="18935" y="12641"/>
                  <a:pt x="18915" y="12238"/>
                  <a:pt x="18915" y="11825"/>
                </a:cubicBezTo>
                <a:cubicBezTo>
                  <a:pt x="18915" y="11412"/>
                  <a:pt x="18903" y="10519"/>
                  <a:pt x="18886" y="9841"/>
                </a:cubicBezTo>
                <a:lnTo>
                  <a:pt x="18856" y="8607"/>
                </a:lnTo>
                <a:lnTo>
                  <a:pt x="18739" y="8615"/>
                </a:lnTo>
                <a:cubicBezTo>
                  <a:pt x="18624" y="8625"/>
                  <a:pt x="18620" y="8616"/>
                  <a:pt x="18580" y="8132"/>
                </a:cubicBezTo>
                <a:cubicBezTo>
                  <a:pt x="18547" y="7724"/>
                  <a:pt x="18526" y="7634"/>
                  <a:pt x="18457" y="7611"/>
                </a:cubicBezTo>
                <a:cubicBezTo>
                  <a:pt x="18410" y="7596"/>
                  <a:pt x="18372" y="7544"/>
                  <a:pt x="18372" y="7496"/>
                </a:cubicBezTo>
                <a:cubicBezTo>
                  <a:pt x="18372" y="7448"/>
                  <a:pt x="18279" y="7004"/>
                  <a:pt x="18164" y="6509"/>
                </a:cubicBezTo>
                <a:cubicBezTo>
                  <a:pt x="17996" y="5785"/>
                  <a:pt x="17948" y="5484"/>
                  <a:pt x="17924" y="4973"/>
                </a:cubicBezTo>
                <a:cubicBezTo>
                  <a:pt x="17893" y="4347"/>
                  <a:pt x="17889" y="4330"/>
                  <a:pt x="17607" y="3572"/>
                </a:cubicBezTo>
                <a:cubicBezTo>
                  <a:pt x="17359" y="2905"/>
                  <a:pt x="17302" y="2793"/>
                  <a:pt x="17167" y="2712"/>
                </a:cubicBezTo>
                <a:cubicBezTo>
                  <a:pt x="17020" y="2624"/>
                  <a:pt x="17013" y="2607"/>
                  <a:pt x="17013" y="2310"/>
                </a:cubicBezTo>
                <a:cubicBezTo>
                  <a:pt x="17013" y="1826"/>
                  <a:pt x="17004" y="1821"/>
                  <a:pt x="16105" y="1821"/>
                </a:cubicBezTo>
                <a:cubicBezTo>
                  <a:pt x="15980" y="1821"/>
                  <a:pt x="15871" y="1820"/>
                  <a:pt x="15777" y="1821"/>
                </a:cubicBezTo>
                <a:close/>
                <a:moveTo>
                  <a:pt x="10696" y="10619"/>
                </a:moveTo>
                <a:lnTo>
                  <a:pt x="10946" y="10638"/>
                </a:lnTo>
                <a:cubicBezTo>
                  <a:pt x="11083" y="10649"/>
                  <a:pt x="11209" y="10675"/>
                  <a:pt x="11226" y="10696"/>
                </a:cubicBezTo>
                <a:cubicBezTo>
                  <a:pt x="11281" y="10765"/>
                  <a:pt x="11135" y="11171"/>
                  <a:pt x="10985" y="11366"/>
                </a:cubicBezTo>
                <a:cubicBezTo>
                  <a:pt x="10904" y="11472"/>
                  <a:pt x="10822" y="11557"/>
                  <a:pt x="10803" y="11557"/>
                </a:cubicBezTo>
                <a:cubicBezTo>
                  <a:pt x="10722" y="11557"/>
                  <a:pt x="10670" y="11304"/>
                  <a:pt x="10682" y="10972"/>
                </a:cubicBezTo>
                <a:lnTo>
                  <a:pt x="10696" y="10619"/>
                </a:lnTo>
                <a:close/>
                <a:moveTo>
                  <a:pt x="14320" y="10619"/>
                </a:moveTo>
                <a:lnTo>
                  <a:pt x="14332" y="10972"/>
                </a:lnTo>
                <a:cubicBezTo>
                  <a:pt x="14339" y="11167"/>
                  <a:pt x="14325" y="11379"/>
                  <a:pt x="14298" y="11442"/>
                </a:cubicBezTo>
                <a:cubicBezTo>
                  <a:pt x="14271" y="11506"/>
                  <a:pt x="14228" y="11557"/>
                  <a:pt x="14203" y="11557"/>
                </a:cubicBezTo>
                <a:cubicBezTo>
                  <a:pt x="14063" y="11557"/>
                  <a:pt x="13695" y="10808"/>
                  <a:pt x="13784" y="10702"/>
                </a:cubicBezTo>
                <a:cubicBezTo>
                  <a:pt x="13805" y="10677"/>
                  <a:pt x="13933" y="10649"/>
                  <a:pt x="14070" y="10638"/>
                </a:cubicBezTo>
                <a:lnTo>
                  <a:pt x="14320" y="1061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40" name="pasted-image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93113" y="9514937"/>
            <a:ext cx="2737248" cy="422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3965" y="1"/>
                </a:moveTo>
                <a:cubicBezTo>
                  <a:pt x="13117" y="10"/>
                  <a:pt x="11479" y="75"/>
                  <a:pt x="11415" y="117"/>
                </a:cubicBezTo>
                <a:cubicBezTo>
                  <a:pt x="11321" y="178"/>
                  <a:pt x="11480" y="1963"/>
                  <a:pt x="11581" y="1985"/>
                </a:cubicBezTo>
                <a:cubicBezTo>
                  <a:pt x="11720" y="2015"/>
                  <a:pt x="12024" y="2257"/>
                  <a:pt x="11992" y="2311"/>
                </a:cubicBezTo>
                <a:cubicBezTo>
                  <a:pt x="11975" y="2340"/>
                  <a:pt x="11978" y="2392"/>
                  <a:pt x="11998" y="2427"/>
                </a:cubicBezTo>
                <a:cubicBezTo>
                  <a:pt x="12040" y="2499"/>
                  <a:pt x="12187" y="2509"/>
                  <a:pt x="12248" y="2445"/>
                </a:cubicBezTo>
                <a:cubicBezTo>
                  <a:pt x="12271" y="2421"/>
                  <a:pt x="12257" y="2377"/>
                  <a:pt x="12217" y="2346"/>
                </a:cubicBezTo>
                <a:cubicBezTo>
                  <a:pt x="12161" y="2302"/>
                  <a:pt x="12176" y="2274"/>
                  <a:pt x="12286" y="2224"/>
                </a:cubicBezTo>
                <a:cubicBezTo>
                  <a:pt x="12401" y="2172"/>
                  <a:pt x="12415" y="2149"/>
                  <a:pt x="12352" y="2100"/>
                </a:cubicBezTo>
                <a:cubicBezTo>
                  <a:pt x="12307" y="2066"/>
                  <a:pt x="12299" y="2029"/>
                  <a:pt x="12333" y="2015"/>
                </a:cubicBezTo>
                <a:cubicBezTo>
                  <a:pt x="12366" y="2002"/>
                  <a:pt x="12879" y="1971"/>
                  <a:pt x="13476" y="1946"/>
                </a:cubicBezTo>
                <a:cubicBezTo>
                  <a:pt x="14073" y="1921"/>
                  <a:pt x="14587" y="1885"/>
                  <a:pt x="14619" y="1865"/>
                </a:cubicBezTo>
                <a:cubicBezTo>
                  <a:pt x="14692" y="1819"/>
                  <a:pt x="14544" y="69"/>
                  <a:pt x="14463" y="15"/>
                </a:cubicBezTo>
                <a:cubicBezTo>
                  <a:pt x="14444" y="3"/>
                  <a:pt x="14247" y="-2"/>
                  <a:pt x="13965" y="1"/>
                </a:cubicBezTo>
                <a:close/>
                <a:moveTo>
                  <a:pt x="5293" y="1076"/>
                </a:moveTo>
                <a:cubicBezTo>
                  <a:pt x="5184" y="1075"/>
                  <a:pt x="4973" y="1230"/>
                  <a:pt x="4369" y="1764"/>
                </a:cubicBezTo>
                <a:cubicBezTo>
                  <a:pt x="3939" y="2144"/>
                  <a:pt x="3538" y="2509"/>
                  <a:pt x="3479" y="2575"/>
                </a:cubicBezTo>
                <a:cubicBezTo>
                  <a:pt x="3379" y="2688"/>
                  <a:pt x="3383" y="2699"/>
                  <a:pt x="3504" y="2778"/>
                </a:cubicBezTo>
                <a:cubicBezTo>
                  <a:pt x="3575" y="2823"/>
                  <a:pt x="4109" y="3086"/>
                  <a:pt x="4691" y="3362"/>
                </a:cubicBezTo>
                <a:cubicBezTo>
                  <a:pt x="5274" y="3638"/>
                  <a:pt x="5779" y="3863"/>
                  <a:pt x="5816" y="3863"/>
                </a:cubicBezTo>
                <a:cubicBezTo>
                  <a:pt x="5852" y="3862"/>
                  <a:pt x="5915" y="3849"/>
                  <a:pt x="5954" y="3832"/>
                </a:cubicBezTo>
                <a:cubicBezTo>
                  <a:pt x="6099" y="3770"/>
                  <a:pt x="7714" y="2303"/>
                  <a:pt x="7714" y="2234"/>
                </a:cubicBezTo>
                <a:cubicBezTo>
                  <a:pt x="7714" y="2142"/>
                  <a:pt x="5488" y="1078"/>
                  <a:pt x="5293" y="1076"/>
                </a:cubicBezTo>
                <a:close/>
                <a:moveTo>
                  <a:pt x="19116" y="1366"/>
                </a:moveTo>
                <a:cubicBezTo>
                  <a:pt x="19041" y="1365"/>
                  <a:pt x="18962" y="1395"/>
                  <a:pt x="18941" y="1431"/>
                </a:cubicBezTo>
                <a:cubicBezTo>
                  <a:pt x="18920" y="1467"/>
                  <a:pt x="18872" y="1483"/>
                  <a:pt x="18838" y="1469"/>
                </a:cubicBezTo>
                <a:cubicBezTo>
                  <a:pt x="18803" y="1456"/>
                  <a:pt x="18703" y="1476"/>
                  <a:pt x="18612" y="1514"/>
                </a:cubicBezTo>
                <a:cubicBezTo>
                  <a:pt x="18495" y="1564"/>
                  <a:pt x="18459" y="1607"/>
                  <a:pt x="18487" y="1664"/>
                </a:cubicBezTo>
                <a:cubicBezTo>
                  <a:pt x="18516" y="1723"/>
                  <a:pt x="18370" y="1878"/>
                  <a:pt x="17933" y="2248"/>
                </a:cubicBezTo>
                <a:cubicBezTo>
                  <a:pt x="17460" y="2648"/>
                  <a:pt x="17352" y="2765"/>
                  <a:pt x="17403" y="2818"/>
                </a:cubicBezTo>
                <a:cubicBezTo>
                  <a:pt x="17439" y="2855"/>
                  <a:pt x="17908" y="3105"/>
                  <a:pt x="18446" y="3374"/>
                </a:cubicBezTo>
                <a:cubicBezTo>
                  <a:pt x="18984" y="3643"/>
                  <a:pt x="19447" y="3863"/>
                  <a:pt x="19473" y="3863"/>
                </a:cubicBezTo>
                <a:cubicBezTo>
                  <a:pt x="19551" y="3863"/>
                  <a:pt x="19742" y="3717"/>
                  <a:pt x="20504" y="3074"/>
                </a:cubicBezTo>
                <a:cubicBezTo>
                  <a:pt x="20897" y="2742"/>
                  <a:pt x="21209" y="2441"/>
                  <a:pt x="21199" y="2407"/>
                </a:cubicBezTo>
                <a:cubicBezTo>
                  <a:pt x="21172" y="2314"/>
                  <a:pt x="19278" y="1368"/>
                  <a:pt x="19116" y="1366"/>
                </a:cubicBezTo>
                <a:close/>
                <a:moveTo>
                  <a:pt x="9326" y="2208"/>
                </a:moveTo>
                <a:cubicBezTo>
                  <a:pt x="9306" y="2215"/>
                  <a:pt x="9212" y="2248"/>
                  <a:pt x="9117" y="2279"/>
                </a:cubicBezTo>
                <a:cubicBezTo>
                  <a:pt x="8950" y="2333"/>
                  <a:pt x="8944" y="2339"/>
                  <a:pt x="9035" y="2453"/>
                </a:cubicBezTo>
                <a:cubicBezTo>
                  <a:pt x="9088" y="2519"/>
                  <a:pt x="9145" y="2573"/>
                  <a:pt x="9160" y="2573"/>
                </a:cubicBezTo>
                <a:cubicBezTo>
                  <a:pt x="9238" y="2573"/>
                  <a:pt x="9514" y="2472"/>
                  <a:pt x="9514" y="2443"/>
                </a:cubicBezTo>
                <a:cubicBezTo>
                  <a:pt x="9514" y="2383"/>
                  <a:pt x="9364" y="2195"/>
                  <a:pt x="9326" y="2208"/>
                </a:cubicBezTo>
                <a:close/>
                <a:moveTo>
                  <a:pt x="15806" y="3204"/>
                </a:moveTo>
                <a:cubicBezTo>
                  <a:pt x="15724" y="3195"/>
                  <a:pt x="15042" y="3384"/>
                  <a:pt x="14165" y="3658"/>
                </a:cubicBezTo>
                <a:cubicBezTo>
                  <a:pt x="12763" y="4096"/>
                  <a:pt x="12665" y="4134"/>
                  <a:pt x="12665" y="4238"/>
                </a:cubicBezTo>
                <a:cubicBezTo>
                  <a:pt x="12665" y="4370"/>
                  <a:pt x="13972" y="6136"/>
                  <a:pt x="14093" y="6167"/>
                </a:cubicBezTo>
                <a:cubicBezTo>
                  <a:pt x="14139" y="6179"/>
                  <a:pt x="14183" y="6189"/>
                  <a:pt x="14193" y="6191"/>
                </a:cubicBezTo>
                <a:cubicBezTo>
                  <a:pt x="14204" y="6193"/>
                  <a:pt x="14523" y="6100"/>
                  <a:pt x="14901" y="5984"/>
                </a:cubicBezTo>
                <a:cubicBezTo>
                  <a:pt x="15629" y="5762"/>
                  <a:pt x="15596" y="5763"/>
                  <a:pt x="15787" y="5968"/>
                </a:cubicBezTo>
                <a:cubicBezTo>
                  <a:pt x="15851" y="6037"/>
                  <a:pt x="15862" y="6038"/>
                  <a:pt x="16025" y="5968"/>
                </a:cubicBezTo>
                <a:cubicBezTo>
                  <a:pt x="16188" y="5899"/>
                  <a:pt x="16191" y="5889"/>
                  <a:pt x="16104" y="5780"/>
                </a:cubicBezTo>
                <a:cubicBezTo>
                  <a:pt x="16053" y="5716"/>
                  <a:pt x="16033" y="5653"/>
                  <a:pt x="16057" y="5638"/>
                </a:cubicBezTo>
                <a:cubicBezTo>
                  <a:pt x="16080" y="5623"/>
                  <a:pt x="16367" y="5528"/>
                  <a:pt x="16696" y="5427"/>
                </a:cubicBezTo>
                <a:cubicBezTo>
                  <a:pt x="17218" y="5266"/>
                  <a:pt x="17294" y="5228"/>
                  <a:pt x="17294" y="5137"/>
                </a:cubicBezTo>
                <a:cubicBezTo>
                  <a:pt x="17294" y="5079"/>
                  <a:pt x="16991" y="4623"/>
                  <a:pt x="16620" y="4124"/>
                </a:cubicBezTo>
                <a:cubicBezTo>
                  <a:pt x="16079" y="3396"/>
                  <a:pt x="15918" y="3215"/>
                  <a:pt x="15806" y="3204"/>
                </a:cubicBezTo>
                <a:close/>
                <a:moveTo>
                  <a:pt x="10933" y="3335"/>
                </a:moveTo>
                <a:cubicBezTo>
                  <a:pt x="10846" y="3331"/>
                  <a:pt x="10748" y="3376"/>
                  <a:pt x="10780" y="3429"/>
                </a:cubicBezTo>
                <a:cubicBezTo>
                  <a:pt x="10821" y="3499"/>
                  <a:pt x="10966" y="3507"/>
                  <a:pt x="11027" y="3443"/>
                </a:cubicBezTo>
                <a:cubicBezTo>
                  <a:pt x="11051" y="3418"/>
                  <a:pt x="11045" y="3379"/>
                  <a:pt x="11011" y="3358"/>
                </a:cubicBezTo>
                <a:cubicBezTo>
                  <a:pt x="10990" y="3344"/>
                  <a:pt x="10962" y="3337"/>
                  <a:pt x="10933" y="3335"/>
                </a:cubicBezTo>
                <a:close/>
                <a:moveTo>
                  <a:pt x="17582" y="3780"/>
                </a:moveTo>
                <a:cubicBezTo>
                  <a:pt x="17472" y="3780"/>
                  <a:pt x="17400" y="3850"/>
                  <a:pt x="17453" y="3905"/>
                </a:cubicBezTo>
                <a:cubicBezTo>
                  <a:pt x="17502" y="3956"/>
                  <a:pt x="17557" y="3957"/>
                  <a:pt x="17673" y="3909"/>
                </a:cubicBezTo>
                <a:cubicBezTo>
                  <a:pt x="17775" y="3868"/>
                  <a:pt x="17713" y="3780"/>
                  <a:pt x="17582" y="3780"/>
                </a:cubicBezTo>
                <a:close/>
                <a:moveTo>
                  <a:pt x="10078" y="4281"/>
                </a:moveTo>
                <a:cubicBezTo>
                  <a:pt x="10005" y="4281"/>
                  <a:pt x="9401" y="4366"/>
                  <a:pt x="8735" y="4471"/>
                </a:cubicBezTo>
                <a:cubicBezTo>
                  <a:pt x="7569" y="4655"/>
                  <a:pt x="7519" y="4665"/>
                  <a:pt x="7519" y="4763"/>
                </a:cubicBezTo>
                <a:cubicBezTo>
                  <a:pt x="7519" y="4849"/>
                  <a:pt x="7765" y="5523"/>
                  <a:pt x="8042" y="6205"/>
                </a:cubicBezTo>
                <a:cubicBezTo>
                  <a:pt x="8077" y="6291"/>
                  <a:pt x="8141" y="6362"/>
                  <a:pt x="8183" y="6362"/>
                </a:cubicBezTo>
                <a:cubicBezTo>
                  <a:pt x="8308" y="6360"/>
                  <a:pt x="10740" y="5955"/>
                  <a:pt x="10780" y="5930"/>
                </a:cubicBezTo>
                <a:cubicBezTo>
                  <a:pt x="10799" y="5917"/>
                  <a:pt x="10680" y="5541"/>
                  <a:pt x="10513" y="5094"/>
                </a:cubicBezTo>
                <a:cubicBezTo>
                  <a:pt x="10242" y="4363"/>
                  <a:pt x="10198" y="4281"/>
                  <a:pt x="10078" y="4281"/>
                </a:cubicBezTo>
                <a:close/>
                <a:moveTo>
                  <a:pt x="18828" y="5118"/>
                </a:moveTo>
                <a:cubicBezTo>
                  <a:pt x="18817" y="5117"/>
                  <a:pt x="18810" y="5118"/>
                  <a:pt x="18806" y="5120"/>
                </a:cubicBezTo>
                <a:cubicBezTo>
                  <a:pt x="18667" y="5237"/>
                  <a:pt x="18663" y="5304"/>
                  <a:pt x="18794" y="5352"/>
                </a:cubicBezTo>
                <a:cubicBezTo>
                  <a:pt x="18871" y="5379"/>
                  <a:pt x="18966" y="5401"/>
                  <a:pt x="19007" y="5402"/>
                </a:cubicBezTo>
                <a:cubicBezTo>
                  <a:pt x="19075" y="5404"/>
                  <a:pt x="19157" y="5314"/>
                  <a:pt x="19157" y="5240"/>
                </a:cubicBezTo>
                <a:cubicBezTo>
                  <a:pt x="19157" y="5212"/>
                  <a:pt x="18909" y="5125"/>
                  <a:pt x="18828" y="5118"/>
                </a:cubicBezTo>
                <a:close/>
                <a:moveTo>
                  <a:pt x="2628" y="5135"/>
                </a:moveTo>
                <a:cubicBezTo>
                  <a:pt x="2577" y="5141"/>
                  <a:pt x="2533" y="5167"/>
                  <a:pt x="2505" y="5210"/>
                </a:cubicBezTo>
                <a:cubicBezTo>
                  <a:pt x="2429" y="5329"/>
                  <a:pt x="2166" y="6446"/>
                  <a:pt x="2208" y="6473"/>
                </a:cubicBezTo>
                <a:cubicBezTo>
                  <a:pt x="2226" y="6485"/>
                  <a:pt x="2653" y="6538"/>
                  <a:pt x="3160" y="6591"/>
                </a:cubicBezTo>
                <a:cubicBezTo>
                  <a:pt x="4501" y="6732"/>
                  <a:pt x="4372" y="6775"/>
                  <a:pt x="4541" y="6132"/>
                </a:cubicBezTo>
                <a:cubicBezTo>
                  <a:pt x="4619" y="5835"/>
                  <a:pt x="4686" y="5534"/>
                  <a:pt x="4688" y="5463"/>
                </a:cubicBezTo>
                <a:lnTo>
                  <a:pt x="4691" y="5333"/>
                </a:lnTo>
                <a:lnTo>
                  <a:pt x="3746" y="5242"/>
                </a:lnTo>
                <a:cubicBezTo>
                  <a:pt x="3224" y="5192"/>
                  <a:pt x="2745" y="5143"/>
                  <a:pt x="2681" y="5135"/>
                </a:cubicBezTo>
                <a:cubicBezTo>
                  <a:pt x="2663" y="5132"/>
                  <a:pt x="2644" y="5132"/>
                  <a:pt x="2628" y="5135"/>
                </a:cubicBezTo>
                <a:close/>
                <a:moveTo>
                  <a:pt x="21008" y="5372"/>
                </a:moveTo>
                <a:cubicBezTo>
                  <a:pt x="20969" y="5369"/>
                  <a:pt x="20918" y="5379"/>
                  <a:pt x="20833" y="5402"/>
                </a:cubicBezTo>
                <a:cubicBezTo>
                  <a:pt x="20607" y="5463"/>
                  <a:pt x="20615" y="5452"/>
                  <a:pt x="20714" y="5593"/>
                </a:cubicBezTo>
                <a:cubicBezTo>
                  <a:pt x="20773" y="5677"/>
                  <a:pt x="20821" y="5695"/>
                  <a:pt x="20923" y="5674"/>
                </a:cubicBezTo>
                <a:cubicBezTo>
                  <a:pt x="20996" y="5659"/>
                  <a:pt x="21126" y="5641"/>
                  <a:pt x="21215" y="5636"/>
                </a:cubicBezTo>
                <a:cubicBezTo>
                  <a:pt x="21552" y="5614"/>
                  <a:pt x="21546" y="5616"/>
                  <a:pt x="21475" y="5530"/>
                </a:cubicBezTo>
                <a:cubicBezTo>
                  <a:pt x="21432" y="5478"/>
                  <a:pt x="21369" y="5459"/>
                  <a:pt x="21302" y="5475"/>
                </a:cubicBezTo>
                <a:cubicBezTo>
                  <a:pt x="21239" y="5491"/>
                  <a:pt x="21162" y="5470"/>
                  <a:pt x="21111" y="5425"/>
                </a:cubicBezTo>
                <a:cubicBezTo>
                  <a:pt x="21074" y="5392"/>
                  <a:pt x="21047" y="5375"/>
                  <a:pt x="21008" y="5372"/>
                </a:cubicBezTo>
                <a:close/>
                <a:moveTo>
                  <a:pt x="18866" y="6029"/>
                </a:moveTo>
                <a:cubicBezTo>
                  <a:pt x="18760" y="6029"/>
                  <a:pt x="18608" y="6148"/>
                  <a:pt x="17848" y="6826"/>
                </a:cubicBezTo>
                <a:cubicBezTo>
                  <a:pt x="17472" y="7162"/>
                  <a:pt x="17167" y="7471"/>
                  <a:pt x="17168" y="7514"/>
                </a:cubicBezTo>
                <a:cubicBezTo>
                  <a:pt x="17170" y="7564"/>
                  <a:pt x="17523" y="7755"/>
                  <a:pt x="18211" y="8078"/>
                </a:cubicBezTo>
                <a:cubicBezTo>
                  <a:pt x="18785" y="8346"/>
                  <a:pt x="19285" y="8568"/>
                  <a:pt x="19323" y="8568"/>
                </a:cubicBezTo>
                <a:cubicBezTo>
                  <a:pt x="19425" y="8570"/>
                  <a:pt x="19582" y="8447"/>
                  <a:pt x="20344" y="7767"/>
                </a:cubicBezTo>
                <a:cubicBezTo>
                  <a:pt x="20772" y="7385"/>
                  <a:pt x="21024" y="7122"/>
                  <a:pt x="21011" y="7072"/>
                </a:cubicBezTo>
                <a:cubicBezTo>
                  <a:pt x="20991" y="6991"/>
                  <a:pt x="19010" y="6029"/>
                  <a:pt x="18866" y="6029"/>
                </a:cubicBezTo>
                <a:close/>
                <a:moveTo>
                  <a:pt x="11854" y="6307"/>
                </a:moveTo>
                <a:cubicBezTo>
                  <a:pt x="11819" y="6304"/>
                  <a:pt x="11771" y="6318"/>
                  <a:pt x="11688" y="6345"/>
                </a:cubicBezTo>
                <a:cubicBezTo>
                  <a:pt x="11487" y="6413"/>
                  <a:pt x="11471" y="6450"/>
                  <a:pt x="11588" y="6571"/>
                </a:cubicBezTo>
                <a:cubicBezTo>
                  <a:pt x="11682" y="6668"/>
                  <a:pt x="11696" y="6670"/>
                  <a:pt x="11857" y="6591"/>
                </a:cubicBezTo>
                <a:cubicBezTo>
                  <a:pt x="11948" y="6546"/>
                  <a:pt x="12000" y="6540"/>
                  <a:pt x="12064" y="6575"/>
                </a:cubicBezTo>
                <a:cubicBezTo>
                  <a:pt x="12127" y="6608"/>
                  <a:pt x="12174" y="6609"/>
                  <a:pt x="12242" y="6573"/>
                </a:cubicBezTo>
                <a:cubicBezTo>
                  <a:pt x="12368" y="6505"/>
                  <a:pt x="12296" y="6394"/>
                  <a:pt x="12145" y="6425"/>
                </a:cubicBezTo>
                <a:cubicBezTo>
                  <a:pt x="12068" y="6440"/>
                  <a:pt x="11999" y="6421"/>
                  <a:pt x="11948" y="6368"/>
                </a:cubicBezTo>
                <a:cubicBezTo>
                  <a:pt x="11911" y="6330"/>
                  <a:pt x="11889" y="6310"/>
                  <a:pt x="11854" y="6307"/>
                </a:cubicBezTo>
                <a:close/>
                <a:moveTo>
                  <a:pt x="7078" y="6536"/>
                </a:moveTo>
                <a:cubicBezTo>
                  <a:pt x="7034" y="6541"/>
                  <a:pt x="6981" y="6558"/>
                  <a:pt x="6915" y="6591"/>
                </a:cubicBezTo>
                <a:cubicBezTo>
                  <a:pt x="6806" y="6644"/>
                  <a:pt x="6803" y="6665"/>
                  <a:pt x="6877" y="6755"/>
                </a:cubicBezTo>
                <a:cubicBezTo>
                  <a:pt x="6958" y="6852"/>
                  <a:pt x="6971" y="6853"/>
                  <a:pt x="7144" y="6796"/>
                </a:cubicBezTo>
                <a:cubicBezTo>
                  <a:pt x="7307" y="6741"/>
                  <a:pt x="7319" y="6725"/>
                  <a:pt x="7253" y="6631"/>
                </a:cubicBezTo>
                <a:cubicBezTo>
                  <a:pt x="7201" y="6558"/>
                  <a:pt x="7151" y="6528"/>
                  <a:pt x="7078" y="6536"/>
                </a:cubicBezTo>
                <a:close/>
                <a:moveTo>
                  <a:pt x="14870" y="6865"/>
                </a:moveTo>
                <a:cubicBezTo>
                  <a:pt x="14655" y="6864"/>
                  <a:pt x="14227" y="6897"/>
                  <a:pt x="13385" y="6972"/>
                </a:cubicBezTo>
                <a:cubicBezTo>
                  <a:pt x="12433" y="7057"/>
                  <a:pt x="12133" y="7098"/>
                  <a:pt x="12092" y="7149"/>
                </a:cubicBezTo>
                <a:cubicBezTo>
                  <a:pt x="12037" y="7217"/>
                  <a:pt x="12357" y="8856"/>
                  <a:pt x="12443" y="8946"/>
                </a:cubicBezTo>
                <a:cubicBezTo>
                  <a:pt x="12498" y="9004"/>
                  <a:pt x="12866" y="8984"/>
                  <a:pt x="14369" y="8842"/>
                </a:cubicBezTo>
                <a:cubicBezTo>
                  <a:pt x="15200" y="8764"/>
                  <a:pt x="15411" y="8754"/>
                  <a:pt x="15465" y="8798"/>
                </a:cubicBezTo>
                <a:cubicBezTo>
                  <a:pt x="15524" y="8845"/>
                  <a:pt x="15651" y="8829"/>
                  <a:pt x="15800" y="8755"/>
                </a:cubicBezTo>
                <a:cubicBezTo>
                  <a:pt x="15856" y="8727"/>
                  <a:pt x="15710" y="8598"/>
                  <a:pt x="15590" y="8568"/>
                </a:cubicBezTo>
                <a:cubicBezTo>
                  <a:pt x="15460" y="8536"/>
                  <a:pt x="15435" y="8470"/>
                  <a:pt x="15280" y="7737"/>
                </a:cubicBezTo>
                <a:cubicBezTo>
                  <a:pt x="15187" y="7299"/>
                  <a:pt x="15094" y="6923"/>
                  <a:pt x="15073" y="6901"/>
                </a:cubicBezTo>
                <a:cubicBezTo>
                  <a:pt x="15052" y="6878"/>
                  <a:pt x="14999" y="6865"/>
                  <a:pt x="14870" y="6865"/>
                </a:cubicBezTo>
                <a:close/>
                <a:moveTo>
                  <a:pt x="5427" y="7528"/>
                </a:moveTo>
                <a:cubicBezTo>
                  <a:pt x="5327" y="7528"/>
                  <a:pt x="5034" y="7727"/>
                  <a:pt x="4347" y="8266"/>
                </a:cubicBezTo>
                <a:cubicBezTo>
                  <a:pt x="3829" y="8673"/>
                  <a:pt x="3407" y="9036"/>
                  <a:pt x="3407" y="9073"/>
                </a:cubicBezTo>
                <a:cubicBezTo>
                  <a:pt x="3407" y="9138"/>
                  <a:pt x="4988" y="10028"/>
                  <a:pt x="5512" y="10258"/>
                </a:cubicBezTo>
                <a:cubicBezTo>
                  <a:pt x="5643" y="10316"/>
                  <a:pt x="5759" y="10369"/>
                  <a:pt x="5769" y="10376"/>
                </a:cubicBezTo>
                <a:cubicBezTo>
                  <a:pt x="5779" y="10382"/>
                  <a:pt x="5743" y="10467"/>
                  <a:pt x="5690" y="10564"/>
                </a:cubicBezTo>
                <a:cubicBezTo>
                  <a:pt x="5638" y="10661"/>
                  <a:pt x="5490" y="11006"/>
                  <a:pt x="5362" y="11329"/>
                </a:cubicBezTo>
                <a:cubicBezTo>
                  <a:pt x="5233" y="11652"/>
                  <a:pt x="5029" y="12103"/>
                  <a:pt x="4908" y="12331"/>
                </a:cubicBezTo>
                <a:cubicBezTo>
                  <a:pt x="4652" y="12812"/>
                  <a:pt x="4535" y="13281"/>
                  <a:pt x="4438" y="14211"/>
                </a:cubicBezTo>
                <a:cubicBezTo>
                  <a:pt x="4399" y="14577"/>
                  <a:pt x="4338" y="15149"/>
                  <a:pt x="4303" y="15481"/>
                </a:cubicBezTo>
                <a:cubicBezTo>
                  <a:pt x="4223" y="16236"/>
                  <a:pt x="4111" y="16639"/>
                  <a:pt x="3833" y="17168"/>
                </a:cubicBezTo>
                <a:cubicBezTo>
                  <a:pt x="3490" y="17822"/>
                  <a:pt x="2806" y="18865"/>
                  <a:pt x="2631" y="19002"/>
                </a:cubicBezTo>
                <a:cubicBezTo>
                  <a:pt x="2583" y="19039"/>
                  <a:pt x="2489" y="19033"/>
                  <a:pt x="2245" y="18973"/>
                </a:cubicBezTo>
                <a:cubicBezTo>
                  <a:pt x="2069" y="18930"/>
                  <a:pt x="1886" y="18894"/>
                  <a:pt x="1838" y="18894"/>
                </a:cubicBezTo>
                <a:cubicBezTo>
                  <a:pt x="1788" y="18894"/>
                  <a:pt x="1714" y="18986"/>
                  <a:pt x="1660" y="19111"/>
                </a:cubicBezTo>
                <a:cubicBezTo>
                  <a:pt x="1576" y="19307"/>
                  <a:pt x="1549" y="19329"/>
                  <a:pt x="1384" y="19330"/>
                </a:cubicBezTo>
                <a:cubicBezTo>
                  <a:pt x="1204" y="19332"/>
                  <a:pt x="1192" y="19345"/>
                  <a:pt x="598" y="20434"/>
                </a:cubicBezTo>
                <a:cubicBezTo>
                  <a:pt x="268" y="21040"/>
                  <a:pt x="0" y="21552"/>
                  <a:pt x="0" y="21570"/>
                </a:cubicBezTo>
                <a:cubicBezTo>
                  <a:pt x="0" y="21584"/>
                  <a:pt x="3590" y="21594"/>
                  <a:pt x="8027" y="21598"/>
                </a:cubicBezTo>
                <a:lnTo>
                  <a:pt x="8196" y="21265"/>
                </a:lnTo>
                <a:cubicBezTo>
                  <a:pt x="8361" y="20944"/>
                  <a:pt x="8367" y="20927"/>
                  <a:pt x="8259" y="20850"/>
                </a:cubicBezTo>
                <a:cubicBezTo>
                  <a:pt x="8161" y="20780"/>
                  <a:pt x="8154" y="20745"/>
                  <a:pt x="8218" y="20606"/>
                </a:cubicBezTo>
                <a:cubicBezTo>
                  <a:pt x="8326" y="20372"/>
                  <a:pt x="8320" y="20363"/>
                  <a:pt x="8008" y="20274"/>
                </a:cubicBezTo>
                <a:lnTo>
                  <a:pt x="7723" y="20192"/>
                </a:lnTo>
                <a:lnTo>
                  <a:pt x="8259" y="19379"/>
                </a:lnTo>
                <a:cubicBezTo>
                  <a:pt x="8554" y="18932"/>
                  <a:pt x="8811" y="18549"/>
                  <a:pt x="8829" y="18531"/>
                </a:cubicBezTo>
                <a:cubicBezTo>
                  <a:pt x="8846" y="18513"/>
                  <a:pt x="9683" y="18508"/>
                  <a:pt x="10689" y="18519"/>
                </a:cubicBezTo>
                <a:lnTo>
                  <a:pt x="12518" y="18541"/>
                </a:lnTo>
                <a:lnTo>
                  <a:pt x="12915" y="18882"/>
                </a:lnTo>
                <a:cubicBezTo>
                  <a:pt x="13315" y="19226"/>
                  <a:pt x="13629" y="19393"/>
                  <a:pt x="13871" y="19393"/>
                </a:cubicBezTo>
                <a:cubicBezTo>
                  <a:pt x="14149" y="19393"/>
                  <a:pt x="15060" y="20240"/>
                  <a:pt x="14961" y="20407"/>
                </a:cubicBezTo>
                <a:cubicBezTo>
                  <a:pt x="14941" y="20440"/>
                  <a:pt x="14777" y="20489"/>
                  <a:pt x="14597" y="20517"/>
                </a:cubicBezTo>
                <a:cubicBezTo>
                  <a:pt x="14418" y="20545"/>
                  <a:pt x="14256" y="20584"/>
                  <a:pt x="14237" y="20604"/>
                </a:cubicBezTo>
                <a:cubicBezTo>
                  <a:pt x="14218" y="20624"/>
                  <a:pt x="14232" y="20719"/>
                  <a:pt x="14272" y="20813"/>
                </a:cubicBezTo>
                <a:cubicBezTo>
                  <a:pt x="14332" y="20960"/>
                  <a:pt x="14329" y="20997"/>
                  <a:pt x="14234" y="21065"/>
                </a:cubicBezTo>
                <a:cubicBezTo>
                  <a:pt x="14134" y="21136"/>
                  <a:pt x="14133" y="21167"/>
                  <a:pt x="14209" y="21373"/>
                </a:cubicBezTo>
                <a:lnTo>
                  <a:pt x="14290" y="21596"/>
                </a:lnTo>
                <a:cubicBezTo>
                  <a:pt x="18338" y="21591"/>
                  <a:pt x="21600" y="21583"/>
                  <a:pt x="21600" y="21570"/>
                </a:cubicBezTo>
                <a:cubicBezTo>
                  <a:pt x="21600" y="21552"/>
                  <a:pt x="21482" y="21267"/>
                  <a:pt x="21340" y="20935"/>
                </a:cubicBezTo>
                <a:cubicBezTo>
                  <a:pt x="20869" y="19837"/>
                  <a:pt x="20903" y="19894"/>
                  <a:pt x="20761" y="19894"/>
                </a:cubicBezTo>
                <a:cubicBezTo>
                  <a:pt x="20639" y="19894"/>
                  <a:pt x="20575" y="19827"/>
                  <a:pt x="20426" y="19551"/>
                </a:cubicBezTo>
                <a:cubicBezTo>
                  <a:pt x="20390" y="19486"/>
                  <a:pt x="20360" y="19485"/>
                  <a:pt x="20059" y="19543"/>
                </a:cubicBezTo>
                <a:cubicBezTo>
                  <a:pt x="19880" y="19578"/>
                  <a:pt x="19706" y="19594"/>
                  <a:pt x="19671" y="19580"/>
                </a:cubicBezTo>
                <a:cubicBezTo>
                  <a:pt x="19630" y="19564"/>
                  <a:pt x="19611" y="18954"/>
                  <a:pt x="19621" y="17902"/>
                </a:cubicBezTo>
                <a:cubicBezTo>
                  <a:pt x="19635" y="16282"/>
                  <a:pt x="19613" y="16043"/>
                  <a:pt x="19414" y="15564"/>
                </a:cubicBezTo>
                <a:cubicBezTo>
                  <a:pt x="19373" y="15465"/>
                  <a:pt x="19256" y="15328"/>
                  <a:pt x="19151" y="15260"/>
                </a:cubicBezTo>
                <a:cubicBezTo>
                  <a:pt x="18983" y="15151"/>
                  <a:pt x="18925" y="15140"/>
                  <a:pt x="18675" y="15158"/>
                </a:cubicBezTo>
                <a:cubicBezTo>
                  <a:pt x="18519" y="15170"/>
                  <a:pt x="18273" y="15217"/>
                  <a:pt x="18127" y="15264"/>
                </a:cubicBezTo>
                <a:lnTo>
                  <a:pt x="17864" y="15349"/>
                </a:lnTo>
                <a:lnTo>
                  <a:pt x="17569" y="15264"/>
                </a:lnTo>
                <a:cubicBezTo>
                  <a:pt x="17339" y="15198"/>
                  <a:pt x="17198" y="15185"/>
                  <a:pt x="16915" y="15205"/>
                </a:cubicBezTo>
                <a:cubicBezTo>
                  <a:pt x="16100" y="15262"/>
                  <a:pt x="16173" y="15275"/>
                  <a:pt x="16151" y="15055"/>
                </a:cubicBezTo>
                <a:lnTo>
                  <a:pt x="16129" y="14860"/>
                </a:lnTo>
                <a:lnTo>
                  <a:pt x="16642" y="14706"/>
                </a:lnTo>
                <a:cubicBezTo>
                  <a:pt x="17214" y="14537"/>
                  <a:pt x="17307" y="14446"/>
                  <a:pt x="17168" y="14175"/>
                </a:cubicBezTo>
                <a:cubicBezTo>
                  <a:pt x="17073" y="13987"/>
                  <a:pt x="16915" y="13901"/>
                  <a:pt x="16508" y="13816"/>
                </a:cubicBezTo>
                <a:cubicBezTo>
                  <a:pt x="16204" y="13752"/>
                  <a:pt x="16165" y="13730"/>
                  <a:pt x="16147" y="13615"/>
                </a:cubicBezTo>
                <a:cubicBezTo>
                  <a:pt x="16126" y="13472"/>
                  <a:pt x="16213" y="13428"/>
                  <a:pt x="17021" y="13150"/>
                </a:cubicBezTo>
                <a:cubicBezTo>
                  <a:pt x="17409" y="13017"/>
                  <a:pt x="17422" y="13006"/>
                  <a:pt x="17422" y="12850"/>
                </a:cubicBezTo>
                <a:cubicBezTo>
                  <a:pt x="17422" y="12482"/>
                  <a:pt x="17085" y="12243"/>
                  <a:pt x="16501" y="12197"/>
                </a:cubicBezTo>
                <a:cubicBezTo>
                  <a:pt x="16200" y="12173"/>
                  <a:pt x="16169" y="12159"/>
                  <a:pt x="16169" y="12065"/>
                </a:cubicBezTo>
                <a:cubicBezTo>
                  <a:pt x="16169" y="11979"/>
                  <a:pt x="16259" y="11927"/>
                  <a:pt x="16705" y="11757"/>
                </a:cubicBezTo>
                <a:lnTo>
                  <a:pt x="17244" y="11550"/>
                </a:lnTo>
                <a:lnTo>
                  <a:pt x="17215" y="11329"/>
                </a:lnTo>
                <a:cubicBezTo>
                  <a:pt x="17176" y="11021"/>
                  <a:pt x="16847" y="10805"/>
                  <a:pt x="16354" y="10763"/>
                </a:cubicBezTo>
                <a:cubicBezTo>
                  <a:pt x="16181" y="10748"/>
                  <a:pt x="16166" y="10734"/>
                  <a:pt x="16147" y="10548"/>
                </a:cubicBezTo>
                <a:cubicBezTo>
                  <a:pt x="16122" y="10297"/>
                  <a:pt x="16207" y="10234"/>
                  <a:pt x="16379" y="10376"/>
                </a:cubicBezTo>
                <a:lnTo>
                  <a:pt x="16508" y="10483"/>
                </a:lnTo>
                <a:lnTo>
                  <a:pt x="16805" y="10376"/>
                </a:lnTo>
                <a:cubicBezTo>
                  <a:pt x="16968" y="10317"/>
                  <a:pt x="17100" y="10253"/>
                  <a:pt x="17100" y="10234"/>
                </a:cubicBezTo>
                <a:cubicBezTo>
                  <a:pt x="17100" y="10163"/>
                  <a:pt x="16831" y="9901"/>
                  <a:pt x="16758" y="9901"/>
                </a:cubicBezTo>
                <a:cubicBezTo>
                  <a:pt x="16717" y="9901"/>
                  <a:pt x="16590" y="9937"/>
                  <a:pt x="16476" y="9982"/>
                </a:cubicBezTo>
                <a:cubicBezTo>
                  <a:pt x="16220" y="10083"/>
                  <a:pt x="16183" y="10051"/>
                  <a:pt x="16176" y="9729"/>
                </a:cubicBezTo>
                <a:cubicBezTo>
                  <a:pt x="16172" y="9573"/>
                  <a:pt x="16134" y="9466"/>
                  <a:pt x="16072" y="9426"/>
                </a:cubicBezTo>
                <a:cubicBezTo>
                  <a:pt x="15993" y="9376"/>
                  <a:pt x="15581" y="9359"/>
                  <a:pt x="13802" y="9335"/>
                </a:cubicBezTo>
                <a:lnTo>
                  <a:pt x="11628" y="9305"/>
                </a:lnTo>
                <a:lnTo>
                  <a:pt x="11522" y="9197"/>
                </a:lnTo>
                <a:cubicBezTo>
                  <a:pt x="11330" y="9002"/>
                  <a:pt x="11306" y="9002"/>
                  <a:pt x="10783" y="9201"/>
                </a:cubicBezTo>
                <a:lnTo>
                  <a:pt x="10473" y="9319"/>
                </a:lnTo>
                <a:lnTo>
                  <a:pt x="9261" y="9319"/>
                </a:lnTo>
                <a:cubicBezTo>
                  <a:pt x="8201" y="9319"/>
                  <a:pt x="8033" y="9326"/>
                  <a:pt x="7914" y="9390"/>
                </a:cubicBezTo>
                <a:cubicBezTo>
                  <a:pt x="7785" y="9459"/>
                  <a:pt x="7779" y="9507"/>
                  <a:pt x="7764" y="10296"/>
                </a:cubicBezTo>
                <a:cubicBezTo>
                  <a:pt x="7754" y="10801"/>
                  <a:pt x="7723" y="11130"/>
                  <a:pt x="7685" y="11130"/>
                </a:cubicBezTo>
                <a:cubicBezTo>
                  <a:pt x="7651" y="11130"/>
                  <a:pt x="7600" y="11051"/>
                  <a:pt x="7576" y="10958"/>
                </a:cubicBezTo>
                <a:cubicBezTo>
                  <a:pt x="7509" y="10703"/>
                  <a:pt x="7279" y="10417"/>
                  <a:pt x="7025" y="10272"/>
                </a:cubicBezTo>
                <a:cubicBezTo>
                  <a:pt x="6823" y="10158"/>
                  <a:pt x="6760" y="10144"/>
                  <a:pt x="6467" y="10157"/>
                </a:cubicBezTo>
                <a:cubicBezTo>
                  <a:pt x="6279" y="10164"/>
                  <a:pt x="6134" y="10154"/>
                  <a:pt x="6129" y="10130"/>
                </a:cubicBezTo>
                <a:cubicBezTo>
                  <a:pt x="6124" y="10107"/>
                  <a:pt x="6469" y="9811"/>
                  <a:pt x="6899" y="9473"/>
                </a:cubicBezTo>
                <a:cubicBezTo>
                  <a:pt x="7418" y="9066"/>
                  <a:pt x="7682" y="8825"/>
                  <a:pt x="7682" y="8759"/>
                </a:cubicBezTo>
                <a:cubicBezTo>
                  <a:pt x="7682" y="8681"/>
                  <a:pt x="7455" y="8538"/>
                  <a:pt x="6624" y="8094"/>
                </a:cubicBezTo>
                <a:cubicBezTo>
                  <a:pt x="5990" y="7755"/>
                  <a:pt x="5510" y="7528"/>
                  <a:pt x="5427" y="7528"/>
                </a:cubicBezTo>
                <a:close/>
                <a:moveTo>
                  <a:pt x="8879" y="8491"/>
                </a:moveTo>
                <a:cubicBezTo>
                  <a:pt x="8836" y="8496"/>
                  <a:pt x="8786" y="8515"/>
                  <a:pt x="8722" y="8546"/>
                </a:cubicBezTo>
                <a:cubicBezTo>
                  <a:pt x="8631" y="8591"/>
                  <a:pt x="8618" y="8621"/>
                  <a:pt x="8669" y="8680"/>
                </a:cubicBezTo>
                <a:cubicBezTo>
                  <a:pt x="8722" y="8741"/>
                  <a:pt x="8701" y="8773"/>
                  <a:pt x="8569" y="8842"/>
                </a:cubicBezTo>
                <a:cubicBezTo>
                  <a:pt x="8426" y="8917"/>
                  <a:pt x="8413" y="8940"/>
                  <a:pt x="8478" y="9019"/>
                </a:cubicBezTo>
                <a:cubicBezTo>
                  <a:pt x="8565" y="9125"/>
                  <a:pt x="8661" y="9132"/>
                  <a:pt x="8838" y="9045"/>
                </a:cubicBezTo>
                <a:cubicBezTo>
                  <a:pt x="8945" y="8993"/>
                  <a:pt x="8951" y="8969"/>
                  <a:pt x="8885" y="8901"/>
                </a:cubicBezTo>
                <a:cubicBezTo>
                  <a:pt x="8817" y="8831"/>
                  <a:pt x="8828" y="8810"/>
                  <a:pt x="8963" y="8753"/>
                </a:cubicBezTo>
                <a:cubicBezTo>
                  <a:pt x="9099" y="8695"/>
                  <a:pt x="9112" y="8674"/>
                  <a:pt x="9051" y="8587"/>
                </a:cubicBezTo>
                <a:cubicBezTo>
                  <a:pt x="9001" y="8515"/>
                  <a:pt x="8950" y="8484"/>
                  <a:pt x="8879" y="8491"/>
                </a:cubicBezTo>
                <a:close/>
                <a:moveTo>
                  <a:pt x="18136" y="9491"/>
                </a:moveTo>
                <a:cubicBezTo>
                  <a:pt x="18101" y="9494"/>
                  <a:pt x="18051" y="9508"/>
                  <a:pt x="17970" y="9532"/>
                </a:cubicBezTo>
                <a:cubicBezTo>
                  <a:pt x="17789" y="9585"/>
                  <a:pt x="17775" y="9617"/>
                  <a:pt x="17873" y="9737"/>
                </a:cubicBezTo>
                <a:cubicBezTo>
                  <a:pt x="17950" y="9830"/>
                  <a:pt x="18001" y="9834"/>
                  <a:pt x="18221" y="9769"/>
                </a:cubicBezTo>
                <a:cubicBezTo>
                  <a:pt x="18374" y="9724"/>
                  <a:pt x="18377" y="9717"/>
                  <a:pt x="18286" y="9603"/>
                </a:cubicBezTo>
                <a:cubicBezTo>
                  <a:pt x="18218" y="9517"/>
                  <a:pt x="18195" y="9487"/>
                  <a:pt x="18136" y="9491"/>
                </a:cubicBezTo>
                <a:close/>
                <a:moveTo>
                  <a:pt x="7617" y="12284"/>
                </a:moveTo>
                <a:cubicBezTo>
                  <a:pt x="7707" y="12271"/>
                  <a:pt x="7696" y="12912"/>
                  <a:pt x="7598" y="13418"/>
                </a:cubicBezTo>
                <a:cubicBezTo>
                  <a:pt x="7522" y="13806"/>
                  <a:pt x="7451" y="13953"/>
                  <a:pt x="7375" y="13870"/>
                </a:cubicBezTo>
                <a:cubicBezTo>
                  <a:pt x="7309" y="13797"/>
                  <a:pt x="7254" y="13559"/>
                  <a:pt x="7256" y="13347"/>
                </a:cubicBezTo>
                <a:cubicBezTo>
                  <a:pt x="7259" y="13083"/>
                  <a:pt x="7526" y="12297"/>
                  <a:pt x="7617" y="1228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3967910" y="2156313"/>
            <a:ext cx="16229202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6000" spc="-1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Nearly 60% of consumers collect personal data through mobile apps and connected devices.</a:t>
            </a:r>
          </a:p>
          <a:p>
            <a:pPr defTabSz="457200">
              <a:defRPr sz="2500" spc="-5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Intelligently combined this data provides deep insight into people’s personal lifestyle and specific needs and wants.</a:t>
            </a:r>
          </a:p>
        </p:txBody>
      </p:sp>
      <p:sp>
        <p:nvSpPr>
          <p:cNvPr id="142" name="Shape 142"/>
          <p:cNvSpPr/>
          <p:nvPr/>
        </p:nvSpPr>
        <p:spPr>
          <a:xfrm>
            <a:off x="7430000" y="651836"/>
            <a:ext cx="952400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000" cap="all" spc="44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Opportunity</a:t>
            </a:r>
          </a:p>
        </p:txBody>
      </p:sp>
      <p:sp>
        <p:nvSpPr>
          <p:cNvPr id="143" name="Shape 143"/>
          <p:cNvSpPr/>
          <p:nvPr/>
        </p:nvSpPr>
        <p:spPr>
          <a:xfrm>
            <a:off x="3165130" y="6011076"/>
            <a:ext cx="524846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000" spc="23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SOCIAL</a:t>
            </a:r>
          </a:p>
        </p:txBody>
      </p:sp>
      <p:sp>
        <p:nvSpPr>
          <p:cNvPr id="144" name="Shape 144"/>
          <p:cNvSpPr/>
          <p:nvPr/>
        </p:nvSpPr>
        <p:spPr>
          <a:xfrm>
            <a:off x="8651530" y="6011076"/>
            <a:ext cx="524846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000" spc="23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HEALTH &amp; FITNESS</a:t>
            </a:r>
          </a:p>
        </p:txBody>
      </p:sp>
      <p:sp>
        <p:nvSpPr>
          <p:cNvPr id="145" name="Shape 145"/>
          <p:cNvSpPr/>
          <p:nvPr/>
        </p:nvSpPr>
        <p:spPr>
          <a:xfrm>
            <a:off x="14137930" y="6011076"/>
            <a:ext cx="524846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000" spc="23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CONSUMER MEDICAL</a:t>
            </a:r>
          </a:p>
        </p:txBody>
      </p:sp>
      <p:pic>
        <p:nvPicPr>
          <p:cNvPr id="146" name="pasted-image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117" y="7221307"/>
            <a:ext cx="857350" cy="857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asted-image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42400" y="7221307"/>
            <a:ext cx="873885" cy="857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asted-image.tif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253" y="7171325"/>
            <a:ext cx="957313" cy="957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pasted-image.tif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68802" y="7111083"/>
            <a:ext cx="1327799" cy="1077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asted-image.tif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3889" y="7221257"/>
            <a:ext cx="857350" cy="857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asted-image.tif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0761" y="7164918"/>
            <a:ext cx="970127" cy="970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asted-image.tif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74" y="7075554"/>
            <a:ext cx="1148758" cy="1148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asted-image.tif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6216" y="7171325"/>
            <a:ext cx="957314" cy="957313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3203230" y="6560695"/>
            <a:ext cx="524846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500" spc="-5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70% penetration</a:t>
            </a:r>
          </a:p>
        </p:txBody>
      </p:sp>
      <p:sp>
        <p:nvSpPr>
          <p:cNvPr id="155" name="Shape 155"/>
          <p:cNvSpPr/>
          <p:nvPr/>
        </p:nvSpPr>
        <p:spPr>
          <a:xfrm>
            <a:off x="3235829" y="8284104"/>
            <a:ext cx="524846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500" spc="-50">
                <a:solidFill>
                  <a:srgbClr val="FFFFFF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r>
              <a:t>&gt;50% active monthly users</a:t>
            </a:r>
          </a:p>
        </p:txBody>
      </p:sp>
      <p:sp>
        <p:nvSpPr>
          <p:cNvPr id="156" name="Shape 156"/>
          <p:cNvSpPr/>
          <p:nvPr/>
        </p:nvSpPr>
        <p:spPr>
          <a:xfrm>
            <a:off x="8651530" y="8284104"/>
            <a:ext cx="524846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500" spc="-50">
                <a:solidFill>
                  <a:srgbClr val="FFFFFF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r>
              <a:t>25% active monthly users</a:t>
            </a:r>
          </a:p>
        </p:txBody>
      </p:sp>
      <p:sp>
        <p:nvSpPr>
          <p:cNvPr id="157" name="Shape 157"/>
          <p:cNvSpPr/>
          <p:nvPr/>
        </p:nvSpPr>
        <p:spPr>
          <a:xfrm>
            <a:off x="14194319" y="8284104"/>
            <a:ext cx="524846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500" spc="-50">
                <a:solidFill>
                  <a:srgbClr val="FFFFFF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r>
              <a:t>~30% active monthly users</a:t>
            </a:r>
          </a:p>
        </p:txBody>
      </p:sp>
      <p:sp>
        <p:nvSpPr>
          <p:cNvPr id="158" name="Shape 158"/>
          <p:cNvSpPr/>
          <p:nvPr/>
        </p:nvSpPr>
        <p:spPr>
          <a:xfrm>
            <a:off x="8651530" y="6560695"/>
            <a:ext cx="524846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500" spc="-5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30% penetration</a:t>
            </a:r>
          </a:p>
        </p:txBody>
      </p:sp>
      <p:sp>
        <p:nvSpPr>
          <p:cNvPr id="159" name="Shape 159"/>
          <p:cNvSpPr/>
          <p:nvPr/>
        </p:nvSpPr>
        <p:spPr>
          <a:xfrm>
            <a:off x="14137930" y="6560695"/>
            <a:ext cx="524846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500" spc="-5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5-10% penetration</a:t>
            </a:r>
          </a:p>
        </p:txBody>
      </p:sp>
      <p:pic>
        <p:nvPicPr>
          <p:cNvPr id="160" name="pasted-image.tif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489" y="7221307"/>
            <a:ext cx="857350" cy="857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asted-imag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29422" y="9727350"/>
            <a:ext cx="5066904" cy="4029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32" y="0"/>
                </a:moveTo>
                <a:cubicBezTo>
                  <a:pt x="5049" y="0"/>
                  <a:pt x="4789" y="20"/>
                  <a:pt x="4751" y="68"/>
                </a:cubicBezTo>
                <a:cubicBezTo>
                  <a:pt x="4721" y="106"/>
                  <a:pt x="4697" y="273"/>
                  <a:pt x="4697" y="440"/>
                </a:cubicBezTo>
                <a:cubicBezTo>
                  <a:pt x="4697" y="727"/>
                  <a:pt x="4687" y="751"/>
                  <a:pt x="4538" y="862"/>
                </a:cubicBezTo>
                <a:cubicBezTo>
                  <a:pt x="4408" y="958"/>
                  <a:pt x="4330" y="1109"/>
                  <a:pt x="4103" y="1700"/>
                </a:cubicBezTo>
                <a:cubicBezTo>
                  <a:pt x="3829" y="2411"/>
                  <a:pt x="3825" y="2428"/>
                  <a:pt x="3795" y="3046"/>
                </a:cubicBezTo>
                <a:cubicBezTo>
                  <a:pt x="3770" y="3538"/>
                  <a:pt x="3717" y="3879"/>
                  <a:pt x="3548" y="4640"/>
                </a:cubicBezTo>
                <a:cubicBezTo>
                  <a:pt x="3319" y="5666"/>
                  <a:pt x="3283" y="5785"/>
                  <a:pt x="3209" y="5765"/>
                </a:cubicBezTo>
                <a:cubicBezTo>
                  <a:pt x="3167" y="5753"/>
                  <a:pt x="3131" y="6020"/>
                  <a:pt x="3101" y="6548"/>
                </a:cubicBezTo>
                <a:cubicBezTo>
                  <a:pt x="3092" y="6715"/>
                  <a:pt x="3070" y="6750"/>
                  <a:pt x="2971" y="6765"/>
                </a:cubicBezTo>
                <a:lnTo>
                  <a:pt x="2854" y="6782"/>
                </a:lnTo>
                <a:lnTo>
                  <a:pt x="2825" y="7922"/>
                </a:lnTo>
                <a:cubicBezTo>
                  <a:pt x="2809" y="8549"/>
                  <a:pt x="2784" y="9084"/>
                  <a:pt x="2770" y="9113"/>
                </a:cubicBezTo>
                <a:cubicBezTo>
                  <a:pt x="2755" y="9142"/>
                  <a:pt x="2582" y="9166"/>
                  <a:pt x="2386" y="9166"/>
                </a:cubicBezTo>
                <a:cubicBezTo>
                  <a:pt x="1972" y="9166"/>
                  <a:pt x="1934" y="9208"/>
                  <a:pt x="1934" y="9649"/>
                </a:cubicBezTo>
                <a:cubicBezTo>
                  <a:pt x="1934" y="9884"/>
                  <a:pt x="1920" y="9922"/>
                  <a:pt x="1793" y="10009"/>
                </a:cubicBezTo>
                <a:cubicBezTo>
                  <a:pt x="1680" y="10086"/>
                  <a:pt x="1595" y="10256"/>
                  <a:pt x="1365" y="10860"/>
                </a:cubicBezTo>
                <a:cubicBezTo>
                  <a:pt x="1081" y="11608"/>
                  <a:pt x="1079" y="11621"/>
                  <a:pt x="1034" y="12312"/>
                </a:cubicBezTo>
                <a:cubicBezTo>
                  <a:pt x="978" y="13162"/>
                  <a:pt x="607" y="14873"/>
                  <a:pt x="472" y="14906"/>
                </a:cubicBezTo>
                <a:cubicBezTo>
                  <a:pt x="411" y="14920"/>
                  <a:pt x="393" y="14992"/>
                  <a:pt x="389" y="15248"/>
                </a:cubicBezTo>
                <a:cubicBezTo>
                  <a:pt x="380" y="15774"/>
                  <a:pt x="344" y="15911"/>
                  <a:pt x="206" y="15931"/>
                </a:cubicBezTo>
                <a:lnTo>
                  <a:pt x="86" y="15948"/>
                </a:lnTo>
                <a:lnTo>
                  <a:pt x="83" y="16786"/>
                </a:lnTo>
                <a:cubicBezTo>
                  <a:pt x="79" y="17472"/>
                  <a:pt x="35" y="19709"/>
                  <a:pt x="0" y="21600"/>
                </a:cubicBezTo>
                <a:lnTo>
                  <a:pt x="1974" y="21600"/>
                </a:lnTo>
                <a:cubicBezTo>
                  <a:pt x="1987" y="20689"/>
                  <a:pt x="1998" y="19881"/>
                  <a:pt x="2008" y="18943"/>
                </a:cubicBezTo>
                <a:cubicBezTo>
                  <a:pt x="2036" y="16260"/>
                  <a:pt x="2033" y="16104"/>
                  <a:pt x="1956" y="16033"/>
                </a:cubicBezTo>
                <a:cubicBezTo>
                  <a:pt x="1885" y="15968"/>
                  <a:pt x="1878" y="15896"/>
                  <a:pt x="1900" y="15463"/>
                </a:cubicBezTo>
                <a:cubicBezTo>
                  <a:pt x="1925" y="14967"/>
                  <a:pt x="1924" y="14965"/>
                  <a:pt x="2108" y="14767"/>
                </a:cubicBezTo>
                <a:cubicBezTo>
                  <a:pt x="2269" y="14594"/>
                  <a:pt x="2490" y="14131"/>
                  <a:pt x="2589" y="13755"/>
                </a:cubicBezTo>
                <a:cubicBezTo>
                  <a:pt x="2608" y="13680"/>
                  <a:pt x="2631" y="13664"/>
                  <a:pt x="2663" y="13704"/>
                </a:cubicBezTo>
                <a:cubicBezTo>
                  <a:pt x="2697" y="13746"/>
                  <a:pt x="2624" y="18235"/>
                  <a:pt x="2550" y="21600"/>
                </a:cubicBezTo>
                <a:lnTo>
                  <a:pt x="4429" y="21600"/>
                </a:lnTo>
                <a:cubicBezTo>
                  <a:pt x="4468" y="20065"/>
                  <a:pt x="4494" y="19156"/>
                  <a:pt x="4558" y="16312"/>
                </a:cubicBezTo>
                <a:cubicBezTo>
                  <a:pt x="4659" y="11771"/>
                  <a:pt x="4756" y="7798"/>
                  <a:pt x="4771" y="7482"/>
                </a:cubicBezTo>
                <a:cubicBezTo>
                  <a:pt x="4796" y="6939"/>
                  <a:pt x="4792" y="6903"/>
                  <a:pt x="4707" y="6875"/>
                </a:cubicBezTo>
                <a:cubicBezTo>
                  <a:pt x="4622" y="6847"/>
                  <a:pt x="4617" y="6812"/>
                  <a:pt x="4639" y="6341"/>
                </a:cubicBezTo>
                <a:lnTo>
                  <a:pt x="4663" y="5835"/>
                </a:lnTo>
                <a:lnTo>
                  <a:pt x="4852" y="5627"/>
                </a:lnTo>
                <a:cubicBezTo>
                  <a:pt x="5025" y="5437"/>
                  <a:pt x="5208" y="5033"/>
                  <a:pt x="5372" y="4484"/>
                </a:cubicBezTo>
                <a:lnTo>
                  <a:pt x="5419" y="4327"/>
                </a:lnTo>
                <a:lnTo>
                  <a:pt x="5915" y="4327"/>
                </a:lnTo>
                <a:cubicBezTo>
                  <a:pt x="6502" y="4327"/>
                  <a:pt x="6553" y="4290"/>
                  <a:pt x="6553" y="3876"/>
                </a:cubicBezTo>
                <a:cubicBezTo>
                  <a:pt x="6553" y="3676"/>
                  <a:pt x="6577" y="3577"/>
                  <a:pt x="6644" y="3501"/>
                </a:cubicBezTo>
                <a:cubicBezTo>
                  <a:pt x="6759" y="3370"/>
                  <a:pt x="6759" y="3267"/>
                  <a:pt x="6644" y="3229"/>
                </a:cubicBezTo>
                <a:cubicBezTo>
                  <a:pt x="6500" y="3182"/>
                  <a:pt x="6538" y="3027"/>
                  <a:pt x="6722" y="2919"/>
                </a:cubicBezTo>
                <a:cubicBezTo>
                  <a:pt x="6936" y="2792"/>
                  <a:pt x="6971" y="2638"/>
                  <a:pt x="6795" y="2589"/>
                </a:cubicBezTo>
                <a:cubicBezTo>
                  <a:pt x="6724" y="2569"/>
                  <a:pt x="6641" y="2543"/>
                  <a:pt x="6610" y="2531"/>
                </a:cubicBezTo>
                <a:cubicBezTo>
                  <a:pt x="6514" y="2494"/>
                  <a:pt x="6547" y="2285"/>
                  <a:pt x="6666" y="2187"/>
                </a:cubicBezTo>
                <a:cubicBezTo>
                  <a:pt x="6811" y="2068"/>
                  <a:pt x="6811" y="1914"/>
                  <a:pt x="6666" y="1832"/>
                </a:cubicBezTo>
                <a:cubicBezTo>
                  <a:pt x="6553" y="1767"/>
                  <a:pt x="6553" y="1763"/>
                  <a:pt x="6553" y="993"/>
                </a:cubicBezTo>
                <a:cubicBezTo>
                  <a:pt x="6553" y="568"/>
                  <a:pt x="6533" y="171"/>
                  <a:pt x="6507" y="111"/>
                </a:cubicBezTo>
                <a:cubicBezTo>
                  <a:pt x="6463" y="8"/>
                  <a:pt x="6404" y="0"/>
                  <a:pt x="5632" y="0"/>
                </a:cubicBezTo>
                <a:close/>
                <a:moveTo>
                  <a:pt x="15777" y="1821"/>
                </a:moveTo>
                <a:cubicBezTo>
                  <a:pt x="15117" y="1825"/>
                  <a:pt x="15157" y="1901"/>
                  <a:pt x="15157" y="2848"/>
                </a:cubicBezTo>
                <a:lnTo>
                  <a:pt x="15157" y="3646"/>
                </a:lnTo>
                <a:lnTo>
                  <a:pt x="15044" y="3701"/>
                </a:lnTo>
                <a:cubicBezTo>
                  <a:pt x="14899" y="3771"/>
                  <a:pt x="14899" y="3900"/>
                  <a:pt x="15046" y="4020"/>
                </a:cubicBezTo>
                <a:cubicBezTo>
                  <a:pt x="15216" y="4161"/>
                  <a:pt x="15179" y="4341"/>
                  <a:pt x="14965" y="4408"/>
                </a:cubicBezTo>
                <a:cubicBezTo>
                  <a:pt x="14871" y="4437"/>
                  <a:pt x="14795" y="4494"/>
                  <a:pt x="14795" y="4533"/>
                </a:cubicBezTo>
                <a:cubicBezTo>
                  <a:pt x="14795" y="4641"/>
                  <a:pt x="14926" y="4782"/>
                  <a:pt x="15025" y="4782"/>
                </a:cubicBezTo>
                <a:cubicBezTo>
                  <a:pt x="15160" y="4782"/>
                  <a:pt x="15192" y="4959"/>
                  <a:pt x="15074" y="5056"/>
                </a:cubicBezTo>
                <a:cubicBezTo>
                  <a:pt x="14952" y="5159"/>
                  <a:pt x="14948" y="5273"/>
                  <a:pt x="15066" y="5352"/>
                </a:cubicBezTo>
                <a:cubicBezTo>
                  <a:pt x="15138" y="5401"/>
                  <a:pt x="15157" y="5470"/>
                  <a:pt x="15157" y="5695"/>
                </a:cubicBezTo>
                <a:cubicBezTo>
                  <a:pt x="15157" y="6146"/>
                  <a:pt x="15233" y="6205"/>
                  <a:pt x="15814" y="6205"/>
                </a:cubicBezTo>
                <a:lnTo>
                  <a:pt x="16291" y="6205"/>
                </a:lnTo>
                <a:lnTo>
                  <a:pt x="16342" y="6363"/>
                </a:lnTo>
                <a:cubicBezTo>
                  <a:pt x="16546" y="6990"/>
                  <a:pt x="16673" y="7266"/>
                  <a:pt x="16854" y="7488"/>
                </a:cubicBezTo>
                <a:lnTo>
                  <a:pt x="17059" y="7739"/>
                </a:lnTo>
                <a:lnTo>
                  <a:pt x="17059" y="8222"/>
                </a:lnTo>
                <a:cubicBezTo>
                  <a:pt x="17059" y="8583"/>
                  <a:pt x="17042" y="8717"/>
                  <a:pt x="16993" y="8751"/>
                </a:cubicBezTo>
                <a:cubicBezTo>
                  <a:pt x="16937" y="8791"/>
                  <a:pt x="16939" y="9594"/>
                  <a:pt x="17015" y="14859"/>
                </a:cubicBezTo>
                <a:cubicBezTo>
                  <a:pt x="17070" y="18712"/>
                  <a:pt x="17087" y="20938"/>
                  <a:pt x="17059" y="20972"/>
                </a:cubicBezTo>
                <a:cubicBezTo>
                  <a:pt x="16994" y="21055"/>
                  <a:pt x="16982" y="20967"/>
                  <a:pt x="16900" y="19756"/>
                </a:cubicBezTo>
                <a:cubicBezTo>
                  <a:pt x="16806" y="18369"/>
                  <a:pt x="16571" y="15208"/>
                  <a:pt x="16535" y="14846"/>
                </a:cubicBezTo>
                <a:cubicBezTo>
                  <a:pt x="16510" y="14609"/>
                  <a:pt x="16493" y="14576"/>
                  <a:pt x="16399" y="14576"/>
                </a:cubicBezTo>
                <a:cubicBezTo>
                  <a:pt x="16266" y="14576"/>
                  <a:pt x="16198" y="14425"/>
                  <a:pt x="16198" y="14131"/>
                </a:cubicBezTo>
                <a:cubicBezTo>
                  <a:pt x="16198" y="13693"/>
                  <a:pt x="16156" y="13559"/>
                  <a:pt x="16010" y="13540"/>
                </a:cubicBezTo>
                <a:cubicBezTo>
                  <a:pt x="15890" y="13524"/>
                  <a:pt x="15857" y="13468"/>
                  <a:pt x="15677" y="12980"/>
                </a:cubicBezTo>
                <a:lnTo>
                  <a:pt x="15477" y="12440"/>
                </a:lnTo>
                <a:lnTo>
                  <a:pt x="15475" y="11413"/>
                </a:lnTo>
                <a:lnTo>
                  <a:pt x="15474" y="10385"/>
                </a:lnTo>
                <a:lnTo>
                  <a:pt x="15332" y="10102"/>
                </a:lnTo>
                <a:cubicBezTo>
                  <a:pt x="15254" y="9948"/>
                  <a:pt x="15120" y="9715"/>
                  <a:pt x="15034" y="9583"/>
                </a:cubicBezTo>
                <a:cubicBezTo>
                  <a:pt x="14948" y="9452"/>
                  <a:pt x="14841" y="9188"/>
                  <a:pt x="14795" y="8996"/>
                </a:cubicBezTo>
                <a:cubicBezTo>
                  <a:pt x="14696" y="8582"/>
                  <a:pt x="14648" y="8503"/>
                  <a:pt x="14479" y="8456"/>
                </a:cubicBezTo>
                <a:cubicBezTo>
                  <a:pt x="14409" y="8436"/>
                  <a:pt x="14314" y="8368"/>
                  <a:pt x="14269" y="8305"/>
                </a:cubicBezTo>
                <a:cubicBezTo>
                  <a:pt x="14201" y="8210"/>
                  <a:pt x="14138" y="8194"/>
                  <a:pt x="13897" y="8205"/>
                </a:cubicBezTo>
                <a:cubicBezTo>
                  <a:pt x="13666" y="8215"/>
                  <a:pt x="13597" y="8200"/>
                  <a:pt x="13564" y="8124"/>
                </a:cubicBezTo>
                <a:cubicBezTo>
                  <a:pt x="13528" y="8043"/>
                  <a:pt x="13439" y="8028"/>
                  <a:pt x="12965" y="8028"/>
                </a:cubicBezTo>
                <a:cubicBezTo>
                  <a:pt x="12524" y="8028"/>
                  <a:pt x="12393" y="8046"/>
                  <a:pt x="12349" y="8113"/>
                </a:cubicBezTo>
                <a:cubicBezTo>
                  <a:pt x="12303" y="8183"/>
                  <a:pt x="12157" y="8198"/>
                  <a:pt x="11559" y="8198"/>
                </a:cubicBezTo>
                <a:cubicBezTo>
                  <a:pt x="10889" y="8198"/>
                  <a:pt x="10816" y="8208"/>
                  <a:pt x="10743" y="8309"/>
                </a:cubicBezTo>
                <a:cubicBezTo>
                  <a:pt x="10700" y="8370"/>
                  <a:pt x="10607" y="8436"/>
                  <a:pt x="10537" y="8456"/>
                </a:cubicBezTo>
                <a:cubicBezTo>
                  <a:pt x="10368" y="8502"/>
                  <a:pt x="10321" y="8582"/>
                  <a:pt x="10222" y="8992"/>
                </a:cubicBezTo>
                <a:cubicBezTo>
                  <a:pt x="10170" y="9210"/>
                  <a:pt x="10058" y="9466"/>
                  <a:pt x="9918" y="9692"/>
                </a:cubicBezTo>
                <a:cubicBezTo>
                  <a:pt x="9495" y="10372"/>
                  <a:pt x="9521" y="10261"/>
                  <a:pt x="9515" y="11472"/>
                </a:cubicBezTo>
                <a:cubicBezTo>
                  <a:pt x="9510" y="12503"/>
                  <a:pt x="9504" y="12570"/>
                  <a:pt x="9390" y="12919"/>
                </a:cubicBezTo>
                <a:cubicBezTo>
                  <a:pt x="9263" y="13306"/>
                  <a:pt x="9157" y="13493"/>
                  <a:pt x="9063" y="13493"/>
                </a:cubicBezTo>
                <a:cubicBezTo>
                  <a:pt x="9010" y="13493"/>
                  <a:pt x="8991" y="13628"/>
                  <a:pt x="8941" y="14376"/>
                </a:cubicBezTo>
                <a:cubicBezTo>
                  <a:pt x="8933" y="14502"/>
                  <a:pt x="8905" y="14552"/>
                  <a:pt x="8832" y="14565"/>
                </a:cubicBezTo>
                <a:cubicBezTo>
                  <a:pt x="8730" y="14583"/>
                  <a:pt x="8728" y="14601"/>
                  <a:pt x="8671" y="15459"/>
                </a:cubicBezTo>
                <a:lnTo>
                  <a:pt x="8659" y="15629"/>
                </a:lnTo>
                <a:lnTo>
                  <a:pt x="8116" y="15644"/>
                </a:lnTo>
                <a:cubicBezTo>
                  <a:pt x="7490" y="15661"/>
                  <a:pt x="7459" y="15684"/>
                  <a:pt x="7459" y="16124"/>
                </a:cubicBezTo>
                <a:cubicBezTo>
                  <a:pt x="7459" y="16363"/>
                  <a:pt x="7444" y="16408"/>
                  <a:pt x="7344" y="16465"/>
                </a:cubicBezTo>
                <a:cubicBezTo>
                  <a:pt x="7276" y="16504"/>
                  <a:pt x="7217" y="16509"/>
                  <a:pt x="7197" y="16478"/>
                </a:cubicBezTo>
                <a:cubicBezTo>
                  <a:pt x="7179" y="16449"/>
                  <a:pt x="7175" y="15477"/>
                  <a:pt x="7187" y="14318"/>
                </a:cubicBezTo>
                <a:cubicBezTo>
                  <a:pt x="7208" y="12352"/>
                  <a:pt x="7204" y="12206"/>
                  <a:pt x="7130" y="12125"/>
                </a:cubicBezTo>
                <a:cubicBezTo>
                  <a:pt x="7059" y="12050"/>
                  <a:pt x="7054" y="11976"/>
                  <a:pt x="7080" y="11545"/>
                </a:cubicBezTo>
                <a:cubicBezTo>
                  <a:pt x="7110" y="11054"/>
                  <a:pt x="7112" y="11051"/>
                  <a:pt x="7290" y="10870"/>
                </a:cubicBezTo>
                <a:cubicBezTo>
                  <a:pt x="7455" y="10703"/>
                  <a:pt x="7597" y="10392"/>
                  <a:pt x="7815" y="9721"/>
                </a:cubicBezTo>
                <a:lnTo>
                  <a:pt x="7864" y="9564"/>
                </a:lnTo>
                <a:lnTo>
                  <a:pt x="8387" y="9564"/>
                </a:lnTo>
                <a:cubicBezTo>
                  <a:pt x="8906" y="9564"/>
                  <a:pt x="8911" y="9565"/>
                  <a:pt x="8955" y="9419"/>
                </a:cubicBezTo>
                <a:cubicBezTo>
                  <a:pt x="8981" y="9335"/>
                  <a:pt x="8999" y="8472"/>
                  <a:pt x="8999" y="7382"/>
                </a:cubicBezTo>
                <a:cubicBezTo>
                  <a:pt x="8999" y="5762"/>
                  <a:pt x="8988" y="5473"/>
                  <a:pt x="8928" y="5365"/>
                </a:cubicBezTo>
                <a:cubicBezTo>
                  <a:pt x="8860" y="5242"/>
                  <a:pt x="8833" y="5237"/>
                  <a:pt x="8060" y="5237"/>
                </a:cubicBezTo>
                <a:cubicBezTo>
                  <a:pt x="7107" y="5237"/>
                  <a:pt x="7090" y="5246"/>
                  <a:pt x="7130" y="5722"/>
                </a:cubicBezTo>
                <a:lnTo>
                  <a:pt x="7153" y="6026"/>
                </a:lnTo>
                <a:lnTo>
                  <a:pt x="6994" y="6112"/>
                </a:lnTo>
                <a:cubicBezTo>
                  <a:pt x="6851" y="6187"/>
                  <a:pt x="6802" y="6274"/>
                  <a:pt x="6553" y="6926"/>
                </a:cubicBezTo>
                <a:cubicBezTo>
                  <a:pt x="6276" y="7648"/>
                  <a:pt x="6273" y="7666"/>
                  <a:pt x="6229" y="8341"/>
                </a:cubicBezTo>
                <a:cubicBezTo>
                  <a:pt x="6199" y="8819"/>
                  <a:pt x="6140" y="9221"/>
                  <a:pt x="6033" y="9679"/>
                </a:cubicBezTo>
                <a:cubicBezTo>
                  <a:pt x="5949" y="10039"/>
                  <a:pt x="5848" y="10480"/>
                  <a:pt x="5808" y="10660"/>
                </a:cubicBezTo>
                <a:cubicBezTo>
                  <a:pt x="5764" y="10861"/>
                  <a:pt x="5703" y="11009"/>
                  <a:pt x="5647" y="11047"/>
                </a:cubicBezTo>
                <a:cubicBezTo>
                  <a:pt x="5572" y="11098"/>
                  <a:pt x="5558" y="11165"/>
                  <a:pt x="5558" y="11496"/>
                </a:cubicBezTo>
                <a:cubicBezTo>
                  <a:pt x="5558" y="11797"/>
                  <a:pt x="5572" y="11895"/>
                  <a:pt x="5627" y="11921"/>
                </a:cubicBezTo>
                <a:cubicBezTo>
                  <a:pt x="5757" y="11984"/>
                  <a:pt x="5640" y="12081"/>
                  <a:pt x="5461" y="12059"/>
                </a:cubicBezTo>
                <a:lnTo>
                  <a:pt x="5285" y="12038"/>
                </a:lnTo>
                <a:lnTo>
                  <a:pt x="5285" y="12410"/>
                </a:lnTo>
                <a:cubicBezTo>
                  <a:pt x="5285" y="12832"/>
                  <a:pt x="5187" y="18420"/>
                  <a:pt x="5128" y="21600"/>
                </a:cubicBezTo>
                <a:lnTo>
                  <a:pt x="7492" y="21600"/>
                </a:lnTo>
                <a:cubicBezTo>
                  <a:pt x="7492" y="21585"/>
                  <a:pt x="7491" y="21584"/>
                  <a:pt x="7492" y="21568"/>
                </a:cubicBezTo>
                <a:cubicBezTo>
                  <a:pt x="7516" y="21112"/>
                  <a:pt x="7523" y="21088"/>
                  <a:pt x="7686" y="20896"/>
                </a:cubicBezTo>
                <a:cubicBezTo>
                  <a:pt x="7869" y="20680"/>
                  <a:pt x="8003" y="20381"/>
                  <a:pt x="8096" y="19992"/>
                </a:cubicBezTo>
                <a:cubicBezTo>
                  <a:pt x="8157" y="19734"/>
                  <a:pt x="8245" y="19641"/>
                  <a:pt x="8327" y="19745"/>
                </a:cubicBezTo>
                <a:cubicBezTo>
                  <a:pt x="8356" y="19781"/>
                  <a:pt x="8323" y="20437"/>
                  <a:pt x="8244" y="21600"/>
                </a:cubicBezTo>
                <a:lnTo>
                  <a:pt x="10324" y="21600"/>
                </a:lnTo>
                <a:cubicBezTo>
                  <a:pt x="10478" y="19772"/>
                  <a:pt x="10637" y="17792"/>
                  <a:pt x="10649" y="17769"/>
                </a:cubicBezTo>
                <a:cubicBezTo>
                  <a:pt x="10666" y="17734"/>
                  <a:pt x="10809" y="17707"/>
                  <a:pt x="10973" y="17707"/>
                </a:cubicBezTo>
                <a:lnTo>
                  <a:pt x="11268" y="17707"/>
                </a:lnTo>
                <a:lnTo>
                  <a:pt x="11335" y="17920"/>
                </a:lnTo>
                <a:cubicBezTo>
                  <a:pt x="11508" y="18457"/>
                  <a:pt x="11652" y="18761"/>
                  <a:pt x="11835" y="18977"/>
                </a:cubicBezTo>
                <a:lnTo>
                  <a:pt x="12033" y="19213"/>
                </a:lnTo>
                <a:lnTo>
                  <a:pt x="12033" y="19651"/>
                </a:lnTo>
                <a:cubicBezTo>
                  <a:pt x="12033" y="20063"/>
                  <a:pt x="12038" y="20092"/>
                  <a:pt x="12134" y="20109"/>
                </a:cubicBezTo>
                <a:cubicBezTo>
                  <a:pt x="12293" y="20137"/>
                  <a:pt x="12255" y="20239"/>
                  <a:pt x="12078" y="20258"/>
                </a:cubicBezTo>
                <a:lnTo>
                  <a:pt x="11919" y="20275"/>
                </a:lnTo>
                <a:lnTo>
                  <a:pt x="11926" y="21600"/>
                </a:lnTo>
                <a:lnTo>
                  <a:pt x="13870" y="21600"/>
                </a:lnTo>
                <a:cubicBezTo>
                  <a:pt x="13867" y="21491"/>
                  <a:pt x="13864" y="21340"/>
                  <a:pt x="13861" y="21247"/>
                </a:cubicBezTo>
                <a:lnTo>
                  <a:pt x="13834" y="20092"/>
                </a:lnTo>
                <a:lnTo>
                  <a:pt x="13714" y="20109"/>
                </a:lnTo>
                <a:lnTo>
                  <a:pt x="13594" y="20126"/>
                </a:lnTo>
                <a:lnTo>
                  <a:pt x="13582" y="19634"/>
                </a:lnTo>
                <a:cubicBezTo>
                  <a:pt x="13571" y="19219"/>
                  <a:pt x="13557" y="19138"/>
                  <a:pt x="13489" y="19115"/>
                </a:cubicBezTo>
                <a:cubicBezTo>
                  <a:pt x="13356" y="19071"/>
                  <a:pt x="12953" y="17211"/>
                  <a:pt x="12914" y="16454"/>
                </a:cubicBezTo>
                <a:cubicBezTo>
                  <a:pt x="12884" y="15878"/>
                  <a:pt x="12874" y="15829"/>
                  <a:pt x="12606" y="15093"/>
                </a:cubicBezTo>
                <a:cubicBezTo>
                  <a:pt x="12384" y="14482"/>
                  <a:pt x="12298" y="14307"/>
                  <a:pt x="12185" y="14223"/>
                </a:cubicBezTo>
                <a:cubicBezTo>
                  <a:pt x="12060" y="14129"/>
                  <a:pt x="12040" y="14080"/>
                  <a:pt x="12022" y="13808"/>
                </a:cubicBezTo>
                <a:cubicBezTo>
                  <a:pt x="11992" y="13342"/>
                  <a:pt x="11966" y="13323"/>
                  <a:pt x="11400" y="13323"/>
                </a:cubicBezTo>
                <a:cubicBezTo>
                  <a:pt x="11133" y="13323"/>
                  <a:pt x="10904" y="13308"/>
                  <a:pt x="10889" y="13289"/>
                </a:cubicBezTo>
                <a:cubicBezTo>
                  <a:pt x="10874" y="13270"/>
                  <a:pt x="10942" y="13124"/>
                  <a:pt x="11041" y="12966"/>
                </a:cubicBezTo>
                <a:cubicBezTo>
                  <a:pt x="11260" y="12617"/>
                  <a:pt x="11623" y="11851"/>
                  <a:pt x="11735" y="11500"/>
                </a:cubicBezTo>
                <a:cubicBezTo>
                  <a:pt x="11780" y="11359"/>
                  <a:pt x="11829" y="11116"/>
                  <a:pt x="11845" y="10960"/>
                </a:cubicBezTo>
                <a:lnTo>
                  <a:pt x="11873" y="10674"/>
                </a:lnTo>
                <a:lnTo>
                  <a:pt x="12508" y="10674"/>
                </a:lnTo>
                <a:lnTo>
                  <a:pt x="13142" y="10674"/>
                </a:lnTo>
                <a:lnTo>
                  <a:pt x="13171" y="10960"/>
                </a:lnTo>
                <a:cubicBezTo>
                  <a:pt x="13211" y="11353"/>
                  <a:pt x="13344" y="11747"/>
                  <a:pt x="13647" y="12368"/>
                </a:cubicBezTo>
                <a:cubicBezTo>
                  <a:pt x="13882" y="12849"/>
                  <a:pt x="14137" y="13219"/>
                  <a:pt x="14447" y="13523"/>
                </a:cubicBezTo>
                <a:cubicBezTo>
                  <a:pt x="14555" y="13630"/>
                  <a:pt x="14564" y="13672"/>
                  <a:pt x="14577" y="14206"/>
                </a:cubicBezTo>
                <a:cubicBezTo>
                  <a:pt x="14591" y="14759"/>
                  <a:pt x="14588" y="14775"/>
                  <a:pt x="14489" y="14793"/>
                </a:cubicBezTo>
                <a:cubicBezTo>
                  <a:pt x="14430" y="14803"/>
                  <a:pt x="14388" y="14850"/>
                  <a:pt x="14388" y="14906"/>
                </a:cubicBezTo>
                <a:cubicBezTo>
                  <a:pt x="14388" y="14958"/>
                  <a:pt x="14571" y="17214"/>
                  <a:pt x="14795" y="19917"/>
                </a:cubicBezTo>
                <a:cubicBezTo>
                  <a:pt x="14871" y="20833"/>
                  <a:pt x="14871" y="20859"/>
                  <a:pt x="14932" y="21600"/>
                </a:cubicBezTo>
                <a:lnTo>
                  <a:pt x="19101" y="21600"/>
                </a:lnTo>
                <a:cubicBezTo>
                  <a:pt x="19073" y="19761"/>
                  <a:pt x="19057" y="17790"/>
                  <a:pt x="19086" y="17754"/>
                </a:cubicBezTo>
                <a:cubicBezTo>
                  <a:pt x="19120" y="17711"/>
                  <a:pt x="19162" y="17761"/>
                  <a:pt x="19230" y="17928"/>
                </a:cubicBezTo>
                <a:cubicBezTo>
                  <a:pt x="19282" y="18058"/>
                  <a:pt x="19427" y="18306"/>
                  <a:pt x="19551" y="18477"/>
                </a:cubicBezTo>
                <a:lnTo>
                  <a:pt x="19776" y="18790"/>
                </a:lnTo>
                <a:lnTo>
                  <a:pt x="19776" y="19241"/>
                </a:lnTo>
                <a:cubicBezTo>
                  <a:pt x="19776" y="19596"/>
                  <a:pt x="19760" y="19705"/>
                  <a:pt x="19703" y="19745"/>
                </a:cubicBezTo>
                <a:cubicBezTo>
                  <a:pt x="19650" y="19783"/>
                  <a:pt x="19643" y="20242"/>
                  <a:pt x="19658" y="21600"/>
                </a:cubicBezTo>
                <a:lnTo>
                  <a:pt x="21600" y="21600"/>
                </a:lnTo>
                <a:lnTo>
                  <a:pt x="21576" y="19643"/>
                </a:lnTo>
                <a:lnTo>
                  <a:pt x="21468" y="19643"/>
                </a:lnTo>
                <a:cubicBezTo>
                  <a:pt x="21329" y="19643"/>
                  <a:pt x="21270" y="19460"/>
                  <a:pt x="21270" y="19020"/>
                </a:cubicBezTo>
                <a:cubicBezTo>
                  <a:pt x="21270" y="18736"/>
                  <a:pt x="21256" y="18684"/>
                  <a:pt x="21179" y="18658"/>
                </a:cubicBezTo>
                <a:cubicBezTo>
                  <a:pt x="21129" y="18642"/>
                  <a:pt x="21089" y="18592"/>
                  <a:pt x="21089" y="18547"/>
                </a:cubicBezTo>
                <a:cubicBezTo>
                  <a:pt x="21089" y="18503"/>
                  <a:pt x="20994" y="18059"/>
                  <a:pt x="20878" y="17560"/>
                </a:cubicBezTo>
                <a:cubicBezTo>
                  <a:pt x="20707" y="16827"/>
                  <a:pt x="20660" y="16529"/>
                  <a:pt x="20632" y="15999"/>
                </a:cubicBezTo>
                <a:cubicBezTo>
                  <a:pt x="20598" y="15344"/>
                  <a:pt x="20598" y="15344"/>
                  <a:pt x="20304" y="14576"/>
                </a:cubicBezTo>
                <a:cubicBezTo>
                  <a:pt x="20070" y="13964"/>
                  <a:pt x="19982" y="13787"/>
                  <a:pt x="19871" y="13710"/>
                </a:cubicBezTo>
                <a:cubicBezTo>
                  <a:pt x="19746" y="13623"/>
                  <a:pt x="19730" y="13585"/>
                  <a:pt x="19730" y="13351"/>
                </a:cubicBezTo>
                <a:cubicBezTo>
                  <a:pt x="19730" y="12919"/>
                  <a:pt x="19686" y="12868"/>
                  <a:pt x="19319" y="12868"/>
                </a:cubicBezTo>
                <a:cubicBezTo>
                  <a:pt x="19021" y="12868"/>
                  <a:pt x="19001" y="12858"/>
                  <a:pt x="18959" y="12721"/>
                </a:cubicBezTo>
                <a:cubicBezTo>
                  <a:pt x="18935" y="12641"/>
                  <a:pt x="18915" y="12238"/>
                  <a:pt x="18915" y="11825"/>
                </a:cubicBezTo>
                <a:cubicBezTo>
                  <a:pt x="18915" y="11412"/>
                  <a:pt x="18903" y="10519"/>
                  <a:pt x="18886" y="9841"/>
                </a:cubicBezTo>
                <a:lnTo>
                  <a:pt x="18856" y="8607"/>
                </a:lnTo>
                <a:lnTo>
                  <a:pt x="18739" y="8615"/>
                </a:lnTo>
                <a:cubicBezTo>
                  <a:pt x="18624" y="8625"/>
                  <a:pt x="18620" y="8616"/>
                  <a:pt x="18580" y="8132"/>
                </a:cubicBezTo>
                <a:cubicBezTo>
                  <a:pt x="18547" y="7724"/>
                  <a:pt x="18526" y="7634"/>
                  <a:pt x="18457" y="7611"/>
                </a:cubicBezTo>
                <a:cubicBezTo>
                  <a:pt x="18410" y="7596"/>
                  <a:pt x="18372" y="7544"/>
                  <a:pt x="18372" y="7496"/>
                </a:cubicBezTo>
                <a:cubicBezTo>
                  <a:pt x="18372" y="7448"/>
                  <a:pt x="18279" y="7004"/>
                  <a:pt x="18164" y="6509"/>
                </a:cubicBezTo>
                <a:cubicBezTo>
                  <a:pt x="17996" y="5785"/>
                  <a:pt x="17948" y="5484"/>
                  <a:pt x="17924" y="4973"/>
                </a:cubicBezTo>
                <a:cubicBezTo>
                  <a:pt x="17893" y="4347"/>
                  <a:pt x="17889" y="4330"/>
                  <a:pt x="17607" y="3572"/>
                </a:cubicBezTo>
                <a:cubicBezTo>
                  <a:pt x="17359" y="2905"/>
                  <a:pt x="17302" y="2793"/>
                  <a:pt x="17167" y="2712"/>
                </a:cubicBezTo>
                <a:cubicBezTo>
                  <a:pt x="17020" y="2624"/>
                  <a:pt x="17013" y="2607"/>
                  <a:pt x="17013" y="2310"/>
                </a:cubicBezTo>
                <a:cubicBezTo>
                  <a:pt x="17013" y="1826"/>
                  <a:pt x="17004" y="1821"/>
                  <a:pt x="16105" y="1821"/>
                </a:cubicBezTo>
                <a:cubicBezTo>
                  <a:pt x="15980" y="1821"/>
                  <a:pt x="15871" y="1820"/>
                  <a:pt x="15777" y="1821"/>
                </a:cubicBezTo>
                <a:close/>
                <a:moveTo>
                  <a:pt x="10696" y="10619"/>
                </a:moveTo>
                <a:lnTo>
                  <a:pt x="10946" y="10638"/>
                </a:lnTo>
                <a:cubicBezTo>
                  <a:pt x="11083" y="10649"/>
                  <a:pt x="11209" y="10675"/>
                  <a:pt x="11226" y="10696"/>
                </a:cubicBezTo>
                <a:cubicBezTo>
                  <a:pt x="11281" y="10765"/>
                  <a:pt x="11135" y="11171"/>
                  <a:pt x="10985" y="11366"/>
                </a:cubicBezTo>
                <a:cubicBezTo>
                  <a:pt x="10904" y="11472"/>
                  <a:pt x="10822" y="11557"/>
                  <a:pt x="10803" y="11557"/>
                </a:cubicBezTo>
                <a:cubicBezTo>
                  <a:pt x="10722" y="11557"/>
                  <a:pt x="10670" y="11304"/>
                  <a:pt x="10682" y="10972"/>
                </a:cubicBezTo>
                <a:lnTo>
                  <a:pt x="10696" y="10619"/>
                </a:lnTo>
                <a:close/>
                <a:moveTo>
                  <a:pt x="14320" y="10619"/>
                </a:moveTo>
                <a:lnTo>
                  <a:pt x="14332" y="10972"/>
                </a:lnTo>
                <a:cubicBezTo>
                  <a:pt x="14339" y="11167"/>
                  <a:pt x="14325" y="11379"/>
                  <a:pt x="14298" y="11442"/>
                </a:cubicBezTo>
                <a:cubicBezTo>
                  <a:pt x="14271" y="11506"/>
                  <a:pt x="14228" y="11557"/>
                  <a:pt x="14203" y="11557"/>
                </a:cubicBezTo>
                <a:cubicBezTo>
                  <a:pt x="14063" y="11557"/>
                  <a:pt x="13695" y="10808"/>
                  <a:pt x="13784" y="10702"/>
                </a:cubicBezTo>
                <a:cubicBezTo>
                  <a:pt x="13805" y="10677"/>
                  <a:pt x="13933" y="10649"/>
                  <a:pt x="14070" y="10638"/>
                </a:cubicBezTo>
                <a:lnTo>
                  <a:pt x="14320" y="10619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-127000" y="-76201"/>
            <a:ext cx="8674560" cy="13868401"/>
          </a:xfrm>
          <a:prstGeom prst="rect">
            <a:avLst/>
          </a:prstGeom>
          <a:gradFill>
            <a:gsLst>
              <a:gs pos="0">
                <a:srgbClr val="00ADB6"/>
              </a:gs>
              <a:gs pos="100000">
                <a:srgbClr val="42CBA2"/>
              </a:gs>
            </a:gsLst>
            <a:lin ang="2687219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1726946" y="3432810"/>
            <a:ext cx="6084269" cy="291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9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Why insurance?</a:t>
            </a:r>
          </a:p>
        </p:txBody>
      </p:sp>
      <p:sp>
        <p:nvSpPr>
          <p:cNvPr id="165" name="Shape 165"/>
          <p:cNvSpPr/>
          <p:nvPr/>
        </p:nvSpPr>
        <p:spPr>
          <a:xfrm>
            <a:off x="1772703" y="6108700"/>
            <a:ext cx="5359960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0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Current problems with life &amp; health insurance</a:t>
            </a:r>
          </a:p>
        </p:txBody>
      </p:sp>
      <p:sp>
        <p:nvSpPr>
          <p:cNvPr id="166" name="Shape 166"/>
          <p:cNvSpPr/>
          <p:nvPr/>
        </p:nvSpPr>
        <p:spPr>
          <a:xfrm>
            <a:off x="13359516" y="2133004"/>
            <a:ext cx="758792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4000">
                <a:solidFill>
                  <a:srgbClr val="53585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Generic Insurance Products</a:t>
            </a:r>
          </a:p>
        </p:txBody>
      </p:sp>
      <p:sp>
        <p:nvSpPr>
          <p:cNvPr id="167" name="Shape 167"/>
          <p:cNvSpPr/>
          <p:nvPr/>
        </p:nvSpPr>
        <p:spPr>
          <a:xfrm>
            <a:off x="13359516" y="2913281"/>
            <a:ext cx="8112386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500">
                <a:solidFill>
                  <a:srgbClr val="53585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People are offered insurance products that are highly unspecific to the individual’s needs and personal lifestyle</a:t>
            </a:r>
          </a:p>
        </p:txBody>
      </p:sp>
      <p:sp>
        <p:nvSpPr>
          <p:cNvPr id="168" name="Shape 168"/>
          <p:cNvSpPr/>
          <p:nvPr/>
        </p:nvSpPr>
        <p:spPr>
          <a:xfrm>
            <a:off x="13359516" y="5985567"/>
            <a:ext cx="758792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4000">
                <a:solidFill>
                  <a:srgbClr val="53585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Unfair Premiums</a:t>
            </a:r>
          </a:p>
        </p:txBody>
      </p:sp>
      <p:sp>
        <p:nvSpPr>
          <p:cNvPr id="169" name="Shape 169"/>
          <p:cNvSpPr/>
          <p:nvPr/>
        </p:nvSpPr>
        <p:spPr>
          <a:xfrm>
            <a:off x="13359516" y="6684067"/>
            <a:ext cx="8257180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500">
                <a:solidFill>
                  <a:srgbClr val="53585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Many people overpay for their insurance premiums as lifestyle factors are not adequately reflected</a:t>
            </a:r>
          </a:p>
        </p:txBody>
      </p:sp>
      <p:sp>
        <p:nvSpPr>
          <p:cNvPr id="170" name="Shape 170"/>
          <p:cNvSpPr/>
          <p:nvPr/>
        </p:nvSpPr>
        <p:spPr>
          <a:xfrm>
            <a:off x="13359516" y="9254738"/>
            <a:ext cx="1014878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4000">
                <a:solidFill>
                  <a:srgbClr val="53585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Outdated Application Process</a:t>
            </a:r>
          </a:p>
        </p:txBody>
      </p:sp>
      <p:sp>
        <p:nvSpPr>
          <p:cNvPr id="171" name="Shape 171"/>
          <p:cNvSpPr/>
          <p:nvPr/>
        </p:nvSpPr>
        <p:spPr>
          <a:xfrm>
            <a:off x="13359516" y="10093711"/>
            <a:ext cx="895069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500">
                <a:solidFill>
                  <a:srgbClr val="53585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Application process is outdated, complicated, and prone to mistakes</a:t>
            </a:r>
          </a:p>
        </p:txBody>
      </p:sp>
      <p:pic>
        <p:nvPicPr>
          <p:cNvPr id="172" name="pasted-imag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47472" y="2261811"/>
            <a:ext cx="2407893" cy="2407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056"/>
                  <a:pt x="2882" y="3165"/>
                </a:cubicBezTo>
                <a:cubicBezTo>
                  <a:pt x="-961" y="7383"/>
                  <a:pt x="-961" y="14220"/>
                  <a:pt x="2882" y="18439"/>
                </a:cubicBezTo>
                <a:cubicBezTo>
                  <a:pt x="4803" y="20548"/>
                  <a:pt x="7321" y="21600"/>
                  <a:pt x="9839" y="21600"/>
                </a:cubicBezTo>
                <a:cubicBezTo>
                  <a:pt x="12357" y="21600"/>
                  <a:pt x="14875" y="20548"/>
                  <a:pt x="16796" y="18439"/>
                </a:cubicBezTo>
                <a:cubicBezTo>
                  <a:pt x="20639" y="14220"/>
                  <a:pt x="20639" y="7383"/>
                  <a:pt x="16796" y="3165"/>
                </a:cubicBezTo>
                <a:cubicBezTo>
                  <a:pt x="14875" y="1056"/>
                  <a:pt x="12357" y="0"/>
                  <a:pt x="9839" y="0"/>
                </a:cubicBezTo>
                <a:close/>
              </a:path>
            </a:pathLst>
          </a:custGeom>
          <a:ln w="88900">
            <a:solidFill>
              <a:srgbClr val="FFFFFF"/>
            </a:solidFill>
            <a:miter lim="400000"/>
          </a:ln>
          <a:effectLst>
            <a:outerShdw blurRad="203200" dist="25400" dir="5400000" rotWithShape="0">
              <a:srgbClr val="53585F">
                <a:alpha val="50000"/>
              </a:srgbClr>
            </a:outerShdw>
          </a:effectLst>
        </p:spPr>
      </p:pic>
      <p:pic>
        <p:nvPicPr>
          <p:cNvPr id="173" name="pasted-image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47473" y="5845177"/>
            <a:ext cx="2407892" cy="2408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7"/>
                  <a:pt x="2882" y="3017"/>
                </a:cubicBezTo>
                <a:cubicBezTo>
                  <a:pt x="-961" y="7039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9"/>
                  <a:pt x="16796" y="3017"/>
                </a:cubicBezTo>
                <a:cubicBezTo>
                  <a:pt x="14875" y="1007"/>
                  <a:pt x="12357" y="0"/>
                  <a:pt x="9839" y="0"/>
                </a:cubicBezTo>
                <a:close/>
              </a:path>
            </a:pathLst>
          </a:custGeom>
          <a:ln w="88900">
            <a:solidFill>
              <a:srgbClr val="FFFFFF"/>
            </a:solidFill>
            <a:miter lim="400000"/>
          </a:ln>
          <a:effectLst>
            <a:outerShdw blurRad="203200" dist="25400" dir="5400000" rotWithShape="0">
              <a:srgbClr val="53585F">
                <a:alpha val="50000"/>
              </a:srgbClr>
            </a:outerShdw>
          </a:effectLst>
        </p:spPr>
      </p:pic>
      <p:pic>
        <p:nvPicPr>
          <p:cNvPr id="174" name="pasted-image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53649" y="9130704"/>
            <a:ext cx="2401716" cy="2407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2" h="21600" extrusionOk="0">
                <a:moveTo>
                  <a:pt x="10270" y="0"/>
                </a:moveTo>
                <a:cubicBezTo>
                  <a:pt x="7628" y="0"/>
                  <a:pt x="4986" y="1056"/>
                  <a:pt x="2971" y="3165"/>
                </a:cubicBezTo>
                <a:cubicBezTo>
                  <a:pt x="1219" y="4998"/>
                  <a:pt x="230" y="7324"/>
                  <a:pt x="0" y="9716"/>
                </a:cubicBezTo>
                <a:lnTo>
                  <a:pt x="0" y="11888"/>
                </a:lnTo>
                <a:cubicBezTo>
                  <a:pt x="230" y="14280"/>
                  <a:pt x="1219" y="16606"/>
                  <a:pt x="2971" y="18439"/>
                </a:cubicBezTo>
                <a:cubicBezTo>
                  <a:pt x="4986" y="20548"/>
                  <a:pt x="7628" y="21600"/>
                  <a:pt x="10270" y="21600"/>
                </a:cubicBezTo>
                <a:cubicBezTo>
                  <a:pt x="12912" y="21600"/>
                  <a:pt x="15553" y="20548"/>
                  <a:pt x="17569" y="18439"/>
                </a:cubicBezTo>
                <a:cubicBezTo>
                  <a:pt x="21600" y="14220"/>
                  <a:pt x="21600" y="7383"/>
                  <a:pt x="17569" y="3165"/>
                </a:cubicBezTo>
                <a:cubicBezTo>
                  <a:pt x="15553" y="1056"/>
                  <a:pt x="12912" y="0"/>
                  <a:pt x="10270" y="0"/>
                </a:cubicBezTo>
                <a:close/>
              </a:path>
            </a:pathLst>
          </a:custGeom>
          <a:ln w="88900">
            <a:solidFill>
              <a:srgbClr val="FFFFFF"/>
            </a:solidFill>
            <a:miter lim="400000"/>
          </a:ln>
          <a:effectLst>
            <a:outerShdw blurRad="203200" dist="25400" dir="5400000" rotWithShape="0">
              <a:srgbClr val="53585F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-101979" y="-95569"/>
            <a:ext cx="24587958" cy="13907138"/>
          </a:xfrm>
          <a:prstGeom prst="rect">
            <a:avLst/>
          </a:prstGeom>
          <a:gradFill>
            <a:gsLst>
              <a:gs pos="0">
                <a:srgbClr val="4BB993"/>
              </a:gs>
              <a:gs pos="100000">
                <a:srgbClr val="00ADB6"/>
              </a:gs>
            </a:gsLst>
            <a:path>
              <a:fillToRect l="37795" t="4713" r="62204" b="95286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-173793" y="10200941"/>
            <a:ext cx="24698250" cy="36169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1495380" y="10815818"/>
            <a:ext cx="5050033" cy="227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 spc="-70">
                <a:solidFill>
                  <a:srgbClr val="24A4A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Data Collection</a:t>
            </a:r>
          </a:p>
          <a:p>
            <a:pPr defTabSz="457200">
              <a:defRPr sz="3000" spc="-59">
                <a:solidFill>
                  <a:srgbClr val="24A4A7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Our data platform integrates with a wide range of popular apps and devices</a:t>
            </a:r>
          </a:p>
        </p:txBody>
      </p:sp>
      <p:sp>
        <p:nvSpPr>
          <p:cNvPr id="179" name="Shape 179"/>
          <p:cNvSpPr/>
          <p:nvPr/>
        </p:nvSpPr>
        <p:spPr>
          <a:xfrm>
            <a:off x="3681069" y="9801855"/>
            <a:ext cx="783326" cy="783326"/>
          </a:xfrm>
          <a:prstGeom prst="ellipse">
            <a:avLst/>
          </a:prstGeom>
          <a:solidFill>
            <a:srgbClr val="FFFFFF"/>
          </a:solidFill>
          <a:ln w="25400">
            <a:solidFill>
              <a:srgbClr val="24A4A7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3681069" y="9837918"/>
            <a:ext cx="78332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500" spc="-70">
                <a:solidFill>
                  <a:srgbClr val="00ADB6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1</a:t>
            </a:r>
          </a:p>
        </p:txBody>
      </p:sp>
      <p:sp>
        <p:nvSpPr>
          <p:cNvPr id="181" name="Shape 181"/>
          <p:cNvSpPr/>
          <p:nvPr/>
        </p:nvSpPr>
        <p:spPr>
          <a:xfrm>
            <a:off x="9439468" y="10815818"/>
            <a:ext cx="5050034" cy="227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 spc="-70">
                <a:solidFill>
                  <a:srgbClr val="24A4A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Profiling</a:t>
            </a:r>
          </a:p>
          <a:p>
            <a:pPr defTabSz="457200">
              <a:defRPr sz="3000" spc="-59">
                <a:solidFill>
                  <a:srgbClr val="24A4A7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Our algorithms turn this data into insurance specific customer profiles</a:t>
            </a:r>
          </a:p>
        </p:txBody>
      </p:sp>
      <p:sp>
        <p:nvSpPr>
          <p:cNvPr id="182" name="Shape 182"/>
          <p:cNvSpPr/>
          <p:nvPr/>
        </p:nvSpPr>
        <p:spPr>
          <a:xfrm>
            <a:off x="11593269" y="9801855"/>
            <a:ext cx="783325" cy="783326"/>
          </a:xfrm>
          <a:prstGeom prst="ellipse">
            <a:avLst/>
          </a:prstGeom>
          <a:solidFill>
            <a:srgbClr val="FFFFFF"/>
          </a:solidFill>
          <a:ln w="25400">
            <a:solidFill>
              <a:srgbClr val="24A4A7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11593269" y="9837918"/>
            <a:ext cx="78332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500" spc="-70">
                <a:solidFill>
                  <a:srgbClr val="00ADB6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2</a:t>
            </a:r>
          </a:p>
        </p:txBody>
      </p:sp>
      <p:sp>
        <p:nvSpPr>
          <p:cNvPr id="184" name="Shape 184"/>
          <p:cNvSpPr/>
          <p:nvPr/>
        </p:nvSpPr>
        <p:spPr>
          <a:xfrm>
            <a:off x="17753612" y="10815818"/>
            <a:ext cx="5048640" cy="227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 spc="-70">
                <a:solidFill>
                  <a:srgbClr val="24A4A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Integration</a:t>
            </a:r>
          </a:p>
          <a:p>
            <a:pPr defTabSz="457200">
              <a:defRPr sz="3000" spc="-59">
                <a:solidFill>
                  <a:srgbClr val="24A4A7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Our software takes this information straight into the customer journey</a:t>
            </a:r>
          </a:p>
        </p:txBody>
      </p:sp>
      <p:sp>
        <p:nvSpPr>
          <p:cNvPr id="185" name="Shape 185"/>
          <p:cNvSpPr/>
          <p:nvPr/>
        </p:nvSpPr>
        <p:spPr>
          <a:xfrm>
            <a:off x="19886269" y="9801855"/>
            <a:ext cx="783326" cy="783326"/>
          </a:xfrm>
          <a:prstGeom prst="ellipse">
            <a:avLst/>
          </a:prstGeom>
          <a:solidFill>
            <a:srgbClr val="FFFFFF"/>
          </a:solidFill>
          <a:ln w="25400">
            <a:solidFill>
              <a:srgbClr val="24A4A7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86" name="Shape 186"/>
          <p:cNvSpPr/>
          <p:nvPr/>
        </p:nvSpPr>
        <p:spPr>
          <a:xfrm>
            <a:off x="19886269" y="9837918"/>
            <a:ext cx="78332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500" spc="-70">
                <a:solidFill>
                  <a:srgbClr val="00ADB6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3</a:t>
            </a:r>
          </a:p>
        </p:txBody>
      </p:sp>
      <p:sp>
        <p:nvSpPr>
          <p:cNvPr id="187" name="Shape 187"/>
          <p:cNvSpPr/>
          <p:nvPr/>
        </p:nvSpPr>
        <p:spPr>
          <a:xfrm>
            <a:off x="19116330" y="3110873"/>
            <a:ext cx="524846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000" spc="-5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Personalised Products</a:t>
            </a:r>
          </a:p>
        </p:txBody>
      </p:sp>
      <p:pic>
        <p:nvPicPr>
          <p:cNvPr id="18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71330" y="2305953"/>
            <a:ext cx="780330" cy="772029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19116330" y="5365749"/>
            <a:ext cx="524846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000" spc="-5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Improved Underwriting</a:t>
            </a:r>
          </a:p>
        </p:txBody>
      </p:sp>
      <p:pic>
        <p:nvPicPr>
          <p:cNvPr id="19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75480" y="4556907"/>
            <a:ext cx="772029" cy="772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575480" y="6807861"/>
            <a:ext cx="772029" cy="73007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/>
          <p:nvPr/>
        </p:nvSpPr>
        <p:spPr>
          <a:xfrm>
            <a:off x="19116330" y="7621151"/>
            <a:ext cx="524846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000" spc="-5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Continued Engagement</a:t>
            </a:r>
          </a:p>
        </p:txBody>
      </p:sp>
      <p:pic>
        <p:nvPicPr>
          <p:cNvPr id="193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86782" y="3540314"/>
            <a:ext cx="5155521" cy="332420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/>
          <p:nvPr/>
        </p:nvSpPr>
        <p:spPr>
          <a:xfrm>
            <a:off x="14372232" y="3396424"/>
            <a:ext cx="4530448" cy="2225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15" extrusionOk="0">
                <a:moveTo>
                  <a:pt x="0" y="21401"/>
                </a:moveTo>
                <a:cubicBezTo>
                  <a:pt x="3199" y="21600"/>
                  <a:pt x="6300" y="19708"/>
                  <a:pt x="8513" y="16210"/>
                </a:cubicBezTo>
                <a:cubicBezTo>
                  <a:pt x="10155" y="13614"/>
                  <a:pt x="11181" y="10292"/>
                  <a:pt x="12695" y="7528"/>
                </a:cubicBezTo>
                <a:cubicBezTo>
                  <a:pt x="14939" y="3429"/>
                  <a:pt x="18115" y="745"/>
                  <a:pt x="21600" y="0"/>
                </a:cubicBezTo>
              </a:path>
            </a:pathLst>
          </a:cu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95" name="Shape 195"/>
          <p:cNvSpPr/>
          <p:nvPr/>
        </p:nvSpPr>
        <p:spPr>
          <a:xfrm rot="10800000" flipH="1">
            <a:off x="14372232" y="5791069"/>
            <a:ext cx="4530448" cy="2125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15" extrusionOk="0">
                <a:moveTo>
                  <a:pt x="0" y="21401"/>
                </a:moveTo>
                <a:cubicBezTo>
                  <a:pt x="3199" y="21600"/>
                  <a:pt x="6300" y="19708"/>
                  <a:pt x="8513" y="16210"/>
                </a:cubicBezTo>
                <a:cubicBezTo>
                  <a:pt x="10155" y="13614"/>
                  <a:pt x="11181" y="10292"/>
                  <a:pt x="12695" y="7528"/>
                </a:cubicBezTo>
                <a:cubicBezTo>
                  <a:pt x="14939" y="3429"/>
                  <a:pt x="18115" y="745"/>
                  <a:pt x="21600" y="0"/>
                </a:cubicBezTo>
              </a:path>
            </a:pathLst>
          </a:cu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14453030" y="5706690"/>
            <a:ext cx="441691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197" name="FitSenseLogoCente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50177" y="5372125"/>
            <a:ext cx="3702983" cy="669114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/>
          <p:nvPr/>
        </p:nvSpPr>
        <p:spPr>
          <a:xfrm>
            <a:off x="7430000" y="691045"/>
            <a:ext cx="952400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000" cap="all" spc="44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PLATFORM</a:t>
            </a:r>
          </a:p>
        </p:txBody>
      </p:sp>
      <p:grpSp>
        <p:nvGrpSpPr>
          <p:cNvPr id="231" name="Group 231"/>
          <p:cNvGrpSpPr/>
          <p:nvPr/>
        </p:nvGrpSpPr>
        <p:grpSpPr>
          <a:xfrm>
            <a:off x="1507712" y="2820730"/>
            <a:ext cx="8123628" cy="5712340"/>
            <a:chOff x="0" y="0"/>
            <a:chExt cx="8123626" cy="5712338"/>
          </a:xfrm>
        </p:grpSpPr>
        <p:grpSp>
          <p:nvGrpSpPr>
            <p:cNvPr id="203" name="Group 203"/>
            <p:cNvGrpSpPr/>
            <p:nvPr/>
          </p:nvGrpSpPr>
          <p:grpSpPr>
            <a:xfrm>
              <a:off x="418080" y="469324"/>
              <a:ext cx="5973264" cy="4833272"/>
              <a:chOff x="-5825" y="0"/>
              <a:chExt cx="5973262" cy="4833271"/>
            </a:xfrm>
          </p:grpSpPr>
          <p:sp>
            <p:nvSpPr>
              <p:cNvPr id="199" name="Shape 199"/>
              <p:cNvSpPr/>
              <p:nvPr/>
            </p:nvSpPr>
            <p:spPr>
              <a:xfrm>
                <a:off x="0" y="0"/>
                <a:ext cx="5947863" cy="4833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4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200" name="Shape 200"/>
              <p:cNvSpPr/>
              <p:nvPr/>
            </p:nvSpPr>
            <p:spPr>
              <a:xfrm>
                <a:off x="6874" y="1122815"/>
                <a:ext cx="5960564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201" name="Shape 201"/>
              <p:cNvSpPr/>
              <p:nvPr/>
            </p:nvSpPr>
            <p:spPr>
              <a:xfrm>
                <a:off x="6874" y="2344528"/>
                <a:ext cx="5960564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202" name="Shape 202"/>
              <p:cNvSpPr/>
              <p:nvPr/>
            </p:nvSpPr>
            <p:spPr>
              <a:xfrm>
                <a:off x="-5826" y="3566242"/>
                <a:ext cx="5960564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grpSp>
          <p:nvGrpSpPr>
            <p:cNvPr id="229" name="Group 229"/>
            <p:cNvGrpSpPr/>
            <p:nvPr/>
          </p:nvGrpSpPr>
          <p:grpSpPr>
            <a:xfrm>
              <a:off x="0" y="0"/>
              <a:ext cx="5780334" cy="5712339"/>
              <a:chOff x="0" y="0"/>
              <a:chExt cx="5780333" cy="5712338"/>
            </a:xfrm>
          </p:grpSpPr>
          <p:pic>
            <p:nvPicPr>
              <p:cNvPr id="204" name="apple_health-filtered.jpe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972292" y="108361"/>
                <a:ext cx="808042" cy="804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595" extrusionOk="0">
                    <a:moveTo>
                      <a:pt x="3278" y="0"/>
                    </a:moveTo>
                    <a:lnTo>
                      <a:pt x="2238" y="650"/>
                    </a:lnTo>
                    <a:cubicBezTo>
                      <a:pt x="1479" y="1122"/>
                      <a:pt x="1029" y="1604"/>
                      <a:pt x="594" y="2441"/>
                    </a:cubicBezTo>
                    <a:lnTo>
                      <a:pt x="0" y="3592"/>
                    </a:lnTo>
                    <a:lnTo>
                      <a:pt x="0" y="10584"/>
                    </a:lnTo>
                    <a:cubicBezTo>
                      <a:pt x="0" y="15199"/>
                      <a:pt x="83" y="17846"/>
                      <a:pt x="244" y="18387"/>
                    </a:cubicBezTo>
                    <a:cubicBezTo>
                      <a:pt x="579" y="19509"/>
                      <a:pt x="1618" y="20713"/>
                      <a:pt x="2662" y="21190"/>
                    </a:cubicBezTo>
                    <a:cubicBezTo>
                      <a:pt x="3454" y="21551"/>
                      <a:pt x="4191" y="21591"/>
                      <a:pt x="10756" y="21595"/>
                    </a:cubicBezTo>
                    <a:cubicBezTo>
                      <a:pt x="18622" y="21600"/>
                      <a:pt x="18901" y="21559"/>
                      <a:pt x="20186" y="20348"/>
                    </a:cubicBezTo>
                    <a:cubicBezTo>
                      <a:pt x="21551" y="19062"/>
                      <a:pt x="21592" y="18784"/>
                      <a:pt x="21597" y="10936"/>
                    </a:cubicBezTo>
                    <a:cubicBezTo>
                      <a:pt x="21600" y="6177"/>
                      <a:pt x="21516" y="3580"/>
                      <a:pt x="21353" y="3091"/>
                    </a:cubicBezTo>
                    <a:cubicBezTo>
                      <a:pt x="20985" y="1986"/>
                      <a:pt x="20176" y="1015"/>
                      <a:pt x="19178" y="480"/>
                    </a:cubicBezTo>
                    <a:cubicBezTo>
                      <a:pt x="18299" y="7"/>
                      <a:pt x="18149" y="0"/>
                      <a:pt x="10788" y="0"/>
                    </a:cubicBezTo>
                    <a:lnTo>
                      <a:pt x="3278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5" name="endomondo-filtered.pn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00203" y="1313121"/>
                <a:ext cx="788301" cy="788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6" name="fitbit-filtered.pn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6469" y="1264046"/>
                <a:ext cx="886423" cy="8864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7" name="garmin_connect-filtered.jpe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982216" y="1313052"/>
                <a:ext cx="788194" cy="788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08" y="0"/>
                    </a:moveTo>
                    <a:lnTo>
                      <a:pt x="1360" y="1360"/>
                    </a:lnTo>
                    <a:lnTo>
                      <a:pt x="0" y="2708"/>
                    </a:lnTo>
                    <a:lnTo>
                      <a:pt x="0" y="9440"/>
                    </a:lnTo>
                    <a:lnTo>
                      <a:pt x="0" y="10800"/>
                    </a:lnTo>
                    <a:lnTo>
                      <a:pt x="0" y="12160"/>
                    </a:lnTo>
                    <a:lnTo>
                      <a:pt x="0" y="18892"/>
                    </a:lnTo>
                    <a:lnTo>
                      <a:pt x="1360" y="20251"/>
                    </a:lnTo>
                    <a:lnTo>
                      <a:pt x="2708" y="21600"/>
                    </a:lnTo>
                    <a:lnTo>
                      <a:pt x="18892" y="21600"/>
                    </a:lnTo>
                    <a:lnTo>
                      <a:pt x="20251" y="20251"/>
                    </a:lnTo>
                    <a:lnTo>
                      <a:pt x="21600" y="18892"/>
                    </a:lnTo>
                    <a:lnTo>
                      <a:pt x="21600" y="12160"/>
                    </a:lnTo>
                    <a:lnTo>
                      <a:pt x="21600" y="9440"/>
                    </a:lnTo>
                    <a:lnTo>
                      <a:pt x="21600" y="2708"/>
                    </a:lnTo>
                    <a:lnTo>
                      <a:pt x="20251" y="1360"/>
                    </a:lnTo>
                    <a:lnTo>
                      <a:pt x="18892" y="0"/>
                    </a:lnTo>
                    <a:lnTo>
                      <a:pt x="12160" y="0"/>
                    </a:lnTo>
                    <a:lnTo>
                      <a:pt x="10800" y="0"/>
                    </a:lnTo>
                    <a:lnTo>
                      <a:pt x="2708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8" name="jawbone-filtered.png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82285" y="2510440"/>
                <a:ext cx="788300" cy="788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9" name="lose_it-filtered.pn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2643" y="3709338"/>
                <a:ext cx="788301" cy="788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0" name="mapmyfitness-filtered.png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00203" y="4914557"/>
                <a:ext cx="788301" cy="788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1" name="mapmyhike-filtered.png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55530" y="4914502"/>
                <a:ext cx="788301" cy="788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2" name="mapmyride-filtered.png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2643" y="4914557"/>
                <a:ext cx="788301" cy="788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3" name="mapmyrun-filtered.png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42757" y="3709338"/>
                <a:ext cx="788301" cy="788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4" name="mapmywalk-filtered.png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00203" y="3714078"/>
                <a:ext cx="788301" cy="788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5" name="mi_fit-filtered.png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55530" y="3714037"/>
                <a:ext cx="788301" cy="788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6" name="misfit-filtered.png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357" y="1217371"/>
                <a:ext cx="979801" cy="979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7" name="moves-filtered.png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42757" y="2510440"/>
                <a:ext cx="788301" cy="788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8" name="myfitnesspal-filtered.png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00203" y="2513600"/>
                <a:ext cx="788301" cy="788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9" name="nike_run_club-filtered.png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55530" y="2513572"/>
                <a:ext cx="788301" cy="788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0" name="nike_training_club-filtered.jpeg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2643" y="2513600"/>
                <a:ext cx="788301" cy="788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1" name="runkeeper-filtered.png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42757" y="1311541"/>
                <a:ext cx="788301" cy="788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2" name="samsung_s_health-filtered.png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34856" y="4908237"/>
                <a:ext cx="804102" cy="8041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3" name="strava-filtered.png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47007" y="16892"/>
                <a:ext cx="979801" cy="979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4" name="under_armour_record-filtered.png"/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82285" y="3709338"/>
                <a:ext cx="788300" cy="788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5" name="Strava Logo-filtered.png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85311" y="4900337"/>
                <a:ext cx="782248" cy="785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6" name="withings-filtered.png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013587" cy="10135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7" name="google_fit-filtered.png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55530" y="112643"/>
                <a:ext cx="788301" cy="7883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8" name="runtastic-filtered.png"/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87362" y="99801"/>
                <a:ext cx="813984" cy="8139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30" name="Shape 230"/>
            <p:cNvSpPr/>
            <p:nvPr/>
          </p:nvSpPr>
          <p:spPr>
            <a:xfrm>
              <a:off x="6363356" y="2812300"/>
              <a:ext cx="1760271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/>
        </p:nvSpPr>
        <p:spPr>
          <a:xfrm>
            <a:off x="-101979" y="-95569"/>
            <a:ext cx="24587958" cy="13907138"/>
          </a:xfrm>
          <a:prstGeom prst="rect">
            <a:avLst/>
          </a:prstGeom>
          <a:gradFill>
            <a:gsLst>
              <a:gs pos="0">
                <a:srgbClr val="4BB993"/>
              </a:gs>
              <a:gs pos="100000">
                <a:srgbClr val="00ADB6"/>
              </a:gs>
            </a:gsLst>
            <a:path>
              <a:fillToRect l="37795" t="4713" r="62204" b="95286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34" name="Shape 234"/>
          <p:cNvSpPr/>
          <p:nvPr/>
        </p:nvSpPr>
        <p:spPr>
          <a:xfrm>
            <a:off x="4609707" y="651836"/>
            <a:ext cx="1355208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000" cap="all" spc="44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PRODUCTS: HEALTH ENGAGEMENT APP</a:t>
            </a:r>
          </a:p>
        </p:txBody>
      </p:sp>
      <p:sp>
        <p:nvSpPr>
          <p:cNvPr id="235" name="Shape 235"/>
          <p:cNvSpPr/>
          <p:nvPr/>
        </p:nvSpPr>
        <p:spPr>
          <a:xfrm>
            <a:off x="4055380" y="1816100"/>
            <a:ext cx="1480063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70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Plug &amp; Play rewards programme</a:t>
            </a:r>
          </a:p>
        </p:txBody>
      </p:sp>
      <p:sp>
        <p:nvSpPr>
          <p:cNvPr id="236" name="Shape 236"/>
          <p:cNvSpPr/>
          <p:nvPr/>
        </p:nvSpPr>
        <p:spPr>
          <a:xfrm>
            <a:off x="13852039" y="5639156"/>
            <a:ext cx="154648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API</a:t>
            </a:r>
          </a:p>
        </p:txBody>
      </p:sp>
      <p:sp>
        <p:nvSpPr>
          <p:cNvPr id="237" name="Shape 237"/>
          <p:cNvSpPr/>
          <p:nvPr/>
        </p:nvSpPr>
        <p:spPr>
          <a:xfrm>
            <a:off x="1868727" y="8827566"/>
            <a:ext cx="5011923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White-label mobile app available for iOS &amp; Android and compatible with all major activity trackers including the built-in activity tracker of selected mobile phones.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Maximum reach. Your brand.</a:t>
            </a:r>
          </a:p>
        </p:txBody>
      </p:sp>
      <p:sp>
        <p:nvSpPr>
          <p:cNvPr id="238" name="Shape 238"/>
          <p:cNvSpPr/>
          <p:nvPr/>
        </p:nvSpPr>
        <p:spPr>
          <a:xfrm>
            <a:off x="7562123" y="8827566"/>
            <a:ext cx="4393195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Web administration dashboard to track progress, manage rewards and interact with customers.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Full control and an effective marketing tool.</a:t>
            </a:r>
          </a:p>
        </p:txBody>
      </p:sp>
      <p:sp>
        <p:nvSpPr>
          <p:cNvPr id="239" name="Shape 239"/>
          <p:cNvSpPr/>
          <p:nvPr/>
        </p:nvSpPr>
        <p:spPr>
          <a:xfrm>
            <a:off x="12428682" y="8827566"/>
            <a:ext cx="4393194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API to access customer data and insights without technical and regulatory complexity of handling high volume of app and device data.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Full data access. Low complexity.</a:t>
            </a:r>
          </a:p>
        </p:txBody>
      </p:sp>
      <p:sp>
        <p:nvSpPr>
          <p:cNvPr id="240" name="Shape 240"/>
          <p:cNvSpPr/>
          <p:nvPr/>
        </p:nvSpPr>
        <p:spPr>
          <a:xfrm>
            <a:off x="17295240" y="8827566"/>
            <a:ext cx="4393194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Customer support in local language for mobile app. Maintenance of mobile app, web dashboard and API services.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Less operational complexity. Lower costs.</a:t>
            </a:r>
          </a:p>
        </p:txBody>
      </p:sp>
      <p:grpSp>
        <p:nvGrpSpPr>
          <p:cNvPr id="243" name="Group 243"/>
          <p:cNvGrpSpPr/>
          <p:nvPr/>
        </p:nvGrpSpPr>
        <p:grpSpPr>
          <a:xfrm>
            <a:off x="7800850" y="4635509"/>
            <a:ext cx="3915740" cy="3124201"/>
            <a:chOff x="0" y="0"/>
            <a:chExt cx="3915738" cy="3124200"/>
          </a:xfrm>
        </p:grpSpPr>
        <p:pic>
          <p:nvPicPr>
            <p:cNvPr id="241" name="pasted-imag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941" y="158184"/>
              <a:ext cx="3597825" cy="2199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" name="pasted-image.tif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915739" cy="312420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244" name="pasted-image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25038" y="4838982"/>
            <a:ext cx="2933599" cy="2933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8" y="0"/>
                </a:moveTo>
                <a:cubicBezTo>
                  <a:pt x="7320" y="0"/>
                  <a:pt x="4802" y="1004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4"/>
                  <a:pt x="12356" y="0"/>
                  <a:pt x="9838" y="0"/>
                </a:cubicBezTo>
                <a:close/>
              </a:path>
            </a:pathLst>
          </a:custGeom>
          <a:ln w="38100">
            <a:solidFill>
              <a:srgbClr val="FFFFFF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245" name="Shape 245"/>
          <p:cNvSpPr/>
          <p:nvPr/>
        </p:nvSpPr>
        <p:spPr>
          <a:xfrm>
            <a:off x="13152130" y="4832558"/>
            <a:ext cx="2946298" cy="2946299"/>
          </a:xfrm>
          <a:prstGeom prst="ellips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246" name="Score-iPhone-Mocku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135" y="4697258"/>
            <a:ext cx="2842043" cy="32168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/>
        </p:nvSpPr>
        <p:spPr>
          <a:xfrm>
            <a:off x="-101979" y="-95569"/>
            <a:ext cx="24587958" cy="13907138"/>
          </a:xfrm>
          <a:prstGeom prst="rect">
            <a:avLst/>
          </a:prstGeom>
          <a:gradFill>
            <a:gsLst>
              <a:gs pos="0">
                <a:srgbClr val="4BB993"/>
              </a:gs>
              <a:gs pos="100000">
                <a:srgbClr val="00ADB6"/>
              </a:gs>
            </a:gsLst>
            <a:path>
              <a:fillToRect l="37795" t="4713" r="62204" b="95286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4609707" y="651836"/>
            <a:ext cx="1355208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000" cap="all" spc="44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PRODUCTS: API Services</a:t>
            </a:r>
          </a:p>
        </p:txBody>
      </p:sp>
      <p:sp>
        <p:nvSpPr>
          <p:cNvPr id="250" name="Shape 250"/>
          <p:cNvSpPr/>
          <p:nvPr/>
        </p:nvSpPr>
        <p:spPr>
          <a:xfrm>
            <a:off x="2577617" y="1841500"/>
            <a:ext cx="1922876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60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Access to multiple apps and devices with a single API</a:t>
            </a:r>
          </a:p>
        </p:txBody>
      </p:sp>
      <p:grpSp>
        <p:nvGrpSpPr>
          <p:cNvPr id="276" name="Group 276"/>
          <p:cNvGrpSpPr/>
          <p:nvPr/>
        </p:nvGrpSpPr>
        <p:grpSpPr>
          <a:xfrm>
            <a:off x="2399734" y="3924728"/>
            <a:ext cx="5190839" cy="5129944"/>
            <a:chOff x="0" y="0"/>
            <a:chExt cx="5190838" cy="5129943"/>
          </a:xfrm>
        </p:grpSpPr>
        <p:pic>
          <p:nvPicPr>
            <p:cNvPr id="251" name="apple_health-filtered.jpe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465348" y="97314"/>
              <a:ext cx="725491" cy="72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595" extrusionOk="0">
                  <a:moveTo>
                    <a:pt x="3284" y="0"/>
                  </a:moveTo>
                  <a:lnTo>
                    <a:pt x="2233" y="653"/>
                  </a:lnTo>
                  <a:cubicBezTo>
                    <a:pt x="1473" y="1125"/>
                    <a:pt x="1038" y="1609"/>
                    <a:pt x="603" y="2446"/>
                  </a:cubicBezTo>
                  <a:lnTo>
                    <a:pt x="0" y="3597"/>
                  </a:lnTo>
                  <a:lnTo>
                    <a:pt x="0" y="10590"/>
                  </a:lnTo>
                  <a:cubicBezTo>
                    <a:pt x="0" y="15206"/>
                    <a:pt x="87" y="17861"/>
                    <a:pt x="248" y="18401"/>
                  </a:cubicBezTo>
                  <a:cubicBezTo>
                    <a:pt x="583" y="19524"/>
                    <a:pt x="1614" y="20715"/>
                    <a:pt x="2658" y="21191"/>
                  </a:cubicBezTo>
                  <a:cubicBezTo>
                    <a:pt x="3450" y="21552"/>
                    <a:pt x="4184" y="21591"/>
                    <a:pt x="10751" y="21595"/>
                  </a:cubicBezTo>
                  <a:cubicBezTo>
                    <a:pt x="18619" y="21600"/>
                    <a:pt x="18906" y="21571"/>
                    <a:pt x="20191" y="20360"/>
                  </a:cubicBezTo>
                  <a:cubicBezTo>
                    <a:pt x="21556" y="19074"/>
                    <a:pt x="21592" y="18796"/>
                    <a:pt x="21597" y="10946"/>
                  </a:cubicBezTo>
                  <a:cubicBezTo>
                    <a:pt x="21600" y="6186"/>
                    <a:pt x="21523" y="3587"/>
                    <a:pt x="21361" y="3099"/>
                  </a:cubicBezTo>
                  <a:cubicBezTo>
                    <a:pt x="20992" y="1994"/>
                    <a:pt x="20184" y="1023"/>
                    <a:pt x="19187" y="487"/>
                  </a:cubicBezTo>
                  <a:cubicBezTo>
                    <a:pt x="18307" y="14"/>
                    <a:pt x="18150" y="0"/>
                    <a:pt x="10787" y="0"/>
                  </a:cubicBezTo>
                  <a:lnTo>
                    <a:pt x="3284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52" name="endomondo-filtered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5298" y="1179244"/>
              <a:ext cx="707930" cy="707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fitbit-filtered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3270" y="1135172"/>
              <a:ext cx="796048" cy="796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garmin_connect-filtered.jpe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474259" y="1179181"/>
              <a:ext cx="707931" cy="707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12" y="0"/>
                  </a:moveTo>
                  <a:lnTo>
                    <a:pt x="1356" y="1356"/>
                  </a:lnTo>
                  <a:lnTo>
                    <a:pt x="0" y="2712"/>
                  </a:lnTo>
                  <a:lnTo>
                    <a:pt x="0" y="9444"/>
                  </a:lnTo>
                  <a:lnTo>
                    <a:pt x="0" y="10800"/>
                  </a:lnTo>
                  <a:lnTo>
                    <a:pt x="0" y="12156"/>
                  </a:lnTo>
                  <a:lnTo>
                    <a:pt x="0" y="18888"/>
                  </a:lnTo>
                  <a:lnTo>
                    <a:pt x="1356" y="20244"/>
                  </a:lnTo>
                  <a:lnTo>
                    <a:pt x="2712" y="21600"/>
                  </a:lnTo>
                  <a:lnTo>
                    <a:pt x="18888" y="21600"/>
                  </a:lnTo>
                  <a:lnTo>
                    <a:pt x="20244" y="20244"/>
                  </a:lnTo>
                  <a:lnTo>
                    <a:pt x="21600" y="18888"/>
                  </a:lnTo>
                  <a:lnTo>
                    <a:pt x="21600" y="12156"/>
                  </a:lnTo>
                  <a:lnTo>
                    <a:pt x="21600" y="9444"/>
                  </a:lnTo>
                  <a:lnTo>
                    <a:pt x="21600" y="2712"/>
                  </a:lnTo>
                  <a:lnTo>
                    <a:pt x="20244" y="1356"/>
                  </a:lnTo>
                  <a:lnTo>
                    <a:pt x="18888" y="0"/>
                  </a:lnTo>
                  <a:lnTo>
                    <a:pt x="12156" y="0"/>
                  </a:lnTo>
                  <a:lnTo>
                    <a:pt x="10800" y="0"/>
                  </a:lnTo>
                  <a:lnTo>
                    <a:pt x="2712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55" name="jawbone-filtered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21" y="2254491"/>
              <a:ext cx="707931" cy="707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lose_it-filtered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158" y="3331157"/>
              <a:ext cx="707931" cy="707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" name="mapmyfitness-filtered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5298" y="4413499"/>
              <a:ext cx="707930" cy="707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mapmyhike-filtered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7329" y="4413449"/>
              <a:ext cx="707930" cy="707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" name="mapmyride-filtered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158" y="4413499"/>
              <a:ext cx="707931" cy="707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mapmyrun-filtered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1168" y="3331157"/>
              <a:ext cx="707931" cy="707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1" name="mapmywalk-filtered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5298" y="3335414"/>
              <a:ext cx="707930" cy="707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2" name="mi_fit-filtered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7329" y="3335377"/>
              <a:ext cx="707930" cy="707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3" name="misfit-filtered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84" y="1093256"/>
              <a:ext cx="879906" cy="879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" name="moves-filtered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1168" y="2254491"/>
              <a:ext cx="707931" cy="707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" name="myfitnesspal-filtered.png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5298" y="2257329"/>
              <a:ext cx="707930" cy="707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" name="nike_run_club-filtered.pn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7329" y="2257304"/>
              <a:ext cx="707930" cy="707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nike_training_club-filtered.jpeg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158" y="2257329"/>
              <a:ext cx="707931" cy="707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" name="runkeeper-filtered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1168" y="1177824"/>
              <a:ext cx="707931" cy="707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9" name="samsung_s_health-filtered.png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4073" y="4407823"/>
              <a:ext cx="722121" cy="7221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0" name="strava-filtered.png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5180" y="15170"/>
              <a:ext cx="879907" cy="879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1" name="under_armour_record-filtered.png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21" y="3331157"/>
              <a:ext cx="707931" cy="707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2" name="Strava Logo-filtered.png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7039" y="4400729"/>
              <a:ext cx="702495" cy="705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withings-filtered.png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0248" cy="910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" name="google_fit-filtered.png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7329" y="101158"/>
              <a:ext cx="707930" cy="707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5" name="runtastic-filtered.png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3766" y="89626"/>
              <a:ext cx="730995" cy="730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7" name="Shape 277"/>
          <p:cNvSpPr/>
          <p:nvPr/>
        </p:nvSpPr>
        <p:spPr>
          <a:xfrm>
            <a:off x="1604111" y="10275366"/>
            <a:ext cx="6782223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We connect to the most popular health &amp; fitness apps and devices and provide a single API. We maintain the integrations and ensure compliance with regulation and security standards.</a:t>
            </a:r>
          </a:p>
        </p:txBody>
      </p:sp>
      <p:sp>
        <p:nvSpPr>
          <p:cNvPr id="278" name="Shape 278"/>
          <p:cNvSpPr/>
          <p:nvPr/>
        </p:nvSpPr>
        <p:spPr>
          <a:xfrm>
            <a:off x="17222195" y="10275366"/>
            <a:ext cx="4410406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We provide white-label customisable user dashboards to visualise user data in an engaging way.</a:t>
            </a:r>
          </a:p>
        </p:txBody>
      </p:sp>
      <p:pic>
        <p:nvPicPr>
          <p:cNvPr id="279" name="AIA User Dashboard.jp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7491" y="3797727"/>
            <a:ext cx="5806747" cy="5383945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hape 280"/>
          <p:cNvSpPr/>
          <p:nvPr/>
        </p:nvSpPr>
        <p:spPr>
          <a:xfrm>
            <a:off x="2120561" y="9772969"/>
            <a:ext cx="574932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500" spc="-5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App &amp; Device Integrations</a:t>
            </a:r>
          </a:p>
        </p:txBody>
      </p:sp>
      <p:sp>
        <p:nvSpPr>
          <p:cNvPr id="281" name="Shape 281"/>
          <p:cNvSpPr/>
          <p:nvPr/>
        </p:nvSpPr>
        <p:spPr>
          <a:xfrm>
            <a:off x="9317339" y="9772969"/>
            <a:ext cx="574932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500" spc="-5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Data Standardisation</a:t>
            </a:r>
          </a:p>
        </p:txBody>
      </p:sp>
      <p:sp>
        <p:nvSpPr>
          <p:cNvPr id="282" name="Shape 282"/>
          <p:cNvSpPr/>
          <p:nvPr/>
        </p:nvSpPr>
        <p:spPr>
          <a:xfrm>
            <a:off x="16514116" y="9772969"/>
            <a:ext cx="574932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500" spc="-5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Data Visualization</a:t>
            </a:r>
          </a:p>
        </p:txBody>
      </p:sp>
      <p:sp>
        <p:nvSpPr>
          <p:cNvPr id="283" name="Shape 283"/>
          <p:cNvSpPr/>
          <p:nvPr/>
        </p:nvSpPr>
        <p:spPr>
          <a:xfrm>
            <a:off x="9921258" y="10275366"/>
            <a:ext cx="4410406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We standardise data across apps and devices to give comparable, insightful and actionable metrics. </a:t>
            </a:r>
          </a:p>
        </p:txBody>
      </p:sp>
      <p:pic>
        <p:nvPicPr>
          <p:cNvPr id="284" name="IMG_4057.pn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79781" y="3868808"/>
            <a:ext cx="4024259" cy="54615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/>
        </p:nvSpPr>
        <p:spPr>
          <a:xfrm>
            <a:off x="-101979" y="-95569"/>
            <a:ext cx="24587958" cy="13907138"/>
          </a:xfrm>
          <a:prstGeom prst="rect">
            <a:avLst/>
          </a:prstGeom>
          <a:gradFill>
            <a:gsLst>
              <a:gs pos="0">
                <a:srgbClr val="4BB993"/>
              </a:gs>
              <a:gs pos="100000">
                <a:srgbClr val="00ADB6"/>
              </a:gs>
            </a:gsLst>
            <a:path>
              <a:fillToRect l="37795" t="4713" r="62204" b="95286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4609707" y="651836"/>
            <a:ext cx="1355208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000" cap="all" spc="44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PRODUCTS: UNDERWRITING &amp; PRICING</a:t>
            </a:r>
          </a:p>
        </p:txBody>
      </p:sp>
      <p:sp>
        <p:nvSpPr>
          <p:cNvPr id="288" name="Shape 288"/>
          <p:cNvSpPr/>
          <p:nvPr/>
        </p:nvSpPr>
        <p:spPr>
          <a:xfrm>
            <a:off x="1663812" y="1584959"/>
            <a:ext cx="20831052" cy="165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Dynamic and efficient underwriting process by identifying low risk groups of past or present diseases based on an external data profile</a:t>
            </a:r>
          </a:p>
        </p:txBody>
      </p:sp>
      <p:grpSp>
        <p:nvGrpSpPr>
          <p:cNvPr id="336" name="Group 336"/>
          <p:cNvGrpSpPr/>
          <p:nvPr/>
        </p:nvGrpSpPr>
        <p:grpSpPr>
          <a:xfrm>
            <a:off x="1169624" y="4955892"/>
            <a:ext cx="12818169" cy="6715275"/>
            <a:chOff x="0" y="0"/>
            <a:chExt cx="12818167" cy="6715273"/>
          </a:xfrm>
        </p:grpSpPr>
        <p:grpSp>
          <p:nvGrpSpPr>
            <p:cNvPr id="296" name="Group 296"/>
            <p:cNvGrpSpPr/>
            <p:nvPr/>
          </p:nvGrpSpPr>
          <p:grpSpPr>
            <a:xfrm rot="18553449">
              <a:off x="2907040" y="2176108"/>
              <a:ext cx="1880772" cy="1507620"/>
              <a:chOff x="0" y="0"/>
              <a:chExt cx="1880771" cy="1507619"/>
            </a:xfrm>
          </p:grpSpPr>
          <p:sp>
            <p:nvSpPr>
              <p:cNvPr id="289" name="Shape 289"/>
              <p:cNvSpPr/>
              <p:nvPr/>
            </p:nvSpPr>
            <p:spPr>
              <a:xfrm rot="21600000">
                <a:off x="-1" y="-1"/>
                <a:ext cx="1880772" cy="15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29" h="18556" extrusionOk="0">
                    <a:moveTo>
                      <a:pt x="2192" y="1340"/>
                    </a:moveTo>
                    <a:cubicBezTo>
                      <a:pt x="4232" y="-212"/>
                      <a:pt x="6794" y="1197"/>
                      <a:pt x="9187" y="1142"/>
                    </a:cubicBezTo>
                    <a:cubicBezTo>
                      <a:pt x="12704" y="1063"/>
                      <a:pt x="16772" y="-1712"/>
                      <a:pt x="18938" y="1689"/>
                    </a:cubicBezTo>
                    <a:cubicBezTo>
                      <a:pt x="20813" y="4631"/>
                      <a:pt x="18349" y="8063"/>
                      <a:pt x="17713" y="11400"/>
                    </a:cubicBezTo>
                    <a:cubicBezTo>
                      <a:pt x="17326" y="13431"/>
                      <a:pt x="17587" y="15802"/>
                      <a:pt x="16156" y="17294"/>
                    </a:cubicBezTo>
                    <a:cubicBezTo>
                      <a:pt x="14079" y="19461"/>
                      <a:pt x="11139" y="17179"/>
                      <a:pt x="8480" y="17312"/>
                    </a:cubicBezTo>
                    <a:cubicBezTo>
                      <a:pt x="5801" y="17445"/>
                      <a:pt x="2842" y="19888"/>
                      <a:pt x="889" y="17543"/>
                    </a:cubicBezTo>
                    <a:cubicBezTo>
                      <a:pt x="-415" y="15979"/>
                      <a:pt x="74" y="13731"/>
                      <a:pt x="165" y="11742"/>
                    </a:cubicBezTo>
                    <a:cubicBezTo>
                      <a:pt x="333" y="8074"/>
                      <a:pt x="-787" y="3606"/>
                      <a:pt x="2192" y="1340"/>
                    </a:cubicBezTo>
                    <a:close/>
                  </a:path>
                </a:pathLst>
              </a:custGeom>
              <a:solidFill>
                <a:srgbClr val="DECE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0" name="Shape 290"/>
              <p:cNvSpPr/>
              <p:nvPr/>
            </p:nvSpPr>
            <p:spPr>
              <a:xfrm rot="21600000">
                <a:off x="316954" y="281456"/>
                <a:ext cx="295475" cy="292632"/>
              </a:xfrm>
              <a:prstGeom prst="ellipse">
                <a:avLst/>
              </a:prstGeom>
              <a:solidFill>
                <a:srgbClr val="53585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1" name="Shape 291"/>
              <p:cNvSpPr/>
              <p:nvPr/>
            </p:nvSpPr>
            <p:spPr>
              <a:xfrm rot="21600000">
                <a:off x="138736" y="1072268"/>
                <a:ext cx="295476" cy="292633"/>
              </a:xfrm>
              <a:prstGeom prst="ellipse">
                <a:avLst/>
              </a:prstGeom>
              <a:solidFill>
                <a:srgbClr val="53585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2" name="Shape 292"/>
              <p:cNvSpPr/>
              <p:nvPr/>
            </p:nvSpPr>
            <p:spPr>
              <a:xfrm rot="21600000">
                <a:off x="519892" y="780483"/>
                <a:ext cx="295475" cy="292633"/>
              </a:xfrm>
              <a:prstGeom prst="ellipse">
                <a:avLst/>
              </a:prstGeom>
              <a:solidFill>
                <a:srgbClr val="53585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3" name="Shape 293"/>
              <p:cNvSpPr/>
              <p:nvPr/>
            </p:nvSpPr>
            <p:spPr>
              <a:xfrm rot="21600000">
                <a:off x="810833" y="242465"/>
                <a:ext cx="295475" cy="292633"/>
              </a:xfrm>
              <a:prstGeom prst="ellipse">
                <a:avLst/>
              </a:prstGeom>
              <a:solidFill>
                <a:srgbClr val="53585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4" name="Shape 294"/>
              <p:cNvSpPr/>
              <p:nvPr/>
            </p:nvSpPr>
            <p:spPr>
              <a:xfrm rot="21600000">
                <a:off x="1031779" y="970287"/>
                <a:ext cx="295475" cy="292633"/>
              </a:xfrm>
              <a:prstGeom prst="ellipse">
                <a:avLst/>
              </a:prstGeom>
              <a:solidFill>
                <a:srgbClr val="53585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5" name="Shape 295"/>
              <p:cNvSpPr/>
              <p:nvPr/>
            </p:nvSpPr>
            <p:spPr>
              <a:xfrm rot="21600000">
                <a:off x="1344204" y="192528"/>
                <a:ext cx="295475" cy="292632"/>
              </a:xfrm>
              <a:prstGeom prst="ellipse">
                <a:avLst/>
              </a:prstGeom>
              <a:solidFill>
                <a:srgbClr val="53585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297" name="Shape 297"/>
            <p:cNvSpPr/>
            <p:nvPr/>
          </p:nvSpPr>
          <p:spPr>
            <a:xfrm flipV="1">
              <a:off x="5478381" y="61540"/>
              <a:ext cx="1" cy="4716263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 flipV="1">
              <a:off x="8742021" y="61540"/>
              <a:ext cx="1" cy="4716263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2636665" y="0"/>
              <a:ext cx="2419794" cy="528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457200">
                <a:defRPr sz="2400" spc="-48">
                  <a:solidFill>
                    <a:srgbClr val="FFFFFF"/>
                  </a:solidFill>
                  <a:latin typeface="Avenir Light"/>
                  <a:ea typeface="Avenir Light"/>
                  <a:cs typeface="Avenir Light"/>
                  <a:sym typeface="Avenir Light"/>
                </a:defRPr>
              </a:lvl1pPr>
            </a:lstStyle>
            <a:p>
              <a:r>
                <a:t>Cluster 1</a:t>
              </a:r>
            </a:p>
          </p:txBody>
        </p:sp>
        <p:sp>
          <p:nvSpPr>
            <p:cNvPr id="300" name="Shape 300"/>
            <p:cNvSpPr/>
            <p:nvPr/>
          </p:nvSpPr>
          <p:spPr>
            <a:xfrm>
              <a:off x="5900304" y="0"/>
              <a:ext cx="2419794" cy="528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457200">
                <a:defRPr sz="2400" spc="-48">
                  <a:solidFill>
                    <a:srgbClr val="FFFFFF"/>
                  </a:solidFill>
                  <a:latin typeface="Avenir Light"/>
                  <a:ea typeface="Avenir Light"/>
                  <a:cs typeface="Avenir Light"/>
                  <a:sym typeface="Avenir Light"/>
                </a:defRPr>
              </a:lvl1pPr>
            </a:lstStyle>
            <a:p>
              <a:r>
                <a:t>Cluster 2</a:t>
              </a:r>
            </a:p>
          </p:txBody>
        </p:sp>
        <p:sp>
          <p:nvSpPr>
            <p:cNvPr id="301" name="Shape 301"/>
            <p:cNvSpPr/>
            <p:nvPr/>
          </p:nvSpPr>
          <p:spPr>
            <a:xfrm>
              <a:off x="8988352" y="0"/>
              <a:ext cx="2419794" cy="528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457200">
                <a:defRPr sz="2400" spc="-48">
                  <a:solidFill>
                    <a:srgbClr val="FFFFFF"/>
                  </a:solidFill>
                  <a:latin typeface="Avenir Light"/>
                  <a:ea typeface="Avenir Light"/>
                  <a:cs typeface="Avenir Light"/>
                  <a:sym typeface="Avenir Light"/>
                </a:defRPr>
              </a:lvl1pPr>
            </a:lstStyle>
            <a:p>
              <a:r>
                <a:t>Cluster 3</a:t>
              </a:r>
            </a:p>
          </p:txBody>
        </p:sp>
        <p:sp>
          <p:nvSpPr>
            <p:cNvPr id="302" name="Shape 302"/>
            <p:cNvSpPr/>
            <p:nvPr/>
          </p:nvSpPr>
          <p:spPr>
            <a:xfrm>
              <a:off x="0" y="1937188"/>
              <a:ext cx="2419793" cy="453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defRPr sz="1800" spc="-36">
                  <a:solidFill>
                    <a:srgbClr val="FFFFFF"/>
                  </a:solidFill>
                  <a:latin typeface="Avenir Light"/>
                  <a:ea typeface="Avenir Light"/>
                  <a:cs typeface="Avenir Light"/>
                  <a:sym typeface="Avenir Light"/>
                </a:defRPr>
              </a:lvl1pPr>
            </a:lstStyle>
            <a:p>
              <a:r>
                <a:t>Physically active</a:t>
              </a:r>
            </a:p>
          </p:txBody>
        </p:sp>
        <p:sp>
          <p:nvSpPr>
            <p:cNvPr id="303" name="Shape 303"/>
            <p:cNvSpPr/>
            <p:nvPr/>
          </p:nvSpPr>
          <p:spPr>
            <a:xfrm>
              <a:off x="0" y="3027194"/>
              <a:ext cx="2721974" cy="453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defRPr sz="1800" spc="-36">
                  <a:solidFill>
                    <a:srgbClr val="FFFFFF"/>
                  </a:solidFill>
                  <a:latin typeface="Avenir Light"/>
                  <a:ea typeface="Avenir Light"/>
                  <a:cs typeface="Avenir Light"/>
                  <a:sym typeface="Avenir Light"/>
                </a:defRPr>
              </a:lvl1pPr>
            </a:lstStyle>
            <a:p>
              <a:r>
                <a:t>High spending power</a:t>
              </a:r>
            </a:p>
          </p:txBody>
        </p:sp>
        <p:sp>
          <p:nvSpPr>
            <p:cNvPr id="304" name="Shape 304"/>
            <p:cNvSpPr/>
            <p:nvPr/>
          </p:nvSpPr>
          <p:spPr>
            <a:xfrm rot="18553449">
              <a:off x="3854489" y="2656771"/>
              <a:ext cx="245354" cy="242993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5" name="Shape 305"/>
            <p:cNvSpPr/>
            <p:nvPr/>
          </p:nvSpPr>
          <p:spPr>
            <a:xfrm>
              <a:off x="0" y="2482535"/>
              <a:ext cx="3306435" cy="453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defRPr sz="1800" spc="-36">
                  <a:solidFill>
                    <a:srgbClr val="FFFFFF"/>
                  </a:solidFill>
                  <a:latin typeface="Avenir Light"/>
                  <a:ea typeface="Avenir Light"/>
                  <a:cs typeface="Avenir Light"/>
                  <a:sym typeface="Avenir Light"/>
                </a:defRPr>
              </a:lvl1pPr>
            </a:lstStyle>
            <a:p>
              <a:r>
                <a:t>Good work / life balance</a:t>
              </a:r>
            </a:p>
          </p:txBody>
        </p:sp>
        <p:sp>
          <p:nvSpPr>
            <p:cNvPr id="306" name="Shape 306"/>
            <p:cNvSpPr/>
            <p:nvPr/>
          </p:nvSpPr>
          <p:spPr>
            <a:xfrm>
              <a:off x="0" y="3571854"/>
              <a:ext cx="3130388" cy="453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defRPr sz="1800" spc="-36">
                  <a:solidFill>
                    <a:srgbClr val="FFFFFF"/>
                  </a:solidFill>
                  <a:latin typeface="Avenir Light"/>
                  <a:ea typeface="Avenir Light"/>
                  <a:cs typeface="Avenir Light"/>
                  <a:sym typeface="Avenir Light"/>
                </a:defRPr>
              </a:lvl1pPr>
            </a:lstStyle>
            <a:p>
              <a:r>
                <a:t>High level of education</a:t>
              </a:r>
            </a:p>
          </p:txBody>
        </p:sp>
        <p:sp>
          <p:nvSpPr>
            <p:cNvPr id="307" name="Shape 307"/>
            <p:cNvSpPr/>
            <p:nvPr/>
          </p:nvSpPr>
          <p:spPr>
            <a:xfrm flipH="1" flipV="1">
              <a:off x="1977315" y="2165907"/>
              <a:ext cx="1875424" cy="1"/>
            </a:xfrm>
            <a:prstGeom prst="line">
              <a:avLst/>
            </a:prstGeom>
            <a:noFill/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 flipH="1">
              <a:off x="3039454" y="2709170"/>
              <a:ext cx="940741" cy="1"/>
            </a:xfrm>
            <a:prstGeom prst="line">
              <a:avLst/>
            </a:prstGeom>
            <a:noFill/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 flipH="1">
              <a:off x="2694105" y="3253829"/>
              <a:ext cx="1099251" cy="1"/>
            </a:xfrm>
            <a:prstGeom prst="line">
              <a:avLst/>
            </a:prstGeom>
            <a:noFill/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10" name="Shape 310"/>
            <p:cNvSpPr/>
            <p:nvPr/>
          </p:nvSpPr>
          <p:spPr>
            <a:xfrm flipH="1">
              <a:off x="2852615" y="3813792"/>
              <a:ext cx="940742" cy="1"/>
            </a:xfrm>
            <a:prstGeom prst="line">
              <a:avLst/>
            </a:prstGeom>
            <a:noFill/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11" name="Shape 311"/>
            <p:cNvSpPr/>
            <p:nvPr/>
          </p:nvSpPr>
          <p:spPr>
            <a:xfrm>
              <a:off x="1431585" y="4919798"/>
              <a:ext cx="3703463" cy="820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1800" spc="-36">
                  <a:solidFill>
                    <a:srgbClr val="FFFFFF"/>
                  </a:solidFill>
                  <a:latin typeface="Avenir Light"/>
                  <a:ea typeface="Avenir Light"/>
                  <a:cs typeface="Avenir Light"/>
                  <a:sym typeface="Avenir Light"/>
                </a:defRPr>
              </a:pPr>
              <a:r>
                <a:t>Data profile indicates </a:t>
              </a:r>
              <a:r>
                <a:rPr>
                  <a:latin typeface="Avenir Heavy"/>
                  <a:ea typeface="Avenir Heavy"/>
                  <a:cs typeface="Avenir Heavy"/>
                  <a:sym typeface="Avenir Heavy"/>
                </a:rPr>
                <a:t>low</a:t>
              </a:r>
              <a:r>
                <a:t> risk for past or present disease</a:t>
              </a:r>
            </a:p>
          </p:txBody>
        </p:sp>
        <p:sp>
          <p:nvSpPr>
            <p:cNvPr id="312" name="Shape 312"/>
            <p:cNvSpPr/>
            <p:nvPr/>
          </p:nvSpPr>
          <p:spPr>
            <a:xfrm>
              <a:off x="5258470" y="4919798"/>
              <a:ext cx="3801182" cy="820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1800" spc="-36">
                  <a:solidFill>
                    <a:srgbClr val="FFFFFF"/>
                  </a:solidFill>
                  <a:latin typeface="Avenir Light"/>
                  <a:ea typeface="Avenir Light"/>
                  <a:cs typeface="Avenir Light"/>
                  <a:sym typeface="Avenir Light"/>
                </a:defRPr>
              </a:pPr>
              <a:r>
                <a:t>Data profile indicates </a:t>
              </a:r>
              <a:r>
                <a:rPr>
                  <a:latin typeface="Avenir Heavy"/>
                  <a:ea typeface="Avenir Heavy"/>
                  <a:cs typeface="Avenir Heavy"/>
                  <a:sym typeface="Avenir Heavy"/>
                </a:rPr>
                <a:t>normal</a:t>
              </a:r>
              <a:r>
                <a:t> risk for past or present disease</a:t>
              </a:r>
            </a:p>
          </p:txBody>
        </p:sp>
        <p:sp>
          <p:nvSpPr>
            <p:cNvPr id="313" name="Shape 313"/>
            <p:cNvSpPr/>
            <p:nvPr/>
          </p:nvSpPr>
          <p:spPr>
            <a:xfrm>
              <a:off x="8992551" y="4919798"/>
              <a:ext cx="3801182" cy="820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1800" spc="-36">
                  <a:solidFill>
                    <a:srgbClr val="FFFFFF"/>
                  </a:solidFill>
                  <a:latin typeface="Avenir Light"/>
                  <a:ea typeface="Avenir Light"/>
                  <a:cs typeface="Avenir Light"/>
                  <a:sym typeface="Avenir Light"/>
                </a:defRPr>
              </a:pPr>
              <a:r>
                <a:t>Data profile indicates </a:t>
              </a:r>
              <a:r>
                <a:rPr>
                  <a:latin typeface="Avenir Heavy"/>
                  <a:ea typeface="Avenir Heavy"/>
                  <a:cs typeface="Avenir Heavy"/>
                  <a:sym typeface="Avenir Heavy"/>
                </a:rPr>
                <a:t>increased</a:t>
              </a:r>
              <a:r>
                <a:t> risk for past or present disease</a:t>
              </a:r>
            </a:p>
          </p:txBody>
        </p:sp>
        <p:grpSp>
          <p:nvGrpSpPr>
            <p:cNvPr id="316" name="Group 316"/>
            <p:cNvGrpSpPr/>
            <p:nvPr/>
          </p:nvGrpSpPr>
          <p:grpSpPr>
            <a:xfrm>
              <a:off x="1402235" y="653612"/>
              <a:ext cx="11415933" cy="4111118"/>
              <a:chOff x="0" y="0"/>
              <a:chExt cx="11415931" cy="4111116"/>
            </a:xfrm>
          </p:grpSpPr>
          <p:sp>
            <p:nvSpPr>
              <p:cNvPr id="314" name="Shape 314"/>
              <p:cNvSpPr/>
              <p:nvPr/>
            </p:nvSpPr>
            <p:spPr>
              <a:xfrm>
                <a:off x="0" y="-1"/>
                <a:ext cx="11415932" cy="4111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19" extrusionOk="0">
                    <a:moveTo>
                      <a:pt x="6358" y="10538"/>
                    </a:moveTo>
                    <a:cubicBezTo>
                      <a:pt x="7753" y="5925"/>
                      <a:pt x="9056" y="-81"/>
                      <a:pt x="10887" y="1"/>
                    </a:cubicBezTo>
                    <a:cubicBezTo>
                      <a:pt x="12735" y="84"/>
                      <a:pt x="14005" y="6314"/>
                      <a:pt x="15400" y="11020"/>
                    </a:cubicBezTo>
                    <a:cubicBezTo>
                      <a:pt x="17147" y="16912"/>
                      <a:pt x="19310" y="20574"/>
                      <a:pt x="21600" y="21519"/>
                    </a:cubicBezTo>
                    <a:lnTo>
                      <a:pt x="0" y="21519"/>
                    </a:lnTo>
                    <a:cubicBezTo>
                      <a:pt x="2343" y="20326"/>
                      <a:pt x="4550" y="16514"/>
                      <a:pt x="6358" y="10538"/>
                    </a:cubicBezTo>
                    <a:close/>
                  </a:path>
                </a:pathLst>
              </a:custGeom>
              <a:solidFill>
                <a:srgbClr val="FFFFFF">
                  <a:alpha val="595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5" name="Shape 315"/>
              <p:cNvSpPr/>
              <p:nvPr/>
            </p:nvSpPr>
            <p:spPr>
              <a:xfrm>
                <a:off x="8586477" y="2602548"/>
                <a:ext cx="2821566" cy="1506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" y="0"/>
                    </a:moveTo>
                    <a:cubicBezTo>
                      <a:pt x="3024" y="5660"/>
                      <a:pt x="6415" y="10460"/>
                      <a:pt x="10129" y="14236"/>
                    </a:cubicBezTo>
                    <a:cubicBezTo>
                      <a:pt x="11916" y="16052"/>
                      <a:pt x="13767" y="17621"/>
                      <a:pt x="15680" y="18864"/>
                    </a:cubicBezTo>
                    <a:cubicBezTo>
                      <a:pt x="17602" y="20113"/>
                      <a:pt x="19584" y="21029"/>
                      <a:pt x="21600" y="21600"/>
                    </a:cubicBezTo>
                    <a:lnTo>
                      <a:pt x="0" y="21594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FF0515">
                  <a:alpha val="30061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A483"/>
                    </a:solidFill>
                  </a:defRPr>
                </a:pPr>
                <a:endParaRPr/>
              </a:p>
            </p:txBody>
          </p:sp>
        </p:grpSp>
        <p:grpSp>
          <p:nvGrpSpPr>
            <p:cNvPr id="324" name="Group 324"/>
            <p:cNvGrpSpPr/>
            <p:nvPr/>
          </p:nvGrpSpPr>
          <p:grpSpPr>
            <a:xfrm rot="18553449">
              <a:off x="6138537" y="2024457"/>
              <a:ext cx="1880772" cy="1507621"/>
              <a:chOff x="0" y="0"/>
              <a:chExt cx="1880771" cy="1507619"/>
            </a:xfrm>
          </p:grpSpPr>
          <p:sp>
            <p:nvSpPr>
              <p:cNvPr id="317" name="Shape 317"/>
              <p:cNvSpPr/>
              <p:nvPr/>
            </p:nvSpPr>
            <p:spPr>
              <a:xfrm rot="21600000">
                <a:off x="-1" y="-1"/>
                <a:ext cx="1880772" cy="15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29" h="18556" extrusionOk="0">
                    <a:moveTo>
                      <a:pt x="2192" y="1340"/>
                    </a:moveTo>
                    <a:cubicBezTo>
                      <a:pt x="4232" y="-212"/>
                      <a:pt x="6794" y="1197"/>
                      <a:pt x="9187" y="1142"/>
                    </a:cubicBezTo>
                    <a:cubicBezTo>
                      <a:pt x="12704" y="1063"/>
                      <a:pt x="16772" y="-1712"/>
                      <a:pt x="18938" y="1689"/>
                    </a:cubicBezTo>
                    <a:cubicBezTo>
                      <a:pt x="20813" y="4631"/>
                      <a:pt x="18349" y="8063"/>
                      <a:pt x="17713" y="11400"/>
                    </a:cubicBezTo>
                    <a:cubicBezTo>
                      <a:pt x="17326" y="13431"/>
                      <a:pt x="17587" y="15802"/>
                      <a:pt x="16156" y="17294"/>
                    </a:cubicBezTo>
                    <a:cubicBezTo>
                      <a:pt x="14079" y="19461"/>
                      <a:pt x="11139" y="17179"/>
                      <a:pt x="8480" y="17312"/>
                    </a:cubicBezTo>
                    <a:cubicBezTo>
                      <a:pt x="5801" y="17445"/>
                      <a:pt x="2842" y="19888"/>
                      <a:pt x="889" y="17543"/>
                    </a:cubicBezTo>
                    <a:cubicBezTo>
                      <a:pt x="-415" y="15979"/>
                      <a:pt x="74" y="13731"/>
                      <a:pt x="165" y="11742"/>
                    </a:cubicBezTo>
                    <a:cubicBezTo>
                      <a:pt x="333" y="8074"/>
                      <a:pt x="-787" y="3606"/>
                      <a:pt x="2192" y="1340"/>
                    </a:cubicBezTo>
                    <a:close/>
                  </a:path>
                </a:pathLst>
              </a:custGeom>
              <a:solidFill>
                <a:srgbClr val="DECE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8" name="Shape 318"/>
              <p:cNvSpPr/>
              <p:nvPr/>
            </p:nvSpPr>
            <p:spPr>
              <a:xfrm rot="21600000">
                <a:off x="316954" y="281456"/>
                <a:ext cx="295475" cy="292632"/>
              </a:xfrm>
              <a:prstGeom prst="ellipse">
                <a:avLst/>
              </a:prstGeom>
              <a:solidFill>
                <a:srgbClr val="53585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9" name="Shape 319"/>
              <p:cNvSpPr/>
              <p:nvPr/>
            </p:nvSpPr>
            <p:spPr>
              <a:xfrm rot="21600000">
                <a:off x="138736" y="1072268"/>
                <a:ext cx="295476" cy="292633"/>
              </a:xfrm>
              <a:prstGeom prst="ellipse">
                <a:avLst/>
              </a:prstGeom>
              <a:solidFill>
                <a:srgbClr val="53585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0" name="Shape 320"/>
              <p:cNvSpPr/>
              <p:nvPr/>
            </p:nvSpPr>
            <p:spPr>
              <a:xfrm rot="21600000">
                <a:off x="519892" y="780483"/>
                <a:ext cx="295475" cy="292633"/>
              </a:xfrm>
              <a:prstGeom prst="ellipse">
                <a:avLst/>
              </a:prstGeom>
              <a:solidFill>
                <a:srgbClr val="53585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1" name="Shape 321"/>
              <p:cNvSpPr/>
              <p:nvPr/>
            </p:nvSpPr>
            <p:spPr>
              <a:xfrm rot="21600000">
                <a:off x="810833" y="242465"/>
                <a:ext cx="295475" cy="292633"/>
              </a:xfrm>
              <a:prstGeom prst="ellipse">
                <a:avLst/>
              </a:prstGeom>
              <a:solidFill>
                <a:srgbClr val="53585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2" name="Shape 322"/>
              <p:cNvSpPr/>
              <p:nvPr/>
            </p:nvSpPr>
            <p:spPr>
              <a:xfrm rot="21600000">
                <a:off x="1031779" y="970287"/>
                <a:ext cx="295475" cy="292633"/>
              </a:xfrm>
              <a:prstGeom prst="ellipse">
                <a:avLst/>
              </a:prstGeom>
              <a:solidFill>
                <a:srgbClr val="53585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3" name="Shape 323"/>
              <p:cNvSpPr/>
              <p:nvPr/>
            </p:nvSpPr>
            <p:spPr>
              <a:xfrm rot="21600000">
                <a:off x="1344204" y="192528"/>
                <a:ext cx="295475" cy="292632"/>
              </a:xfrm>
              <a:prstGeom prst="ellipse">
                <a:avLst/>
              </a:prstGeom>
              <a:solidFill>
                <a:srgbClr val="53585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32" name="Group 332"/>
            <p:cNvGrpSpPr/>
            <p:nvPr/>
          </p:nvGrpSpPr>
          <p:grpSpPr>
            <a:xfrm rot="18553449">
              <a:off x="9370034" y="2176108"/>
              <a:ext cx="1880772" cy="1507620"/>
              <a:chOff x="0" y="0"/>
              <a:chExt cx="1880771" cy="1507619"/>
            </a:xfrm>
          </p:grpSpPr>
          <p:sp>
            <p:nvSpPr>
              <p:cNvPr id="325" name="Shape 325"/>
              <p:cNvSpPr/>
              <p:nvPr/>
            </p:nvSpPr>
            <p:spPr>
              <a:xfrm rot="21600000">
                <a:off x="-1" y="-1"/>
                <a:ext cx="1880772" cy="15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29" h="18556" extrusionOk="0">
                    <a:moveTo>
                      <a:pt x="2192" y="1340"/>
                    </a:moveTo>
                    <a:cubicBezTo>
                      <a:pt x="4232" y="-212"/>
                      <a:pt x="6794" y="1197"/>
                      <a:pt x="9187" y="1142"/>
                    </a:cubicBezTo>
                    <a:cubicBezTo>
                      <a:pt x="12704" y="1063"/>
                      <a:pt x="16772" y="-1712"/>
                      <a:pt x="18938" y="1689"/>
                    </a:cubicBezTo>
                    <a:cubicBezTo>
                      <a:pt x="20813" y="4631"/>
                      <a:pt x="18349" y="8063"/>
                      <a:pt x="17713" y="11400"/>
                    </a:cubicBezTo>
                    <a:cubicBezTo>
                      <a:pt x="17326" y="13431"/>
                      <a:pt x="17587" y="15802"/>
                      <a:pt x="16156" y="17294"/>
                    </a:cubicBezTo>
                    <a:cubicBezTo>
                      <a:pt x="14079" y="19461"/>
                      <a:pt x="11139" y="17179"/>
                      <a:pt x="8480" y="17312"/>
                    </a:cubicBezTo>
                    <a:cubicBezTo>
                      <a:pt x="5801" y="17445"/>
                      <a:pt x="2842" y="19888"/>
                      <a:pt x="889" y="17543"/>
                    </a:cubicBezTo>
                    <a:cubicBezTo>
                      <a:pt x="-415" y="15979"/>
                      <a:pt x="74" y="13731"/>
                      <a:pt x="165" y="11742"/>
                    </a:cubicBezTo>
                    <a:cubicBezTo>
                      <a:pt x="333" y="8074"/>
                      <a:pt x="-787" y="3606"/>
                      <a:pt x="2192" y="1340"/>
                    </a:cubicBezTo>
                    <a:close/>
                  </a:path>
                </a:pathLst>
              </a:custGeom>
              <a:solidFill>
                <a:srgbClr val="DECE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6" name="Shape 326"/>
              <p:cNvSpPr/>
              <p:nvPr/>
            </p:nvSpPr>
            <p:spPr>
              <a:xfrm rot="21600000">
                <a:off x="316954" y="281456"/>
                <a:ext cx="295475" cy="292632"/>
              </a:xfrm>
              <a:prstGeom prst="ellipse">
                <a:avLst/>
              </a:prstGeom>
              <a:solidFill>
                <a:srgbClr val="53585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7" name="Shape 327"/>
              <p:cNvSpPr/>
              <p:nvPr/>
            </p:nvSpPr>
            <p:spPr>
              <a:xfrm rot="21600000">
                <a:off x="138736" y="1072268"/>
                <a:ext cx="295476" cy="292633"/>
              </a:xfrm>
              <a:prstGeom prst="ellipse">
                <a:avLst/>
              </a:prstGeom>
              <a:solidFill>
                <a:srgbClr val="53585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8" name="Shape 328"/>
              <p:cNvSpPr/>
              <p:nvPr/>
            </p:nvSpPr>
            <p:spPr>
              <a:xfrm rot="21600000">
                <a:off x="519892" y="780483"/>
                <a:ext cx="295475" cy="292633"/>
              </a:xfrm>
              <a:prstGeom prst="ellipse">
                <a:avLst/>
              </a:prstGeom>
              <a:solidFill>
                <a:srgbClr val="53585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9" name="Shape 329"/>
              <p:cNvSpPr/>
              <p:nvPr/>
            </p:nvSpPr>
            <p:spPr>
              <a:xfrm rot="21600000">
                <a:off x="810833" y="242465"/>
                <a:ext cx="295475" cy="292633"/>
              </a:xfrm>
              <a:prstGeom prst="ellipse">
                <a:avLst/>
              </a:prstGeom>
              <a:solidFill>
                <a:srgbClr val="53585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0" name="Shape 330"/>
              <p:cNvSpPr/>
              <p:nvPr/>
            </p:nvSpPr>
            <p:spPr>
              <a:xfrm rot="21600000">
                <a:off x="1031779" y="970287"/>
                <a:ext cx="295475" cy="292633"/>
              </a:xfrm>
              <a:prstGeom prst="ellipse">
                <a:avLst/>
              </a:prstGeom>
              <a:solidFill>
                <a:srgbClr val="53585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1" name="Shape 331"/>
              <p:cNvSpPr/>
              <p:nvPr/>
            </p:nvSpPr>
            <p:spPr>
              <a:xfrm rot="21600000">
                <a:off x="1344204" y="192528"/>
                <a:ext cx="295475" cy="292632"/>
              </a:xfrm>
              <a:prstGeom prst="ellipse">
                <a:avLst/>
              </a:prstGeom>
              <a:solidFill>
                <a:srgbClr val="53585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33" name="Shape 333"/>
            <p:cNvSpPr/>
            <p:nvPr/>
          </p:nvSpPr>
          <p:spPr>
            <a:xfrm>
              <a:off x="1391999" y="5895071"/>
              <a:ext cx="3703464" cy="820203"/>
            </a:xfrm>
            <a:prstGeom prst="rect">
              <a:avLst/>
            </a:prstGeom>
            <a:solidFill>
              <a:srgbClr val="E7B92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1800" spc="-36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Shortened </a:t>
              </a:r>
              <a:r>
                <a:rPr>
                  <a:latin typeface="Avenir Light"/>
                  <a:ea typeface="Avenir Light"/>
                  <a:cs typeface="Avenir Light"/>
                  <a:sym typeface="Avenir Light"/>
                </a:rPr>
                <a:t>application form with “catch-all” questions</a:t>
              </a:r>
            </a:p>
          </p:txBody>
        </p:sp>
        <p:sp>
          <p:nvSpPr>
            <p:cNvPr id="334" name="Shape 334"/>
            <p:cNvSpPr/>
            <p:nvPr/>
          </p:nvSpPr>
          <p:spPr>
            <a:xfrm>
              <a:off x="5361342" y="5895071"/>
              <a:ext cx="3497720" cy="820203"/>
            </a:xfrm>
            <a:prstGeom prst="rect">
              <a:avLst/>
            </a:prstGeom>
            <a:solidFill>
              <a:srgbClr val="E7B92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1800" spc="-36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Traditional </a:t>
              </a:r>
            </a:p>
            <a:p>
              <a:pPr defTabSz="457200">
                <a:defRPr sz="1800" spc="-36">
                  <a:solidFill>
                    <a:srgbClr val="FFFFFF"/>
                  </a:solidFill>
                  <a:latin typeface="Avenir Light"/>
                  <a:ea typeface="Avenir Light"/>
                  <a:cs typeface="Avenir Light"/>
                  <a:sym typeface="Avenir Light"/>
                </a:defRPr>
              </a:pPr>
              <a:r>
                <a:t>application form</a:t>
              </a:r>
            </a:p>
          </p:txBody>
        </p:sp>
        <p:sp>
          <p:nvSpPr>
            <p:cNvPr id="335" name="Shape 335"/>
            <p:cNvSpPr/>
            <p:nvPr/>
          </p:nvSpPr>
          <p:spPr>
            <a:xfrm>
              <a:off x="9144282" y="5895071"/>
              <a:ext cx="3497720" cy="820203"/>
            </a:xfrm>
            <a:prstGeom prst="rect">
              <a:avLst/>
            </a:prstGeom>
            <a:solidFill>
              <a:srgbClr val="E7B92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1800" spc="-36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Extended </a:t>
              </a:r>
            </a:p>
            <a:p>
              <a:pPr defTabSz="457200">
                <a:defRPr sz="1800" spc="-36">
                  <a:solidFill>
                    <a:srgbClr val="FFFFFF"/>
                  </a:solidFill>
                  <a:latin typeface="Avenir Light"/>
                  <a:ea typeface="Avenir Light"/>
                  <a:cs typeface="Avenir Light"/>
                  <a:sym typeface="Avenir Light"/>
                </a:defRPr>
              </a:pPr>
              <a:r>
                <a:t>application form</a:t>
              </a:r>
            </a:p>
          </p:txBody>
        </p:sp>
      </p:grpSp>
      <p:sp>
        <p:nvSpPr>
          <p:cNvPr id="337" name="Shape 337"/>
          <p:cNvSpPr/>
          <p:nvPr/>
        </p:nvSpPr>
        <p:spPr>
          <a:xfrm>
            <a:off x="1839429" y="3873217"/>
            <a:ext cx="527266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3000" spc="17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THE MODEL</a:t>
            </a:r>
          </a:p>
        </p:txBody>
      </p:sp>
      <p:sp>
        <p:nvSpPr>
          <p:cNvPr id="338" name="Shape 338"/>
          <p:cNvSpPr/>
          <p:nvPr/>
        </p:nvSpPr>
        <p:spPr>
          <a:xfrm>
            <a:off x="1234075" y="3873217"/>
            <a:ext cx="528281" cy="6223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339" name="Shape 339"/>
          <p:cNvSpPr/>
          <p:nvPr/>
        </p:nvSpPr>
        <p:spPr>
          <a:xfrm>
            <a:off x="1321359" y="3873217"/>
            <a:ext cx="36479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3000" spc="17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1</a:t>
            </a:r>
          </a:p>
        </p:txBody>
      </p:sp>
      <p:sp>
        <p:nvSpPr>
          <p:cNvPr id="340" name="Shape 340"/>
          <p:cNvSpPr/>
          <p:nvPr/>
        </p:nvSpPr>
        <p:spPr>
          <a:xfrm>
            <a:off x="16160870" y="3873217"/>
            <a:ext cx="527266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3000" spc="17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VALIDATION</a:t>
            </a:r>
          </a:p>
        </p:txBody>
      </p:sp>
      <p:sp>
        <p:nvSpPr>
          <p:cNvPr id="341" name="Shape 341"/>
          <p:cNvSpPr/>
          <p:nvPr/>
        </p:nvSpPr>
        <p:spPr>
          <a:xfrm>
            <a:off x="15555517" y="3873217"/>
            <a:ext cx="528281" cy="6223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endParaRPr/>
          </a:p>
        </p:txBody>
      </p:sp>
      <p:sp>
        <p:nvSpPr>
          <p:cNvPr id="342" name="Shape 342"/>
          <p:cNvSpPr/>
          <p:nvPr/>
        </p:nvSpPr>
        <p:spPr>
          <a:xfrm>
            <a:off x="15642801" y="3873217"/>
            <a:ext cx="36479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3000" spc="17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2</a:t>
            </a:r>
          </a:p>
        </p:txBody>
      </p:sp>
      <p:pic>
        <p:nvPicPr>
          <p:cNvPr id="343" name="Score-iPhone-Mocku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8411" y="5552514"/>
            <a:ext cx="1695124" cy="19187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6" name="Group 346"/>
          <p:cNvGrpSpPr/>
          <p:nvPr/>
        </p:nvGrpSpPr>
        <p:grpSpPr>
          <a:xfrm>
            <a:off x="18039593" y="5661093"/>
            <a:ext cx="2333034" cy="1656082"/>
            <a:chOff x="0" y="0"/>
            <a:chExt cx="2333032" cy="1656080"/>
          </a:xfrm>
        </p:grpSpPr>
        <p:pic>
          <p:nvPicPr>
            <p:cNvPr id="344" name="pasted-image.tif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333033" cy="15193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419100" dist="71057" dir="5400000" rotWithShape="0">
                <a:srgbClr val="000000">
                  <a:alpha val="28529"/>
                </a:srgbClr>
              </a:outerShdw>
            </a:effectLst>
          </p:spPr>
        </p:pic>
        <p:pic>
          <p:nvPicPr>
            <p:cNvPr id="345" name="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4" y="149045"/>
              <a:ext cx="2331685" cy="1507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9" name="Group 349"/>
          <p:cNvGrpSpPr/>
          <p:nvPr/>
        </p:nvGrpSpPr>
        <p:grpSpPr>
          <a:xfrm>
            <a:off x="20987340" y="5661093"/>
            <a:ext cx="1673493" cy="1656082"/>
            <a:chOff x="0" y="0"/>
            <a:chExt cx="1673491" cy="1656080"/>
          </a:xfrm>
        </p:grpSpPr>
        <p:pic>
          <p:nvPicPr>
            <p:cNvPr id="347" name="pasted-image.tif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673492" cy="108986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419100" dist="71057" dir="5400000" rotWithShape="0">
                <a:srgbClr val="000000">
                  <a:alpha val="28529"/>
                </a:srgbClr>
              </a:outerShdw>
            </a:effectLst>
          </p:spPr>
        </p:pic>
        <p:pic>
          <p:nvPicPr>
            <p:cNvPr id="348" name="AIA User Dashboard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4439"/>
              <a:ext cx="1673492" cy="15516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0" name="Shape 350"/>
          <p:cNvSpPr/>
          <p:nvPr/>
        </p:nvSpPr>
        <p:spPr>
          <a:xfrm>
            <a:off x="17280681" y="4943289"/>
            <a:ext cx="4107874" cy="528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 sz="2400" spc="-48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External Data Collection</a:t>
            </a:r>
          </a:p>
        </p:txBody>
      </p:sp>
      <p:sp>
        <p:nvSpPr>
          <p:cNvPr id="351" name="Shape 351"/>
          <p:cNvSpPr/>
          <p:nvPr/>
        </p:nvSpPr>
        <p:spPr>
          <a:xfrm>
            <a:off x="17438704" y="7609592"/>
            <a:ext cx="4107874" cy="528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 sz="2400" spc="-48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+</a:t>
            </a:r>
          </a:p>
        </p:txBody>
      </p:sp>
      <p:grpSp>
        <p:nvGrpSpPr>
          <p:cNvPr id="388" name="Group 388"/>
          <p:cNvGrpSpPr/>
          <p:nvPr/>
        </p:nvGrpSpPr>
        <p:grpSpPr>
          <a:xfrm>
            <a:off x="19529766" y="8806905"/>
            <a:ext cx="1148211" cy="1656081"/>
            <a:chOff x="0" y="0"/>
            <a:chExt cx="1148210" cy="1656080"/>
          </a:xfrm>
        </p:grpSpPr>
        <p:sp>
          <p:nvSpPr>
            <p:cNvPr id="352" name="Shape 352"/>
            <p:cNvSpPr/>
            <p:nvPr/>
          </p:nvSpPr>
          <p:spPr>
            <a:xfrm>
              <a:off x="0" y="0"/>
              <a:ext cx="1148211" cy="1656081"/>
            </a:xfrm>
            <a:prstGeom prst="roundRect">
              <a:avLst>
                <a:gd name="adj" fmla="val 1788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59" name="Group 359"/>
            <p:cNvGrpSpPr/>
            <p:nvPr/>
          </p:nvGrpSpPr>
          <p:grpSpPr>
            <a:xfrm>
              <a:off x="114552" y="267813"/>
              <a:ext cx="919107" cy="165101"/>
              <a:chOff x="0" y="0"/>
              <a:chExt cx="919105" cy="165100"/>
            </a:xfrm>
          </p:grpSpPr>
          <p:sp>
            <p:nvSpPr>
              <p:cNvPr id="353" name="Shape 353"/>
              <p:cNvSpPr/>
              <p:nvPr/>
            </p:nvSpPr>
            <p:spPr>
              <a:xfrm flipH="1" flipV="1">
                <a:off x="0" y="-1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 flipH="1" flipV="1">
                <a:off x="0" y="3302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 flipH="1" flipV="1">
                <a:off x="0" y="6604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 flipH="1" flipV="1">
                <a:off x="0" y="99059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 flipH="1" flipV="1">
                <a:off x="0" y="13208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58" name="Shape 358"/>
              <p:cNvSpPr/>
              <p:nvPr/>
            </p:nvSpPr>
            <p:spPr>
              <a:xfrm flipH="1" flipV="1">
                <a:off x="0" y="165099"/>
                <a:ext cx="919106" cy="2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grpSp>
          <p:nvGrpSpPr>
            <p:cNvPr id="366" name="Group 366"/>
            <p:cNvGrpSpPr/>
            <p:nvPr/>
          </p:nvGrpSpPr>
          <p:grpSpPr>
            <a:xfrm>
              <a:off x="114552" y="521813"/>
              <a:ext cx="919107" cy="165101"/>
              <a:chOff x="0" y="0"/>
              <a:chExt cx="919105" cy="165100"/>
            </a:xfrm>
          </p:grpSpPr>
          <p:sp>
            <p:nvSpPr>
              <p:cNvPr id="360" name="Shape 360"/>
              <p:cNvSpPr/>
              <p:nvPr/>
            </p:nvSpPr>
            <p:spPr>
              <a:xfrm flipH="1" flipV="1">
                <a:off x="0" y="-1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 flipH="1" flipV="1">
                <a:off x="0" y="3302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 flipH="1" flipV="1">
                <a:off x="0" y="6604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 flipH="1" flipV="1">
                <a:off x="0" y="99059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 flipH="1" flipV="1">
                <a:off x="0" y="13208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65" name="Shape 365"/>
              <p:cNvSpPr/>
              <p:nvPr/>
            </p:nvSpPr>
            <p:spPr>
              <a:xfrm flipH="1" flipV="1">
                <a:off x="0" y="165099"/>
                <a:ext cx="919106" cy="2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grpSp>
          <p:nvGrpSpPr>
            <p:cNvPr id="373" name="Group 373"/>
            <p:cNvGrpSpPr/>
            <p:nvPr/>
          </p:nvGrpSpPr>
          <p:grpSpPr>
            <a:xfrm>
              <a:off x="114552" y="775813"/>
              <a:ext cx="919107" cy="165101"/>
              <a:chOff x="0" y="0"/>
              <a:chExt cx="919105" cy="165100"/>
            </a:xfrm>
          </p:grpSpPr>
          <p:sp>
            <p:nvSpPr>
              <p:cNvPr id="367" name="Shape 367"/>
              <p:cNvSpPr/>
              <p:nvPr/>
            </p:nvSpPr>
            <p:spPr>
              <a:xfrm flipH="1" flipV="1">
                <a:off x="0" y="-1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68" name="Shape 368"/>
              <p:cNvSpPr/>
              <p:nvPr/>
            </p:nvSpPr>
            <p:spPr>
              <a:xfrm flipH="1" flipV="1">
                <a:off x="0" y="3302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69" name="Shape 369"/>
              <p:cNvSpPr/>
              <p:nvPr/>
            </p:nvSpPr>
            <p:spPr>
              <a:xfrm flipH="1" flipV="1">
                <a:off x="0" y="6604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70" name="Shape 370"/>
              <p:cNvSpPr/>
              <p:nvPr/>
            </p:nvSpPr>
            <p:spPr>
              <a:xfrm flipH="1" flipV="1">
                <a:off x="0" y="99059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71" name="Shape 371"/>
              <p:cNvSpPr/>
              <p:nvPr/>
            </p:nvSpPr>
            <p:spPr>
              <a:xfrm flipH="1" flipV="1">
                <a:off x="0" y="13208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72" name="Shape 372"/>
              <p:cNvSpPr/>
              <p:nvPr/>
            </p:nvSpPr>
            <p:spPr>
              <a:xfrm flipH="1" flipV="1">
                <a:off x="0" y="165099"/>
                <a:ext cx="919106" cy="2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grpSp>
          <p:nvGrpSpPr>
            <p:cNvPr id="380" name="Group 380"/>
            <p:cNvGrpSpPr/>
            <p:nvPr/>
          </p:nvGrpSpPr>
          <p:grpSpPr>
            <a:xfrm>
              <a:off x="114552" y="1029813"/>
              <a:ext cx="919107" cy="165101"/>
              <a:chOff x="0" y="0"/>
              <a:chExt cx="919105" cy="165100"/>
            </a:xfrm>
          </p:grpSpPr>
          <p:sp>
            <p:nvSpPr>
              <p:cNvPr id="374" name="Shape 374"/>
              <p:cNvSpPr/>
              <p:nvPr/>
            </p:nvSpPr>
            <p:spPr>
              <a:xfrm flipH="1" flipV="1">
                <a:off x="0" y="-1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75" name="Shape 375"/>
              <p:cNvSpPr/>
              <p:nvPr/>
            </p:nvSpPr>
            <p:spPr>
              <a:xfrm flipH="1" flipV="1">
                <a:off x="0" y="3302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76" name="Shape 376"/>
              <p:cNvSpPr/>
              <p:nvPr/>
            </p:nvSpPr>
            <p:spPr>
              <a:xfrm flipH="1" flipV="1">
                <a:off x="0" y="6604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77" name="Shape 377"/>
              <p:cNvSpPr/>
              <p:nvPr/>
            </p:nvSpPr>
            <p:spPr>
              <a:xfrm flipH="1" flipV="1">
                <a:off x="0" y="99059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78" name="Shape 378"/>
              <p:cNvSpPr/>
              <p:nvPr/>
            </p:nvSpPr>
            <p:spPr>
              <a:xfrm flipH="1" flipV="1">
                <a:off x="0" y="13208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79" name="Shape 379"/>
              <p:cNvSpPr/>
              <p:nvPr/>
            </p:nvSpPr>
            <p:spPr>
              <a:xfrm flipH="1" flipV="1">
                <a:off x="0" y="165099"/>
                <a:ext cx="919106" cy="2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grpSp>
          <p:nvGrpSpPr>
            <p:cNvPr id="387" name="Group 387"/>
            <p:cNvGrpSpPr/>
            <p:nvPr/>
          </p:nvGrpSpPr>
          <p:grpSpPr>
            <a:xfrm>
              <a:off x="114552" y="1283813"/>
              <a:ext cx="919107" cy="165101"/>
              <a:chOff x="0" y="0"/>
              <a:chExt cx="919105" cy="165100"/>
            </a:xfrm>
          </p:grpSpPr>
          <p:sp>
            <p:nvSpPr>
              <p:cNvPr id="381" name="Shape 381"/>
              <p:cNvSpPr/>
              <p:nvPr/>
            </p:nvSpPr>
            <p:spPr>
              <a:xfrm flipH="1" flipV="1">
                <a:off x="0" y="-1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82" name="Shape 382"/>
              <p:cNvSpPr/>
              <p:nvPr/>
            </p:nvSpPr>
            <p:spPr>
              <a:xfrm flipH="1" flipV="1">
                <a:off x="0" y="3302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83" name="Shape 383"/>
              <p:cNvSpPr/>
              <p:nvPr/>
            </p:nvSpPr>
            <p:spPr>
              <a:xfrm flipH="1" flipV="1">
                <a:off x="0" y="6604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84" name="Shape 384"/>
              <p:cNvSpPr/>
              <p:nvPr/>
            </p:nvSpPr>
            <p:spPr>
              <a:xfrm flipH="1" flipV="1">
                <a:off x="0" y="99059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85" name="Shape 385"/>
              <p:cNvSpPr/>
              <p:nvPr/>
            </p:nvSpPr>
            <p:spPr>
              <a:xfrm flipH="1" flipV="1">
                <a:off x="0" y="13208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86" name="Shape 386"/>
              <p:cNvSpPr/>
              <p:nvPr/>
            </p:nvSpPr>
            <p:spPr>
              <a:xfrm flipH="1" flipV="1">
                <a:off x="0" y="165099"/>
                <a:ext cx="919106" cy="2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</p:grpSp>
      <p:grpSp>
        <p:nvGrpSpPr>
          <p:cNvPr id="425" name="Group 425"/>
          <p:cNvGrpSpPr/>
          <p:nvPr/>
        </p:nvGrpSpPr>
        <p:grpSpPr>
          <a:xfrm>
            <a:off x="18944550" y="9252528"/>
            <a:ext cx="1148212" cy="1656081"/>
            <a:chOff x="0" y="0"/>
            <a:chExt cx="1148210" cy="1656080"/>
          </a:xfrm>
        </p:grpSpPr>
        <p:sp>
          <p:nvSpPr>
            <p:cNvPr id="389" name="Shape 389"/>
            <p:cNvSpPr/>
            <p:nvPr/>
          </p:nvSpPr>
          <p:spPr>
            <a:xfrm>
              <a:off x="0" y="0"/>
              <a:ext cx="1148211" cy="1656081"/>
            </a:xfrm>
            <a:prstGeom prst="roundRect">
              <a:avLst>
                <a:gd name="adj" fmla="val 1788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96" name="Group 396"/>
            <p:cNvGrpSpPr/>
            <p:nvPr/>
          </p:nvGrpSpPr>
          <p:grpSpPr>
            <a:xfrm>
              <a:off x="114552" y="267813"/>
              <a:ext cx="919107" cy="165101"/>
              <a:chOff x="0" y="0"/>
              <a:chExt cx="919105" cy="165100"/>
            </a:xfrm>
          </p:grpSpPr>
          <p:sp>
            <p:nvSpPr>
              <p:cNvPr id="390" name="Shape 390"/>
              <p:cNvSpPr/>
              <p:nvPr/>
            </p:nvSpPr>
            <p:spPr>
              <a:xfrm flipH="1" flipV="1">
                <a:off x="0" y="-1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91" name="Shape 391"/>
              <p:cNvSpPr/>
              <p:nvPr/>
            </p:nvSpPr>
            <p:spPr>
              <a:xfrm flipH="1" flipV="1">
                <a:off x="0" y="3302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92" name="Shape 392"/>
              <p:cNvSpPr/>
              <p:nvPr/>
            </p:nvSpPr>
            <p:spPr>
              <a:xfrm flipH="1" flipV="1">
                <a:off x="0" y="6604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93" name="Shape 393"/>
              <p:cNvSpPr/>
              <p:nvPr/>
            </p:nvSpPr>
            <p:spPr>
              <a:xfrm flipH="1" flipV="1">
                <a:off x="0" y="99059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94" name="Shape 394"/>
              <p:cNvSpPr/>
              <p:nvPr/>
            </p:nvSpPr>
            <p:spPr>
              <a:xfrm flipH="1" flipV="1">
                <a:off x="0" y="13208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95" name="Shape 395"/>
              <p:cNvSpPr/>
              <p:nvPr/>
            </p:nvSpPr>
            <p:spPr>
              <a:xfrm flipH="1" flipV="1">
                <a:off x="0" y="165099"/>
                <a:ext cx="919106" cy="2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grpSp>
          <p:nvGrpSpPr>
            <p:cNvPr id="403" name="Group 403"/>
            <p:cNvGrpSpPr/>
            <p:nvPr/>
          </p:nvGrpSpPr>
          <p:grpSpPr>
            <a:xfrm>
              <a:off x="114552" y="521813"/>
              <a:ext cx="919107" cy="165101"/>
              <a:chOff x="0" y="0"/>
              <a:chExt cx="919105" cy="165100"/>
            </a:xfrm>
          </p:grpSpPr>
          <p:sp>
            <p:nvSpPr>
              <p:cNvPr id="397" name="Shape 397"/>
              <p:cNvSpPr/>
              <p:nvPr/>
            </p:nvSpPr>
            <p:spPr>
              <a:xfrm flipH="1" flipV="1">
                <a:off x="0" y="-1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98" name="Shape 398"/>
              <p:cNvSpPr/>
              <p:nvPr/>
            </p:nvSpPr>
            <p:spPr>
              <a:xfrm flipH="1" flipV="1">
                <a:off x="0" y="3302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99" name="Shape 399"/>
              <p:cNvSpPr/>
              <p:nvPr/>
            </p:nvSpPr>
            <p:spPr>
              <a:xfrm flipH="1" flipV="1">
                <a:off x="0" y="6604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00" name="Shape 400"/>
              <p:cNvSpPr/>
              <p:nvPr/>
            </p:nvSpPr>
            <p:spPr>
              <a:xfrm flipH="1" flipV="1">
                <a:off x="0" y="99059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01" name="Shape 401"/>
              <p:cNvSpPr/>
              <p:nvPr/>
            </p:nvSpPr>
            <p:spPr>
              <a:xfrm flipH="1" flipV="1">
                <a:off x="0" y="13208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02" name="Shape 402"/>
              <p:cNvSpPr/>
              <p:nvPr/>
            </p:nvSpPr>
            <p:spPr>
              <a:xfrm flipH="1" flipV="1">
                <a:off x="0" y="165099"/>
                <a:ext cx="919106" cy="2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grpSp>
          <p:nvGrpSpPr>
            <p:cNvPr id="410" name="Group 410"/>
            <p:cNvGrpSpPr/>
            <p:nvPr/>
          </p:nvGrpSpPr>
          <p:grpSpPr>
            <a:xfrm>
              <a:off x="114552" y="775813"/>
              <a:ext cx="919107" cy="165101"/>
              <a:chOff x="0" y="0"/>
              <a:chExt cx="919105" cy="165100"/>
            </a:xfrm>
          </p:grpSpPr>
          <p:sp>
            <p:nvSpPr>
              <p:cNvPr id="404" name="Shape 404"/>
              <p:cNvSpPr/>
              <p:nvPr/>
            </p:nvSpPr>
            <p:spPr>
              <a:xfrm flipH="1" flipV="1">
                <a:off x="0" y="-1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05" name="Shape 405"/>
              <p:cNvSpPr/>
              <p:nvPr/>
            </p:nvSpPr>
            <p:spPr>
              <a:xfrm flipH="1" flipV="1">
                <a:off x="0" y="3302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06" name="Shape 406"/>
              <p:cNvSpPr/>
              <p:nvPr/>
            </p:nvSpPr>
            <p:spPr>
              <a:xfrm flipH="1" flipV="1">
                <a:off x="0" y="6604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07" name="Shape 407"/>
              <p:cNvSpPr/>
              <p:nvPr/>
            </p:nvSpPr>
            <p:spPr>
              <a:xfrm flipH="1" flipV="1">
                <a:off x="0" y="99059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08" name="Shape 408"/>
              <p:cNvSpPr/>
              <p:nvPr/>
            </p:nvSpPr>
            <p:spPr>
              <a:xfrm flipH="1" flipV="1">
                <a:off x="0" y="13208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09" name="Shape 409"/>
              <p:cNvSpPr/>
              <p:nvPr/>
            </p:nvSpPr>
            <p:spPr>
              <a:xfrm flipH="1" flipV="1">
                <a:off x="0" y="165099"/>
                <a:ext cx="919106" cy="2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grpSp>
          <p:nvGrpSpPr>
            <p:cNvPr id="417" name="Group 417"/>
            <p:cNvGrpSpPr/>
            <p:nvPr/>
          </p:nvGrpSpPr>
          <p:grpSpPr>
            <a:xfrm>
              <a:off x="114552" y="1029813"/>
              <a:ext cx="919107" cy="165101"/>
              <a:chOff x="0" y="0"/>
              <a:chExt cx="919105" cy="165100"/>
            </a:xfrm>
          </p:grpSpPr>
          <p:sp>
            <p:nvSpPr>
              <p:cNvPr id="411" name="Shape 411"/>
              <p:cNvSpPr/>
              <p:nvPr/>
            </p:nvSpPr>
            <p:spPr>
              <a:xfrm flipH="1" flipV="1">
                <a:off x="0" y="-1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12" name="Shape 412"/>
              <p:cNvSpPr/>
              <p:nvPr/>
            </p:nvSpPr>
            <p:spPr>
              <a:xfrm flipH="1" flipV="1">
                <a:off x="0" y="3302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13" name="Shape 413"/>
              <p:cNvSpPr/>
              <p:nvPr/>
            </p:nvSpPr>
            <p:spPr>
              <a:xfrm flipH="1" flipV="1">
                <a:off x="0" y="6604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14" name="Shape 414"/>
              <p:cNvSpPr/>
              <p:nvPr/>
            </p:nvSpPr>
            <p:spPr>
              <a:xfrm flipH="1" flipV="1">
                <a:off x="0" y="99059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15" name="Shape 415"/>
              <p:cNvSpPr/>
              <p:nvPr/>
            </p:nvSpPr>
            <p:spPr>
              <a:xfrm flipH="1" flipV="1">
                <a:off x="0" y="13208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16" name="Shape 416"/>
              <p:cNvSpPr/>
              <p:nvPr/>
            </p:nvSpPr>
            <p:spPr>
              <a:xfrm flipH="1" flipV="1">
                <a:off x="0" y="165099"/>
                <a:ext cx="919106" cy="2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grpSp>
          <p:nvGrpSpPr>
            <p:cNvPr id="424" name="Group 424"/>
            <p:cNvGrpSpPr/>
            <p:nvPr/>
          </p:nvGrpSpPr>
          <p:grpSpPr>
            <a:xfrm>
              <a:off x="114552" y="1283813"/>
              <a:ext cx="919107" cy="165101"/>
              <a:chOff x="0" y="0"/>
              <a:chExt cx="919105" cy="165100"/>
            </a:xfrm>
          </p:grpSpPr>
          <p:sp>
            <p:nvSpPr>
              <p:cNvPr id="418" name="Shape 418"/>
              <p:cNvSpPr/>
              <p:nvPr/>
            </p:nvSpPr>
            <p:spPr>
              <a:xfrm flipH="1" flipV="1">
                <a:off x="0" y="-1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19" name="Shape 419"/>
              <p:cNvSpPr/>
              <p:nvPr/>
            </p:nvSpPr>
            <p:spPr>
              <a:xfrm flipH="1" flipV="1">
                <a:off x="0" y="3302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20" name="Shape 420"/>
              <p:cNvSpPr/>
              <p:nvPr/>
            </p:nvSpPr>
            <p:spPr>
              <a:xfrm flipH="1" flipV="1">
                <a:off x="0" y="6604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21" name="Shape 421"/>
              <p:cNvSpPr/>
              <p:nvPr/>
            </p:nvSpPr>
            <p:spPr>
              <a:xfrm flipH="1" flipV="1">
                <a:off x="0" y="99059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22" name="Shape 422"/>
              <p:cNvSpPr/>
              <p:nvPr/>
            </p:nvSpPr>
            <p:spPr>
              <a:xfrm flipH="1" flipV="1">
                <a:off x="0" y="13208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23" name="Shape 423"/>
              <p:cNvSpPr/>
              <p:nvPr/>
            </p:nvSpPr>
            <p:spPr>
              <a:xfrm flipH="1" flipV="1">
                <a:off x="0" y="165099"/>
                <a:ext cx="919106" cy="2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</p:grpSp>
      <p:grpSp>
        <p:nvGrpSpPr>
          <p:cNvPr id="462" name="Group 462"/>
          <p:cNvGrpSpPr/>
          <p:nvPr/>
        </p:nvGrpSpPr>
        <p:grpSpPr>
          <a:xfrm>
            <a:off x="18307305" y="9852288"/>
            <a:ext cx="1148212" cy="1656081"/>
            <a:chOff x="0" y="0"/>
            <a:chExt cx="1148210" cy="1656080"/>
          </a:xfrm>
        </p:grpSpPr>
        <p:sp>
          <p:nvSpPr>
            <p:cNvPr id="426" name="Shape 426"/>
            <p:cNvSpPr/>
            <p:nvPr/>
          </p:nvSpPr>
          <p:spPr>
            <a:xfrm>
              <a:off x="0" y="0"/>
              <a:ext cx="1148211" cy="1656081"/>
            </a:xfrm>
            <a:prstGeom prst="roundRect">
              <a:avLst>
                <a:gd name="adj" fmla="val 1788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433" name="Group 433"/>
            <p:cNvGrpSpPr/>
            <p:nvPr/>
          </p:nvGrpSpPr>
          <p:grpSpPr>
            <a:xfrm>
              <a:off x="114552" y="267813"/>
              <a:ext cx="919107" cy="165101"/>
              <a:chOff x="0" y="0"/>
              <a:chExt cx="919105" cy="165100"/>
            </a:xfrm>
          </p:grpSpPr>
          <p:sp>
            <p:nvSpPr>
              <p:cNvPr id="427" name="Shape 427"/>
              <p:cNvSpPr/>
              <p:nvPr/>
            </p:nvSpPr>
            <p:spPr>
              <a:xfrm flipH="1" flipV="1">
                <a:off x="0" y="-1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28" name="Shape 428"/>
              <p:cNvSpPr/>
              <p:nvPr/>
            </p:nvSpPr>
            <p:spPr>
              <a:xfrm flipH="1" flipV="1">
                <a:off x="0" y="3302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29" name="Shape 429"/>
              <p:cNvSpPr/>
              <p:nvPr/>
            </p:nvSpPr>
            <p:spPr>
              <a:xfrm flipH="1" flipV="1">
                <a:off x="0" y="6604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30" name="Shape 430"/>
              <p:cNvSpPr/>
              <p:nvPr/>
            </p:nvSpPr>
            <p:spPr>
              <a:xfrm flipH="1" flipV="1">
                <a:off x="0" y="99059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31" name="Shape 431"/>
              <p:cNvSpPr/>
              <p:nvPr/>
            </p:nvSpPr>
            <p:spPr>
              <a:xfrm flipH="1" flipV="1">
                <a:off x="0" y="13208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32" name="Shape 432"/>
              <p:cNvSpPr/>
              <p:nvPr/>
            </p:nvSpPr>
            <p:spPr>
              <a:xfrm flipH="1" flipV="1">
                <a:off x="0" y="165099"/>
                <a:ext cx="919106" cy="2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grpSp>
          <p:nvGrpSpPr>
            <p:cNvPr id="440" name="Group 440"/>
            <p:cNvGrpSpPr/>
            <p:nvPr/>
          </p:nvGrpSpPr>
          <p:grpSpPr>
            <a:xfrm>
              <a:off x="114552" y="521813"/>
              <a:ext cx="919107" cy="165101"/>
              <a:chOff x="0" y="0"/>
              <a:chExt cx="919105" cy="165100"/>
            </a:xfrm>
          </p:grpSpPr>
          <p:sp>
            <p:nvSpPr>
              <p:cNvPr id="434" name="Shape 434"/>
              <p:cNvSpPr/>
              <p:nvPr/>
            </p:nvSpPr>
            <p:spPr>
              <a:xfrm flipH="1" flipV="1">
                <a:off x="0" y="-1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35" name="Shape 435"/>
              <p:cNvSpPr/>
              <p:nvPr/>
            </p:nvSpPr>
            <p:spPr>
              <a:xfrm flipH="1" flipV="1">
                <a:off x="0" y="3302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36" name="Shape 436"/>
              <p:cNvSpPr/>
              <p:nvPr/>
            </p:nvSpPr>
            <p:spPr>
              <a:xfrm flipH="1" flipV="1">
                <a:off x="0" y="6604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37" name="Shape 437"/>
              <p:cNvSpPr/>
              <p:nvPr/>
            </p:nvSpPr>
            <p:spPr>
              <a:xfrm flipH="1" flipV="1">
                <a:off x="0" y="99059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38" name="Shape 438"/>
              <p:cNvSpPr/>
              <p:nvPr/>
            </p:nvSpPr>
            <p:spPr>
              <a:xfrm flipH="1" flipV="1">
                <a:off x="0" y="13208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39" name="Shape 439"/>
              <p:cNvSpPr/>
              <p:nvPr/>
            </p:nvSpPr>
            <p:spPr>
              <a:xfrm flipH="1" flipV="1">
                <a:off x="0" y="165099"/>
                <a:ext cx="919106" cy="2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grpSp>
          <p:nvGrpSpPr>
            <p:cNvPr id="447" name="Group 447"/>
            <p:cNvGrpSpPr/>
            <p:nvPr/>
          </p:nvGrpSpPr>
          <p:grpSpPr>
            <a:xfrm>
              <a:off x="114552" y="775813"/>
              <a:ext cx="919107" cy="165101"/>
              <a:chOff x="0" y="0"/>
              <a:chExt cx="919105" cy="165100"/>
            </a:xfrm>
          </p:grpSpPr>
          <p:sp>
            <p:nvSpPr>
              <p:cNvPr id="441" name="Shape 441"/>
              <p:cNvSpPr/>
              <p:nvPr/>
            </p:nvSpPr>
            <p:spPr>
              <a:xfrm flipH="1" flipV="1">
                <a:off x="0" y="-1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42" name="Shape 442"/>
              <p:cNvSpPr/>
              <p:nvPr/>
            </p:nvSpPr>
            <p:spPr>
              <a:xfrm flipH="1" flipV="1">
                <a:off x="0" y="3302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43" name="Shape 443"/>
              <p:cNvSpPr/>
              <p:nvPr/>
            </p:nvSpPr>
            <p:spPr>
              <a:xfrm flipH="1" flipV="1">
                <a:off x="0" y="6604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44" name="Shape 444"/>
              <p:cNvSpPr/>
              <p:nvPr/>
            </p:nvSpPr>
            <p:spPr>
              <a:xfrm flipH="1" flipV="1">
                <a:off x="0" y="99059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45" name="Shape 445"/>
              <p:cNvSpPr/>
              <p:nvPr/>
            </p:nvSpPr>
            <p:spPr>
              <a:xfrm flipH="1" flipV="1">
                <a:off x="0" y="13208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46" name="Shape 446"/>
              <p:cNvSpPr/>
              <p:nvPr/>
            </p:nvSpPr>
            <p:spPr>
              <a:xfrm flipH="1" flipV="1">
                <a:off x="0" y="165099"/>
                <a:ext cx="919106" cy="2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grpSp>
          <p:nvGrpSpPr>
            <p:cNvPr id="454" name="Group 454"/>
            <p:cNvGrpSpPr/>
            <p:nvPr/>
          </p:nvGrpSpPr>
          <p:grpSpPr>
            <a:xfrm>
              <a:off x="114552" y="1029813"/>
              <a:ext cx="919107" cy="165101"/>
              <a:chOff x="0" y="0"/>
              <a:chExt cx="919105" cy="165100"/>
            </a:xfrm>
          </p:grpSpPr>
          <p:sp>
            <p:nvSpPr>
              <p:cNvPr id="448" name="Shape 448"/>
              <p:cNvSpPr/>
              <p:nvPr/>
            </p:nvSpPr>
            <p:spPr>
              <a:xfrm flipH="1" flipV="1">
                <a:off x="0" y="-1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49" name="Shape 449"/>
              <p:cNvSpPr/>
              <p:nvPr/>
            </p:nvSpPr>
            <p:spPr>
              <a:xfrm flipH="1" flipV="1">
                <a:off x="0" y="3302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50" name="Shape 450"/>
              <p:cNvSpPr/>
              <p:nvPr/>
            </p:nvSpPr>
            <p:spPr>
              <a:xfrm flipH="1" flipV="1">
                <a:off x="0" y="6604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51" name="Shape 451"/>
              <p:cNvSpPr/>
              <p:nvPr/>
            </p:nvSpPr>
            <p:spPr>
              <a:xfrm flipH="1" flipV="1">
                <a:off x="0" y="99059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52" name="Shape 452"/>
              <p:cNvSpPr/>
              <p:nvPr/>
            </p:nvSpPr>
            <p:spPr>
              <a:xfrm flipH="1" flipV="1">
                <a:off x="0" y="13208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53" name="Shape 453"/>
              <p:cNvSpPr/>
              <p:nvPr/>
            </p:nvSpPr>
            <p:spPr>
              <a:xfrm flipH="1" flipV="1">
                <a:off x="0" y="165099"/>
                <a:ext cx="919106" cy="2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grpSp>
          <p:nvGrpSpPr>
            <p:cNvPr id="461" name="Group 461"/>
            <p:cNvGrpSpPr/>
            <p:nvPr/>
          </p:nvGrpSpPr>
          <p:grpSpPr>
            <a:xfrm>
              <a:off x="114552" y="1283813"/>
              <a:ext cx="919107" cy="165101"/>
              <a:chOff x="0" y="0"/>
              <a:chExt cx="919105" cy="165100"/>
            </a:xfrm>
          </p:grpSpPr>
          <p:sp>
            <p:nvSpPr>
              <p:cNvPr id="455" name="Shape 455"/>
              <p:cNvSpPr/>
              <p:nvPr/>
            </p:nvSpPr>
            <p:spPr>
              <a:xfrm flipH="1" flipV="1">
                <a:off x="0" y="-1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56" name="Shape 456"/>
              <p:cNvSpPr/>
              <p:nvPr/>
            </p:nvSpPr>
            <p:spPr>
              <a:xfrm flipH="1" flipV="1">
                <a:off x="0" y="3302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57" name="Shape 457"/>
              <p:cNvSpPr/>
              <p:nvPr/>
            </p:nvSpPr>
            <p:spPr>
              <a:xfrm flipH="1" flipV="1">
                <a:off x="0" y="6604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58" name="Shape 458"/>
              <p:cNvSpPr/>
              <p:nvPr/>
            </p:nvSpPr>
            <p:spPr>
              <a:xfrm flipH="1" flipV="1">
                <a:off x="0" y="99059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59" name="Shape 459"/>
              <p:cNvSpPr/>
              <p:nvPr/>
            </p:nvSpPr>
            <p:spPr>
              <a:xfrm flipH="1" flipV="1">
                <a:off x="0" y="132080"/>
                <a:ext cx="919106" cy="1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60" name="Shape 460"/>
              <p:cNvSpPr/>
              <p:nvPr/>
            </p:nvSpPr>
            <p:spPr>
              <a:xfrm flipH="1" flipV="1">
                <a:off x="0" y="165099"/>
                <a:ext cx="919106" cy="2"/>
              </a:xfrm>
              <a:prstGeom prst="line">
                <a:avLst/>
              </a:prstGeom>
              <a:noFill/>
              <a:ln w="9525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</p:grpSp>
      <p:sp>
        <p:nvSpPr>
          <p:cNvPr id="463" name="Shape 463"/>
          <p:cNvSpPr/>
          <p:nvPr/>
        </p:nvSpPr>
        <p:spPr>
          <a:xfrm>
            <a:off x="17464720" y="8049121"/>
            <a:ext cx="4107873" cy="528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 sz="2400" spc="-48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Application &amp; Claims Data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/>
          <p:nvPr/>
        </p:nvSpPr>
        <p:spPr>
          <a:xfrm>
            <a:off x="-127000" y="-76201"/>
            <a:ext cx="8674560" cy="13868401"/>
          </a:xfrm>
          <a:prstGeom prst="rect">
            <a:avLst/>
          </a:prstGeom>
          <a:gradFill>
            <a:gsLst>
              <a:gs pos="0">
                <a:srgbClr val="00ADB6"/>
              </a:gs>
              <a:gs pos="100000">
                <a:srgbClr val="42CBA2"/>
              </a:gs>
            </a:gsLst>
            <a:lin ang="2687219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66" name="Shape 466"/>
          <p:cNvSpPr/>
          <p:nvPr/>
        </p:nvSpPr>
        <p:spPr>
          <a:xfrm>
            <a:off x="1726946" y="6026150"/>
            <a:ext cx="6084269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9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Traction</a:t>
            </a:r>
          </a:p>
        </p:txBody>
      </p:sp>
      <p:sp>
        <p:nvSpPr>
          <p:cNvPr id="467" name="Shape 467"/>
          <p:cNvSpPr/>
          <p:nvPr/>
        </p:nvSpPr>
        <p:spPr>
          <a:xfrm>
            <a:off x="10298395" y="1533413"/>
            <a:ext cx="3214863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4000">
                <a:solidFill>
                  <a:srgbClr val="53585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Selected for Accelerators</a:t>
            </a:r>
          </a:p>
        </p:txBody>
      </p:sp>
      <p:sp>
        <p:nvSpPr>
          <p:cNvPr id="468" name="Shape 468"/>
          <p:cNvSpPr/>
          <p:nvPr/>
        </p:nvSpPr>
        <p:spPr>
          <a:xfrm>
            <a:off x="10359280" y="4094044"/>
            <a:ext cx="4003279" cy="191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4000">
                <a:solidFill>
                  <a:srgbClr val="53585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Winner MAS Global FinTech Hackcelerator</a:t>
            </a:r>
          </a:p>
        </p:txBody>
      </p:sp>
      <p:sp>
        <p:nvSpPr>
          <p:cNvPr id="469" name="Shape 469"/>
          <p:cNvSpPr/>
          <p:nvPr/>
        </p:nvSpPr>
        <p:spPr>
          <a:xfrm>
            <a:off x="10359553" y="7209907"/>
            <a:ext cx="4463320" cy="1917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4000">
                <a:solidFill>
                  <a:srgbClr val="53585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Strategic Partnership with Munich Re</a:t>
            </a:r>
          </a:p>
        </p:txBody>
      </p:sp>
      <p:sp>
        <p:nvSpPr>
          <p:cNvPr id="470" name="Shape 470"/>
          <p:cNvSpPr/>
          <p:nvPr/>
        </p:nvSpPr>
        <p:spPr>
          <a:xfrm>
            <a:off x="10387716" y="10264886"/>
            <a:ext cx="3929659" cy="191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4000">
                <a:solidFill>
                  <a:srgbClr val="53585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Existing Projects with (Re)-insurers</a:t>
            </a:r>
          </a:p>
        </p:txBody>
      </p:sp>
      <p:pic>
        <p:nvPicPr>
          <p:cNvPr id="471" name="pasted-image.tiff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15014818" y="1635921"/>
            <a:ext cx="3192130" cy="1153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18528405" y="1769837"/>
            <a:ext cx="3083277" cy="800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8404941" y="4254517"/>
            <a:ext cx="3452197" cy="1432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576476" y="7810396"/>
            <a:ext cx="2987180" cy="711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pasted-image-filtered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93942" y="7200429"/>
            <a:ext cx="2811538" cy="1917807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Shape 476"/>
          <p:cNvSpPr/>
          <p:nvPr/>
        </p:nvSpPr>
        <p:spPr>
          <a:xfrm>
            <a:off x="10298395" y="3426598"/>
            <a:ext cx="12529241" cy="1"/>
          </a:xfrm>
          <a:prstGeom prst="line">
            <a:avLst/>
          </a:prstGeom>
          <a:ln w="254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77" name="Shape 477"/>
          <p:cNvSpPr/>
          <p:nvPr/>
        </p:nvSpPr>
        <p:spPr>
          <a:xfrm>
            <a:off x="10298395" y="6636529"/>
            <a:ext cx="12529241" cy="1"/>
          </a:xfrm>
          <a:prstGeom prst="line">
            <a:avLst/>
          </a:prstGeom>
          <a:ln w="254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478" name="pasted-image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38210" y="4094044"/>
            <a:ext cx="2771563" cy="1917788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Shape 479"/>
          <p:cNvSpPr/>
          <p:nvPr/>
        </p:nvSpPr>
        <p:spPr>
          <a:xfrm>
            <a:off x="10298395" y="9780682"/>
            <a:ext cx="12529241" cy="1"/>
          </a:xfrm>
          <a:prstGeom prst="line">
            <a:avLst/>
          </a:prstGeom>
          <a:ln w="254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480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305754" y="10470057"/>
            <a:ext cx="2610258" cy="593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536849" y="10380746"/>
            <a:ext cx="2495692" cy="771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pasted-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5305754" y="11324428"/>
            <a:ext cx="2562798" cy="64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pasted-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637180" y="11324428"/>
            <a:ext cx="2610258" cy="640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595</Words>
  <Application>Microsoft Macintosh PowerPoint</Application>
  <PresentationFormat>Custom</PresentationFormat>
  <Paragraphs>103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Avenir Black</vt:lpstr>
      <vt:lpstr>Avenir Book</vt:lpstr>
      <vt:lpstr>Avenir Book Oblique</vt:lpstr>
      <vt:lpstr>Avenir Heavy</vt:lpstr>
      <vt:lpstr>Avenir Light</vt:lpstr>
      <vt:lpstr>Avenir Medium</vt:lpstr>
      <vt:lpstr>FontAwesome</vt:lpstr>
      <vt:lpstr>Helvetica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2</cp:revision>
  <dcterms:modified xsi:type="dcterms:W3CDTF">2017-04-24T08:20:59Z</dcterms:modified>
</cp:coreProperties>
</file>