
<file path=[Content_Types].xml><?xml version="1.0" encoding="utf-8"?>
<Types xmlns="http://schemas.openxmlformats.org/package/2006/content-types">
  <Default Extension="xml" ContentType="application/xml"/>
  <Default Extension="jpeg" ContentType="image/jpeg"/>
  <Default Extension="tiff" ContentType="image/tiff"/>
  <Default Extension="emf" ContentType="image/x-emf"/>
  <Default Extension="rels" ContentType="application/vnd.openxmlformats-package.relationships+xml"/>
  <Default Extension="vml" ContentType="application/vnd.openxmlformats-officedocument.vmlDrawing"/>
  <Default Extension="wdp" ContentType="image/vnd.ms-photo"/>
  <Default Extension="png" ContentType="image/png"/>
  <Default Extension="bin" ContentType="application/vnd.openxmlformats-officedocument.oleObjec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4" r:id="rId1"/>
  </p:sldMasterIdLst>
  <p:notesMasterIdLst>
    <p:notesMasterId r:id="rId10"/>
  </p:notesMasterIdLst>
  <p:handoutMasterIdLst>
    <p:handoutMasterId r:id="rId11"/>
  </p:handoutMasterIdLst>
  <p:sldIdLst>
    <p:sldId id="414" r:id="rId2"/>
    <p:sldId id="580" r:id="rId3"/>
    <p:sldId id="585" r:id="rId4"/>
    <p:sldId id="583" r:id="rId5"/>
    <p:sldId id="573" r:id="rId6"/>
    <p:sldId id="588" r:id="rId7"/>
    <p:sldId id="589" r:id="rId8"/>
    <p:sldId id="555" r:id="rId9"/>
  </p:sldIdLst>
  <p:sldSz cx="10688638" cy="7562850"/>
  <p:notesSz cx="6858000" cy="9144000"/>
  <p:custDataLst>
    <p:tags r:id="rId12"/>
  </p:custDataLst>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112" userDrawn="1">
          <p15:clr>
            <a:srgbClr val="A4A3A4"/>
          </p15:clr>
        </p15:guide>
        <p15:guide id="2" orient="horz" pos="568" userDrawn="1">
          <p15:clr>
            <a:srgbClr val="A4A3A4"/>
          </p15:clr>
        </p15:guide>
        <p15:guide id="3" pos="327" userDrawn="1">
          <p15:clr>
            <a:srgbClr val="A4A3A4"/>
          </p15:clr>
        </p15:guide>
        <p15:guide id="4" pos="6587">
          <p15:clr>
            <a:srgbClr val="A4A3A4"/>
          </p15:clr>
        </p15:guide>
        <p15:guide id="5" pos="6314">
          <p15:clr>
            <a:srgbClr val="A4A3A4"/>
          </p15:clr>
        </p15:guide>
        <p15:guide id="7" pos="6733" userDrawn="1">
          <p15:clr>
            <a:srgbClr val="A4A3A4"/>
          </p15:clr>
        </p15:guide>
        <p15:guide id="9" pos="3775" userDrawn="1">
          <p15:clr>
            <a:srgbClr val="A4A3A4"/>
          </p15:clr>
        </p15:guide>
        <p15:guide id="10" orient="horz" pos="4423" userDrawn="1">
          <p15:clr>
            <a:srgbClr val="A4A3A4"/>
          </p15:clr>
        </p15:guide>
        <p15:guide id="14" orient="horz" pos="4060" userDrawn="1">
          <p15:clr>
            <a:srgbClr val="A4A3A4"/>
          </p15:clr>
        </p15:guide>
        <p15:guide id="15" orient="horz" pos="11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clrMode="gray"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C232"/>
    <a:srgbClr val="F4B508"/>
    <a:srgbClr val="E7B626"/>
    <a:srgbClr val="FFFFFF"/>
    <a:srgbClr val="FFF27E"/>
    <a:srgbClr val="FF8000"/>
    <a:srgbClr val="E49D08"/>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59" autoAdjust="0"/>
    <p:restoredTop sz="94982" autoAdjust="0"/>
  </p:normalViewPr>
  <p:slideViewPr>
    <p:cSldViewPr showGuides="1">
      <p:cViewPr varScale="1">
        <p:scale>
          <a:sx n="82" d="100"/>
          <a:sy n="82" d="100"/>
        </p:scale>
        <p:origin x="1464" y="168"/>
      </p:cViewPr>
      <p:guideLst>
        <p:guide orient="horz" pos="1112"/>
        <p:guide orient="horz" pos="568"/>
        <p:guide pos="327"/>
        <p:guide pos="6587"/>
        <p:guide pos="6314"/>
        <p:guide pos="6733"/>
        <p:guide pos="3775"/>
        <p:guide orient="horz" pos="4423"/>
        <p:guide orient="horz" pos="4060"/>
        <p:guide orient="horz" pos="114"/>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tags" Target="tags/tag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35752A4-2E7F-4548-8F51-2E78C7A72220}" type="datetimeFigureOut">
              <a:rPr lang="en-US" smtClean="0"/>
              <a:t>5/4/17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73CD51-E475-C34C-83D6-ED38DDF15D15}" type="slidenum">
              <a:rPr lang="en-US" smtClean="0"/>
              <a:t>‹#›</a:t>
            </a:fld>
            <a:endParaRPr lang="en-US"/>
          </a:p>
        </p:txBody>
      </p:sp>
    </p:spTree>
    <p:extLst>
      <p:ext uri="{BB962C8B-B14F-4D97-AF65-F5344CB8AC3E}">
        <p14:creationId xmlns:p14="http://schemas.microsoft.com/office/powerpoint/2010/main" val="10626022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1006475" y="685800"/>
            <a:ext cx="4846638"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416019693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006475" y="685800"/>
            <a:ext cx="4846638"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046063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1"/>
        <p:cNvGrpSpPr/>
        <p:nvPr/>
      </p:nvGrpSpPr>
      <p:grpSpPr>
        <a:xfrm>
          <a:off x="0" y="0"/>
          <a:ext cx="0" cy="0"/>
          <a:chOff x="0" y="0"/>
          <a:chExt cx="0" cy="0"/>
        </a:xfrm>
      </p:grpSpPr>
      <p:sp>
        <p:nvSpPr>
          <p:cNvPr id="282" name="Shape 282"/>
          <p:cNvSpPr>
            <a:spLocks noGrp="1" noRot="1" noChangeAspect="1"/>
          </p:cNvSpPr>
          <p:nvPr>
            <p:ph type="sldImg" idx="2"/>
          </p:nvPr>
        </p:nvSpPr>
        <p:spPr>
          <a:xfrm>
            <a:off x="1006475" y="685800"/>
            <a:ext cx="4846638"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round/>
            <a:headEnd type="none" w="med" len="med"/>
            <a:tailEnd type="none" w="med" len="med"/>
          </a:ln>
        </p:spPr>
      </p:sp>
      <p:sp>
        <p:nvSpPr>
          <p:cNvPr id="283" name="Shape 2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970506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801702" y="2327868"/>
            <a:ext cx="9085799" cy="1705200"/>
          </a:xfrm>
          <a:prstGeom prst="rect">
            <a:avLst/>
          </a:prstGeom>
        </p:spPr>
        <p:txBody>
          <a:bodyPr lIns="104850" tIns="104850" rIns="104850" bIns="104850" anchor="b" anchorCtr="0"/>
          <a:lstStyle>
            <a:lvl1pPr algn="ctr" rtl="0">
              <a:spcBef>
                <a:spcPts val="0"/>
              </a:spcBef>
              <a:buSzPct val="100000"/>
              <a:defRPr sz="5500"/>
            </a:lvl1pPr>
            <a:lvl2pPr algn="ctr" rtl="0">
              <a:spcBef>
                <a:spcPts val="0"/>
              </a:spcBef>
              <a:buSzPct val="100000"/>
              <a:defRPr sz="5500"/>
            </a:lvl2pPr>
            <a:lvl3pPr algn="ctr" rtl="0">
              <a:spcBef>
                <a:spcPts val="0"/>
              </a:spcBef>
              <a:buSzPct val="100000"/>
              <a:defRPr sz="5500"/>
            </a:lvl3pPr>
            <a:lvl4pPr algn="ctr" rtl="0">
              <a:spcBef>
                <a:spcPts val="0"/>
              </a:spcBef>
              <a:buSzPct val="100000"/>
              <a:defRPr sz="5500"/>
            </a:lvl4pPr>
            <a:lvl5pPr algn="ctr" rtl="0">
              <a:spcBef>
                <a:spcPts val="0"/>
              </a:spcBef>
              <a:buSzPct val="100000"/>
              <a:defRPr sz="5500"/>
            </a:lvl5pPr>
            <a:lvl6pPr algn="ctr" rtl="0">
              <a:spcBef>
                <a:spcPts val="0"/>
              </a:spcBef>
              <a:buSzPct val="100000"/>
              <a:defRPr sz="5500"/>
            </a:lvl6pPr>
            <a:lvl7pPr algn="ctr" rtl="0">
              <a:spcBef>
                <a:spcPts val="0"/>
              </a:spcBef>
              <a:buSzPct val="100000"/>
              <a:defRPr sz="5500"/>
            </a:lvl7pPr>
            <a:lvl8pPr algn="ctr" rtl="0">
              <a:spcBef>
                <a:spcPts val="0"/>
              </a:spcBef>
              <a:buSzPct val="100000"/>
              <a:defRPr sz="5500"/>
            </a:lvl8pPr>
            <a:lvl9pPr algn="ctr" rtl="0">
              <a:spcBef>
                <a:spcPts val="0"/>
              </a:spcBef>
              <a:buSzPct val="100000"/>
              <a:defRPr sz="5500"/>
            </a:lvl9pPr>
          </a:lstStyle>
          <a:p>
            <a:endParaRPr dirty="0"/>
          </a:p>
        </p:txBody>
      </p:sp>
      <p:sp>
        <p:nvSpPr>
          <p:cNvPr id="10" name="Shape 10"/>
          <p:cNvSpPr txBox="1">
            <a:spLocks noGrp="1"/>
          </p:cNvSpPr>
          <p:nvPr>
            <p:ph type="subTitle" idx="1"/>
          </p:nvPr>
        </p:nvSpPr>
        <p:spPr>
          <a:xfrm>
            <a:off x="801702" y="4175516"/>
            <a:ext cx="9085799" cy="1153800"/>
          </a:xfrm>
          <a:prstGeom prst="rect">
            <a:avLst/>
          </a:prstGeom>
        </p:spPr>
        <p:txBody>
          <a:bodyPr lIns="104850" tIns="104850" rIns="104850" bIns="104850" anchor="t" anchorCtr="0"/>
          <a:lstStyle>
            <a:lvl1pPr algn="ctr" rtl="0">
              <a:spcBef>
                <a:spcPts val="0"/>
              </a:spcBef>
              <a:buClr>
                <a:schemeClr val="dk2"/>
              </a:buClr>
              <a:buNone/>
              <a:defRPr>
                <a:solidFill>
                  <a:schemeClr val="dk2"/>
                </a:solidFill>
              </a:defRPr>
            </a:lvl1pPr>
            <a:lvl2pPr algn="ctr" rtl="0">
              <a:spcBef>
                <a:spcPts val="0"/>
              </a:spcBef>
              <a:buClr>
                <a:schemeClr val="dk2"/>
              </a:buClr>
              <a:buSzPct val="100000"/>
              <a:buNone/>
              <a:defRPr sz="3400">
                <a:solidFill>
                  <a:schemeClr val="dk2"/>
                </a:solidFill>
              </a:defRPr>
            </a:lvl2pPr>
            <a:lvl3pPr algn="ctr" rtl="0">
              <a:spcBef>
                <a:spcPts val="0"/>
              </a:spcBef>
              <a:buClr>
                <a:schemeClr val="dk2"/>
              </a:buClr>
              <a:buSzPct val="100000"/>
              <a:buNone/>
              <a:defRPr sz="3400">
                <a:solidFill>
                  <a:schemeClr val="dk2"/>
                </a:solidFill>
              </a:defRPr>
            </a:lvl3pPr>
            <a:lvl4pPr algn="ctr" rtl="0">
              <a:spcBef>
                <a:spcPts val="0"/>
              </a:spcBef>
              <a:buClr>
                <a:schemeClr val="dk2"/>
              </a:buClr>
              <a:buSzPct val="100000"/>
              <a:buNone/>
              <a:defRPr sz="3400">
                <a:solidFill>
                  <a:schemeClr val="dk2"/>
                </a:solidFill>
              </a:defRPr>
            </a:lvl4pPr>
            <a:lvl5pPr algn="ctr" rtl="0">
              <a:spcBef>
                <a:spcPts val="0"/>
              </a:spcBef>
              <a:buClr>
                <a:schemeClr val="dk2"/>
              </a:buClr>
              <a:buSzPct val="100000"/>
              <a:buNone/>
              <a:defRPr sz="3400">
                <a:solidFill>
                  <a:schemeClr val="dk2"/>
                </a:solidFill>
              </a:defRPr>
            </a:lvl5pPr>
            <a:lvl6pPr algn="ctr" rtl="0">
              <a:spcBef>
                <a:spcPts val="0"/>
              </a:spcBef>
              <a:buClr>
                <a:schemeClr val="dk2"/>
              </a:buClr>
              <a:buSzPct val="100000"/>
              <a:buNone/>
              <a:defRPr sz="3400">
                <a:solidFill>
                  <a:schemeClr val="dk2"/>
                </a:solidFill>
              </a:defRPr>
            </a:lvl6pPr>
            <a:lvl7pPr algn="ctr" rtl="0">
              <a:spcBef>
                <a:spcPts val="0"/>
              </a:spcBef>
              <a:buClr>
                <a:schemeClr val="dk2"/>
              </a:buClr>
              <a:buSzPct val="100000"/>
              <a:buNone/>
              <a:defRPr sz="3400">
                <a:solidFill>
                  <a:schemeClr val="dk2"/>
                </a:solidFill>
              </a:defRPr>
            </a:lvl7pPr>
            <a:lvl8pPr algn="ctr" rtl="0">
              <a:spcBef>
                <a:spcPts val="0"/>
              </a:spcBef>
              <a:buClr>
                <a:schemeClr val="dk2"/>
              </a:buClr>
              <a:buSzPct val="100000"/>
              <a:buNone/>
              <a:defRPr sz="3400">
                <a:solidFill>
                  <a:schemeClr val="dk2"/>
                </a:solidFill>
              </a:defRPr>
            </a:lvl8pPr>
            <a:lvl9pPr algn="ctr" rtl="0">
              <a:spcBef>
                <a:spcPts val="0"/>
              </a:spcBef>
              <a:buClr>
                <a:schemeClr val="dk2"/>
              </a:buClr>
              <a:buSzPct val="100000"/>
              <a:buNone/>
              <a:defRPr sz="3400">
                <a:solidFill>
                  <a:schemeClr val="dk2"/>
                </a:solidFill>
              </a:defRPr>
            </a:lvl9pPr>
          </a:lstStyle>
          <a:p>
            <a:endParaRPr dirty="0"/>
          </a:p>
        </p:txBody>
      </p:sp>
      <p:sp>
        <p:nvSpPr>
          <p:cNvPr id="11" name="Shape 11"/>
          <p:cNvSpPr txBox="1">
            <a:spLocks noGrp="1"/>
          </p:cNvSpPr>
          <p:nvPr>
            <p:ph type="sldNum" idx="12"/>
          </p:nvPr>
        </p:nvSpPr>
        <p:spPr>
          <a:xfrm>
            <a:off x="10002881" y="6983346"/>
            <a:ext cx="641399" cy="578700"/>
          </a:xfrm>
          <a:prstGeom prst="rect">
            <a:avLst/>
          </a:prstGeom>
        </p:spPr>
        <p:txBody>
          <a:bodyPr lIns="104850" tIns="104850" rIns="104850" bIns="104850" anchor="ctr" anchorCtr="0">
            <a:noAutofit/>
          </a:bodyPr>
          <a:lstStyle>
            <a:lvl1pPr rtl="0">
              <a:spcBef>
                <a:spcPts val="0"/>
              </a:spcBef>
              <a:buNone/>
              <a:defRPr/>
            </a:lvl1p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27"/>
        <p:cNvGrpSpPr/>
        <p:nvPr/>
      </p:nvGrpSpPr>
      <p:grpSpPr>
        <a:xfrm>
          <a:off x="0" y="0"/>
          <a:ext cx="0" cy="0"/>
          <a:chOff x="0" y="0"/>
          <a:chExt cx="0" cy="0"/>
        </a:xfrm>
      </p:grpSpPr>
      <p:sp>
        <p:nvSpPr>
          <p:cNvPr id="28" name="Shape 28"/>
          <p:cNvSpPr txBox="1">
            <a:spLocks noGrp="1"/>
          </p:cNvSpPr>
          <p:nvPr>
            <p:ph type="sldNum" idx="12"/>
          </p:nvPr>
        </p:nvSpPr>
        <p:spPr>
          <a:xfrm>
            <a:off x="10002881" y="6983346"/>
            <a:ext cx="641399" cy="578700"/>
          </a:xfrm>
          <a:prstGeom prst="rect">
            <a:avLst/>
          </a:prstGeom>
        </p:spPr>
        <p:txBody>
          <a:bodyPr lIns="104850" tIns="104850" rIns="104850" bIns="104850" anchor="ctr" anchorCtr="0">
            <a:noAutofit/>
          </a:bodyPr>
          <a:lstStyle>
            <a:lvl1pPr rtl="0">
              <a:spcBef>
                <a:spcPts val="0"/>
              </a:spcBef>
              <a:buNone/>
              <a:defRPr/>
            </a:lvl1p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jpeg"/><Relationship Id="rId5"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534466" y="302840"/>
            <a:ext cx="9620399" cy="1260599"/>
          </a:xfrm>
          <a:prstGeom prst="rect">
            <a:avLst/>
          </a:prstGeom>
          <a:noFill/>
          <a:ln>
            <a:noFill/>
          </a:ln>
        </p:spPr>
        <p:txBody>
          <a:bodyPr lIns="104850" tIns="104850" rIns="104850" bIns="104850" anchor="b" anchorCtr="0"/>
          <a:lstStyle>
            <a:lvl1pPr rtl="0">
              <a:spcBef>
                <a:spcPts val="0"/>
              </a:spcBef>
              <a:buClr>
                <a:schemeClr val="dk1"/>
              </a:buClr>
              <a:buSzPct val="100000"/>
              <a:buNone/>
              <a:defRPr sz="4100" b="1">
                <a:solidFill>
                  <a:schemeClr val="dk1"/>
                </a:solidFill>
              </a:defRPr>
            </a:lvl1pPr>
            <a:lvl2pPr rtl="0">
              <a:spcBef>
                <a:spcPts val="0"/>
              </a:spcBef>
              <a:buClr>
                <a:schemeClr val="dk1"/>
              </a:buClr>
              <a:buSzPct val="100000"/>
              <a:buNone/>
              <a:defRPr sz="4100" b="1">
                <a:solidFill>
                  <a:schemeClr val="dk1"/>
                </a:solidFill>
              </a:defRPr>
            </a:lvl2pPr>
            <a:lvl3pPr rtl="0">
              <a:spcBef>
                <a:spcPts val="0"/>
              </a:spcBef>
              <a:buClr>
                <a:schemeClr val="dk1"/>
              </a:buClr>
              <a:buSzPct val="100000"/>
              <a:buNone/>
              <a:defRPr sz="4100" b="1">
                <a:solidFill>
                  <a:schemeClr val="dk1"/>
                </a:solidFill>
              </a:defRPr>
            </a:lvl3pPr>
            <a:lvl4pPr rtl="0">
              <a:spcBef>
                <a:spcPts val="0"/>
              </a:spcBef>
              <a:buClr>
                <a:schemeClr val="dk1"/>
              </a:buClr>
              <a:buSzPct val="100000"/>
              <a:buNone/>
              <a:defRPr sz="4100" b="1">
                <a:solidFill>
                  <a:schemeClr val="dk1"/>
                </a:solidFill>
              </a:defRPr>
            </a:lvl4pPr>
            <a:lvl5pPr rtl="0">
              <a:spcBef>
                <a:spcPts val="0"/>
              </a:spcBef>
              <a:buClr>
                <a:schemeClr val="dk1"/>
              </a:buClr>
              <a:buSzPct val="100000"/>
              <a:buNone/>
              <a:defRPr sz="4100" b="1">
                <a:solidFill>
                  <a:schemeClr val="dk1"/>
                </a:solidFill>
              </a:defRPr>
            </a:lvl5pPr>
            <a:lvl6pPr rtl="0">
              <a:spcBef>
                <a:spcPts val="0"/>
              </a:spcBef>
              <a:buClr>
                <a:schemeClr val="dk1"/>
              </a:buClr>
              <a:buSzPct val="100000"/>
              <a:buNone/>
              <a:defRPr sz="4100" b="1">
                <a:solidFill>
                  <a:schemeClr val="dk1"/>
                </a:solidFill>
              </a:defRPr>
            </a:lvl6pPr>
            <a:lvl7pPr rtl="0">
              <a:spcBef>
                <a:spcPts val="0"/>
              </a:spcBef>
              <a:buClr>
                <a:schemeClr val="dk1"/>
              </a:buClr>
              <a:buSzPct val="100000"/>
              <a:buNone/>
              <a:defRPr sz="4100" b="1">
                <a:solidFill>
                  <a:schemeClr val="dk1"/>
                </a:solidFill>
              </a:defRPr>
            </a:lvl7pPr>
            <a:lvl8pPr rtl="0">
              <a:spcBef>
                <a:spcPts val="0"/>
              </a:spcBef>
              <a:buClr>
                <a:schemeClr val="dk1"/>
              </a:buClr>
              <a:buSzPct val="100000"/>
              <a:buNone/>
              <a:defRPr sz="4100" b="1">
                <a:solidFill>
                  <a:schemeClr val="dk1"/>
                </a:solidFill>
              </a:defRPr>
            </a:lvl8pPr>
            <a:lvl9pPr rtl="0">
              <a:spcBef>
                <a:spcPts val="0"/>
              </a:spcBef>
              <a:buClr>
                <a:schemeClr val="dk1"/>
              </a:buClr>
              <a:buSzPct val="100000"/>
              <a:buNone/>
              <a:defRPr sz="4100" b="1">
                <a:solidFill>
                  <a:schemeClr val="dk1"/>
                </a:solidFill>
              </a:defRPr>
            </a:lvl9pPr>
          </a:lstStyle>
          <a:p>
            <a:endParaRPr dirty="0"/>
          </a:p>
        </p:txBody>
      </p:sp>
      <p:sp>
        <p:nvSpPr>
          <p:cNvPr id="6" name="Shape 6"/>
          <p:cNvSpPr txBox="1">
            <a:spLocks noGrp="1"/>
          </p:cNvSpPr>
          <p:nvPr>
            <p:ph type="body" idx="1"/>
          </p:nvPr>
        </p:nvSpPr>
        <p:spPr>
          <a:xfrm>
            <a:off x="534466" y="1764496"/>
            <a:ext cx="9620399" cy="5477699"/>
          </a:xfrm>
          <a:prstGeom prst="rect">
            <a:avLst/>
          </a:prstGeom>
          <a:noFill/>
          <a:ln>
            <a:noFill/>
          </a:ln>
        </p:spPr>
        <p:txBody>
          <a:bodyPr lIns="104850" tIns="104850" rIns="104850" bIns="104850" anchor="t" anchorCtr="0"/>
          <a:lstStyle>
            <a:lvl1pPr rtl="0">
              <a:spcBef>
                <a:spcPts val="700"/>
              </a:spcBef>
              <a:buClr>
                <a:schemeClr val="dk1"/>
              </a:buClr>
              <a:buSzPct val="100000"/>
              <a:defRPr sz="3400">
                <a:solidFill>
                  <a:schemeClr val="dk1"/>
                </a:solidFill>
              </a:defRPr>
            </a:lvl1pPr>
            <a:lvl2pPr rtl="0">
              <a:spcBef>
                <a:spcPts val="600"/>
              </a:spcBef>
              <a:buClr>
                <a:schemeClr val="dk1"/>
              </a:buClr>
              <a:buSzPct val="100000"/>
              <a:defRPr sz="2800">
                <a:solidFill>
                  <a:schemeClr val="dk1"/>
                </a:solidFill>
              </a:defRPr>
            </a:lvl2pPr>
            <a:lvl3pPr rtl="0">
              <a:spcBef>
                <a:spcPts val="600"/>
              </a:spcBef>
              <a:buClr>
                <a:schemeClr val="dk1"/>
              </a:buClr>
              <a:buSzPct val="100000"/>
              <a:defRPr sz="2800">
                <a:solidFill>
                  <a:schemeClr val="dk1"/>
                </a:solidFill>
              </a:defRPr>
            </a:lvl3pPr>
            <a:lvl4pPr rtl="0">
              <a:spcBef>
                <a:spcPts val="400"/>
              </a:spcBef>
              <a:buClr>
                <a:schemeClr val="dk1"/>
              </a:buClr>
              <a:buSzPct val="100000"/>
              <a:defRPr sz="2100">
                <a:solidFill>
                  <a:schemeClr val="dk1"/>
                </a:solidFill>
              </a:defRPr>
            </a:lvl4pPr>
            <a:lvl5pPr rtl="0">
              <a:spcBef>
                <a:spcPts val="400"/>
              </a:spcBef>
              <a:buClr>
                <a:schemeClr val="dk1"/>
              </a:buClr>
              <a:buSzPct val="100000"/>
              <a:defRPr sz="2100">
                <a:solidFill>
                  <a:schemeClr val="dk1"/>
                </a:solidFill>
              </a:defRPr>
            </a:lvl5pPr>
            <a:lvl6pPr rtl="0">
              <a:spcBef>
                <a:spcPts val="400"/>
              </a:spcBef>
              <a:buClr>
                <a:schemeClr val="dk1"/>
              </a:buClr>
              <a:buSzPct val="100000"/>
              <a:defRPr sz="2100">
                <a:solidFill>
                  <a:schemeClr val="dk1"/>
                </a:solidFill>
              </a:defRPr>
            </a:lvl6pPr>
            <a:lvl7pPr rtl="0">
              <a:spcBef>
                <a:spcPts val="400"/>
              </a:spcBef>
              <a:buClr>
                <a:schemeClr val="dk1"/>
              </a:buClr>
              <a:buSzPct val="100000"/>
              <a:defRPr sz="2100">
                <a:solidFill>
                  <a:schemeClr val="dk1"/>
                </a:solidFill>
              </a:defRPr>
            </a:lvl7pPr>
            <a:lvl8pPr rtl="0">
              <a:spcBef>
                <a:spcPts val="400"/>
              </a:spcBef>
              <a:buClr>
                <a:schemeClr val="dk1"/>
              </a:buClr>
              <a:buSzPct val="100000"/>
              <a:defRPr sz="2100">
                <a:solidFill>
                  <a:schemeClr val="dk1"/>
                </a:solidFill>
              </a:defRPr>
            </a:lvl8pPr>
            <a:lvl9pPr rtl="0">
              <a:spcBef>
                <a:spcPts val="400"/>
              </a:spcBef>
              <a:buClr>
                <a:schemeClr val="dk1"/>
              </a:buClr>
              <a:buSzPct val="100000"/>
              <a:defRPr sz="2100">
                <a:solidFill>
                  <a:schemeClr val="dk1"/>
                </a:solidFill>
              </a:defRPr>
            </a:lvl9pPr>
          </a:lstStyle>
          <a:p>
            <a:endParaRPr dirty="0"/>
          </a:p>
        </p:txBody>
      </p:sp>
      <p:sp>
        <p:nvSpPr>
          <p:cNvPr id="7" name="Shape 7"/>
          <p:cNvSpPr txBox="1">
            <a:spLocks noGrp="1"/>
          </p:cNvSpPr>
          <p:nvPr>
            <p:ph type="sldNum" idx="12"/>
          </p:nvPr>
        </p:nvSpPr>
        <p:spPr>
          <a:xfrm>
            <a:off x="10002881" y="6983346"/>
            <a:ext cx="641399" cy="578700"/>
          </a:xfrm>
          <a:prstGeom prst="rect">
            <a:avLst/>
          </a:prstGeom>
          <a:noFill/>
          <a:ln>
            <a:noFill/>
          </a:ln>
        </p:spPr>
        <p:txBody>
          <a:bodyPr lIns="104850" tIns="104850" rIns="104850" bIns="104850" anchor="ctr" anchorCtr="0">
            <a:noAutofit/>
          </a:bodyPr>
          <a:lstStyle>
            <a:lvl1pPr algn="r" rtl="0">
              <a:spcBef>
                <a:spcPts val="0"/>
              </a:spcBef>
              <a:buNone/>
              <a:defRPr sz="1500">
                <a:solidFill>
                  <a:schemeClr val="dk1"/>
                </a:solidFill>
              </a:defRPr>
            </a:lvl1pPr>
          </a:lstStyle>
          <a:p>
            <a:pPr lvl="0">
              <a:spcBef>
                <a:spcPts val="0"/>
              </a:spcBef>
              <a:buNone/>
            </a:pPr>
            <a:fld id="{00000000-1234-1234-1234-123412341234}" type="slidenum">
              <a:rPr lang="en"/>
              <a:pPr lvl="0">
                <a:spcBef>
                  <a:spcPts val="0"/>
                </a:spcBef>
                <a:buNone/>
              </a:pPr>
              <a:t>‹#›</a:t>
            </a:fld>
            <a:endParaRPr lang="en"/>
          </a:p>
        </p:txBody>
      </p:sp>
      <p:pic>
        <p:nvPicPr>
          <p:cNvPr id="8" name="Picture 7" descr="Kaskotech_backg2-03.png"/>
          <p:cNvPicPr>
            <a:picLocks noChangeAspect="1"/>
          </p:cNvPicPr>
          <p:nvPr userDrawn="1"/>
        </p:nvPicPr>
        <p:blipFill rotWithShape="1">
          <a:blip r:embed="rId4" cstate="email">
            <a:extLst>
              <a:ext uri="{28A0092B-C50C-407E-A947-70E740481C1C}">
                <a14:useLocalDpi xmlns:a14="http://schemas.microsoft.com/office/drawing/2010/main"/>
              </a:ext>
            </a:extLst>
          </a:blip>
          <a:srcRect/>
          <a:stretch/>
        </p:blipFill>
        <p:spPr>
          <a:xfrm>
            <a:off x="1" y="-55773"/>
            <a:ext cx="10816927" cy="7710375"/>
          </a:xfrm>
          <a:prstGeom prst="rect">
            <a:avLst/>
          </a:prstGeom>
        </p:spPr>
      </p:pic>
      <p:pic>
        <p:nvPicPr>
          <p:cNvPr id="10" name="Picture 9" descr="Kasko_logo-19.png"/>
          <p:cNvPicPr>
            <a:picLocks noChangeAspect="1"/>
          </p:cNvPicPr>
          <p:nvPr userDrawn="1"/>
        </p:nvPicPr>
        <p:blipFill rotWithShape="1">
          <a:blip r:embed="rId5" cstate="email">
            <a:extLst>
              <a:ext uri="{28A0092B-C50C-407E-A947-70E740481C1C}">
                <a14:useLocalDpi xmlns:a14="http://schemas.microsoft.com/office/drawing/2010/main"/>
              </a:ext>
            </a:extLst>
          </a:blip>
          <a:srcRect t="-11264"/>
          <a:stretch/>
        </p:blipFill>
        <p:spPr>
          <a:xfrm>
            <a:off x="9736807" y="-15463"/>
            <a:ext cx="864096" cy="1174120"/>
          </a:xfrm>
          <a:prstGeom prst="rect">
            <a:avLst/>
          </a:prstGeom>
        </p:spPr>
      </p:pic>
    </p:spTree>
  </p:cSld>
  <p:clrMap bg1="lt1" tx1="dk1" bg2="dk2" tx2="lt2" accent1="accent1" accent2="accent2" accent3="accent3" accent4="accent4" accent5="accent5" accent6="accent6" hlink="hlink" folHlink="folHlink"/>
  <p:sldLayoutIdLst>
    <p:sldLayoutId id="2147483648" r:id="rId1"/>
    <p:sldLayoutId id="2147483653" r:id="rId2"/>
  </p:sldLayoutIdLst>
  <p:hf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Montserrat"/>
          <a:ea typeface="Montserrat"/>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Montserrat"/>
          <a:ea typeface="Montserrat"/>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5" Type="http://schemas.openxmlformats.org/officeDocument/2006/relationships/image" Target="../media/image8.png"/><Relationship Id="rId6" Type="http://schemas.openxmlformats.org/officeDocument/2006/relationships/image" Target="../media/image9.png"/><Relationship Id="rId7" Type="http://schemas.openxmlformats.org/officeDocument/2006/relationships/image" Target="../media/image10.png"/><Relationship Id="rId8" Type="http://schemas.openxmlformats.org/officeDocument/2006/relationships/image" Target="../media/image11.png"/><Relationship Id="rId9" Type="http://schemas.openxmlformats.org/officeDocument/2006/relationships/image" Target="../media/image12.png"/><Relationship Id="rId1" Type="http://schemas.openxmlformats.org/officeDocument/2006/relationships/slideLayout" Target="../slideLayouts/slideLayout1.xml"/><Relationship Id="rId2"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4" Type="http://schemas.openxmlformats.org/officeDocument/2006/relationships/image" Target="../media/image15.png"/><Relationship Id="rId5" Type="http://schemas.openxmlformats.org/officeDocument/2006/relationships/image" Target="../media/image16.png"/><Relationship Id="rId6" Type="http://schemas.openxmlformats.org/officeDocument/2006/relationships/image" Target="../media/image17.png"/><Relationship Id="rId1" Type="http://schemas.openxmlformats.org/officeDocument/2006/relationships/slideLayout" Target="../slideLayouts/slideLayout1.xml"/><Relationship Id="rId2"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19.png"/><Relationship Id="rId4" Type="http://schemas.openxmlformats.org/officeDocument/2006/relationships/image" Target="../media/image20.png"/><Relationship Id="rId5" Type="http://schemas.openxmlformats.org/officeDocument/2006/relationships/image" Target="../media/image21.png"/><Relationship Id="rId1" Type="http://schemas.openxmlformats.org/officeDocument/2006/relationships/slideLayout" Target="../slideLayouts/slideLayout1.xml"/><Relationship Id="rId2" Type="http://schemas.openxmlformats.org/officeDocument/2006/relationships/image" Target="../media/image18.png"/></Relationships>
</file>

<file path=ppt/slides/_rels/slide5.xml.rels><?xml version="1.0" encoding="UTF-8" standalone="yes"?>
<Relationships xmlns="http://schemas.openxmlformats.org/package/2006/relationships"><Relationship Id="rId3" Type="http://schemas.openxmlformats.org/officeDocument/2006/relationships/image" Target="../media/image23.png"/><Relationship Id="rId4" Type="http://schemas.microsoft.com/office/2007/relationships/hdphoto" Target="../media/hdphoto1.wdp"/><Relationship Id="rId5" Type="http://schemas.openxmlformats.org/officeDocument/2006/relationships/image" Target="../media/image24.png"/><Relationship Id="rId6" Type="http://schemas.microsoft.com/office/2007/relationships/hdphoto" Target="../media/hdphoto2.wdp"/><Relationship Id="rId7" Type="http://schemas.openxmlformats.org/officeDocument/2006/relationships/image" Target="../media/image25.png"/><Relationship Id="rId8" Type="http://schemas.microsoft.com/office/2007/relationships/hdphoto" Target="../media/hdphoto3.wdp"/><Relationship Id="rId1" Type="http://schemas.openxmlformats.org/officeDocument/2006/relationships/slideLayout" Target="../slideLayouts/slideLayout1.xml"/><Relationship Id="rId2" Type="http://schemas.openxmlformats.org/officeDocument/2006/relationships/image" Target="../media/image22.png"/></Relationships>
</file>

<file path=ppt/slides/_rels/slide6.xml.rels><?xml version="1.0" encoding="UTF-8" standalone="yes"?>
<Relationships xmlns="http://schemas.openxmlformats.org/package/2006/relationships"><Relationship Id="rId3" Type="http://schemas.openxmlformats.org/officeDocument/2006/relationships/image" Target="../media/image27.png"/><Relationship Id="rId4" Type="http://schemas.microsoft.com/office/2007/relationships/hdphoto" Target="../media/hdphoto4.wdp"/><Relationship Id="rId1" Type="http://schemas.openxmlformats.org/officeDocument/2006/relationships/slideLayout" Target="../slideLayouts/slideLayout1.xml"/><Relationship Id="rId2" Type="http://schemas.openxmlformats.org/officeDocument/2006/relationships/image" Target="../media/image26.png"/></Relationships>
</file>

<file path=ppt/slides/_rels/slide7.xml.rels><?xml version="1.0" encoding="UTF-8" standalone="yes"?>
<Relationships xmlns="http://schemas.openxmlformats.org/package/2006/relationships"><Relationship Id="rId3" Type="http://schemas.openxmlformats.org/officeDocument/2006/relationships/image" Target="../media/image29.png"/><Relationship Id="rId4" Type="http://schemas.openxmlformats.org/officeDocument/2006/relationships/image" Target="../media/image30.png"/><Relationship Id="rId5" Type="http://schemas.openxmlformats.org/officeDocument/2006/relationships/image" Target="../media/image31.png"/><Relationship Id="rId6" Type="http://schemas.openxmlformats.org/officeDocument/2006/relationships/image" Target="../media/image32.png"/><Relationship Id="rId7" Type="http://schemas.openxmlformats.org/officeDocument/2006/relationships/image" Target="../media/image33.tiff"/><Relationship Id="rId1" Type="http://schemas.openxmlformats.org/officeDocument/2006/relationships/slideLayout" Target="../slideLayouts/slideLayout1.xml"/><Relationship Id="rId2" Type="http://schemas.openxmlformats.org/officeDocument/2006/relationships/image" Target="../media/image28.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4" Type="http://schemas.openxmlformats.org/officeDocument/2006/relationships/notesSlide" Target="../notesSlides/notesSlide2.xml"/><Relationship Id="rId5" Type="http://schemas.openxmlformats.org/officeDocument/2006/relationships/image" Target="../media/image3.jpeg"/><Relationship Id="rId6" Type="http://schemas.openxmlformats.org/officeDocument/2006/relationships/oleObject" Target="../embeddings/oleObject1.bin"/><Relationship Id="rId7" Type="http://schemas.openxmlformats.org/officeDocument/2006/relationships/image" Target="../media/image34.emf"/><Relationship Id="rId8" Type="http://schemas.openxmlformats.org/officeDocument/2006/relationships/image" Target="../media/image4.png"/><Relationship Id="rId1" Type="http://schemas.openxmlformats.org/officeDocument/2006/relationships/vmlDrawing" Target="../drawings/vmlDrawing1.vml"/><Relationship Id="rId2" Type="http://schemas.openxmlformats.org/officeDocument/2006/relationships/tags" Target="../tags/ta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bckg2-01.pn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21340" y="1"/>
            <a:ext cx="10888935" cy="7741865"/>
          </a:xfrm>
          <a:prstGeom prst="rect">
            <a:avLst/>
          </a:prstGeom>
        </p:spPr>
      </p:pic>
      <p:sp>
        <p:nvSpPr>
          <p:cNvPr id="10" name="Rectangle 1"/>
          <p:cNvSpPr/>
          <p:nvPr/>
        </p:nvSpPr>
        <p:spPr>
          <a:xfrm>
            <a:off x="2160242" y="3763149"/>
            <a:ext cx="10240863" cy="523220"/>
          </a:xfrm>
          <a:prstGeom prst="rect">
            <a:avLst/>
          </a:prstGeom>
        </p:spPr>
        <p:txBody>
          <a:bodyPr wrap="square">
            <a:spAutoFit/>
          </a:bodyPr>
          <a:lstStyle/>
          <a:p>
            <a:r>
              <a:rPr lang="en-GB" sz="2800" smtClean="0">
                <a:solidFill>
                  <a:srgbClr val="FFBF00"/>
                </a:solidFill>
                <a:latin typeface="Raleway"/>
                <a:ea typeface="Montserrat"/>
                <a:cs typeface="Raleway"/>
                <a:sym typeface="Montserrat"/>
              </a:rPr>
              <a:t>INSURTECH AS A SERVICE</a:t>
            </a:r>
            <a:endParaRPr lang="en-GB" sz="2800" dirty="0">
              <a:solidFill>
                <a:srgbClr val="FFBF00"/>
              </a:solidFill>
              <a:latin typeface="Raleway"/>
              <a:ea typeface="Montserrat"/>
              <a:cs typeface="Raleway"/>
              <a:sym typeface="Montserrat"/>
            </a:endParaRPr>
          </a:p>
        </p:txBody>
      </p:sp>
      <p:pic>
        <p:nvPicPr>
          <p:cNvPr id="11" name="Picture 10" descr="Kasko_logo-19.png"/>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1959945" y="1791731"/>
            <a:ext cx="6856487" cy="2029896"/>
          </a:xfrm>
          <a:prstGeom prst="rect">
            <a:avLst/>
          </a:prstGeom>
        </p:spPr>
      </p:pic>
    </p:spTree>
    <p:extLst>
      <p:ext uri="{BB962C8B-B14F-4D97-AF65-F5344CB8AC3E}">
        <p14:creationId xmlns:p14="http://schemas.microsoft.com/office/powerpoint/2010/main" val="23600261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hape 74"/>
          <p:cNvSpPr txBox="1"/>
          <p:nvPr/>
        </p:nvSpPr>
        <p:spPr>
          <a:xfrm>
            <a:off x="447775" y="181025"/>
            <a:ext cx="9361040" cy="580799"/>
          </a:xfrm>
          <a:prstGeom prst="rect">
            <a:avLst/>
          </a:prstGeom>
          <a:noFill/>
          <a:ln>
            <a:noFill/>
          </a:ln>
        </p:spPr>
        <p:txBody>
          <a:bodyPr lIns="91425" tIns="91425" rIns="91425" bIns="91425" anchor="t" anchorCtr="0">
            <a:noAutofit/>
          </a:bodyPr>
          <a:lstStyle/>
          <a:p>
            <a:r>
              <a:rPr lang="en-GB" sz="2800" b="1" dirty="0">
                <a:solidFill>
                  <a:srgbClr val="F1C232"/>
                </a:solidFill>
                <a:latin typeface="Raleway"/>
                <a:ea typeface="Montserrat"/>
                <a:cs typeface="Raleway"/>
                <a:sym typeface="Montserrat"/>
              </a:rPr>
              <a:t>Online business requires agile product development– insurers struggle due to infrastructure constraints</a:t>
            </a:r>
            <a:endParaRPr lang="en" sz="2800" b="1" dirty="0">
              <a:solidFill>
                <a:srgbClr val="F1C232"/>
              </a:solidFill>
              <a:latin typeface="Raleway"/>
              <a:ea typeface="Montserrat"/>
              <a:cs typeface="Raleway"/>
              <a:sym typeface="Montserrat"/>
            </a:endParaRPr>
          </a:p>
        </p:txBody>
      </p:sp>
      <p:sp>
        <p:nvSpPr>
          <p:cNvPr id="9" name="Shape 74"/>
          <p:cNvSpPr txBox="1"/>
          <p:nvPr/>
        </p:nvSpPr>
        <p:spPr>
          <a:xfrm>
            <a:off x="1599568" y="1621185"/>
            <a:ext cx="2520280" cy="580799"/>
          </a:xfrm>
          <a:prstGeom prst="rect">
            <a:avLst/>
          </a:prstGeom>
          <a:noFill/>
          <a:ln>
            <a:noFill/>
          </a:ln>
        </p:spPr>
        <p:txBody>
          <a:bodyPr lIns="91425" tIns="91425" rIns="91425" bIns="91425" anchor="t" anchorCtr="0">
            <a:noAutofit/>
          </a:bodyPr>
          <a:lstStyle/>
          <a:p>
            <a:pPr algn="ctr"/>
            <a:r>
              <a:rPr lang="en-GB" sz="2400" b="1" dirty="0">
                <a:solidFill>
                  <a:srgbClr val="F1C232"/>
                </a:solidFill>
                <a:latin typeface="Raleway"/>
                <a:ea typeface="Montserrat"/>
                <a:cs typeface="Raleway"/>
                <a:sym typeface="Montserrat"/>
              </a:rPr>
              <a:t>Situation</a:t>
            </a:r>
            <a:endParaRPr lang="en" sz="2400" b="1" dirty="0">
              <a:solidFill>
                <a:srgbClr val="F1C232"/>
              </a:solidFill>
              <a:latin typeface="Raleway"/>
              <a:ea typeface="Montserrat"/>
              <a:cs typeface="Raleway"/>
              <a:sym typeface="Montserrat"/>
            </a:endParaRPr>
          </a:p>
        </p:txBody>
      </p:sp>
      <p:sp>
        <p:nvSpPr>
          <p:cNvPr id="10" name="Shape 74"/>
          <p:cNvSpPr txBox="1"/>
          <p:nvPr/>
        </p:nvSpPr>
        <p:spPr>
          <a:xfrm>
            <a:off x="6856834" y="1621185"/>
            <a:ext cx="2520280" cy="580799"/>
          </a:xfrm>
          <a:prstGeom prst="rect">
            <a:avLst/>
          </a:prstGeom>
          <a:noFill/>
          <a:ln>
            <a:noFill/>
          </a:ln>
        </p:spPr>
        <p:txBody>
          <a:bodyPr lIns="91425" tIns="91425" rIns="91425" bIns="91425" anchor="t" anchorCtr="0">
            <a:noAutofit/>
          </a:bodyPr>
          <a:lstStyle/>
          <a:p>
            <a:pPr algn="ctr"/>
            <a:r>
              <a:rPr lang="en-GB" sz="2400" b="1" dirty="0">
                <a:solidFill>
                  <a:srgbClr val="F1C232"/>
                </a:solidFill>
                <a:latin typeface="Raleway"/>
                <a:ea typeface="Montserrat"/>
                <a:cs typeface="Raleway"/>
                <a:sym typeface="Montserrat"/>
              </a:rPr>
              <a:t>Complication</a:t>
            </a:r>
            <a:endParaRPr lang="en" sz="2400" b="1" dirty="0">
              <a:solidFill>
                <a:srgbClr val="F1C232"/>
              </a:solidFill>
              <a:latin typeface="Raleway"/>
              <a:ea typeface="Montserrat"/>
              <a:cs typeface="Raleway"/>
              <a:sym typeface="Montserrat"/>
            </a:endParaRPr>
          </a:p>
        </p:txBody>
      </p:sp>
      <p:sp>
        <p:nvSpPr>
          <p:cNvPr id="7" name="Foliennummernplatzhalter 3"/>
          <p:cNvSpPr>
            <a:spLocks noGrp="1"/>
          </p:cNvSpPr>
          <p:nvPr>
            <p:ph type="sldNum" idx="12"/>
          </p:nvPr>
        </p:nvSpPr>
        <p:spPr>
          <a:xfrm>
            <a:off x="10002878" y="6983346"/>
            <a:ext cx="641399" cy="578700"/>
          </a:xfrm>
        </p:spPr>
        <p:txBody>
          <a:bodyPr/>
          <a:lstStyle/>
          <a:p>
            <a:pPr lvl="0">
              <a:spcBef>
                <a:spcPts val="0"/>
              </a:spcBef>
              <a:buNone/>
            </a:pPr>
            <a:fld id="{00000000-1234-1234-1234-123412341234}" type="slidenum">
              <a:rPr lang="en" sz="1600" b="1" smtClean="0">
                <a:solidFill>
                  <a:schemeClr val="bg2"/>
                </a:solidFill>
                <a:latin typeface="Raleway"/>
                <a:cs typeface="Raleway"/>
              </a:rPr>
              <a:pPr lvl="0">
                <a:spcBef>
                  <a:spcPts val="0"/>
                </a:spcBef>
                <a:buNone/>
              </a:pPr>
              <a:t>2</a:t>
            </a:fld>
            <a:endParaRPr lang="en" sz="1600" b="1" dirty="0">
              <a:solidFill>
                <a:schemeClr val="bg2"/>
              </a:solidFill>
              <a:latin typeface="Raleway"/>
              <a:cs typeface="Raleway"/>
            </a:endParaRPr>
          </a:p>
        </p:txBody>
      </p:sp>
      <p:sp>
        <p:nvSpPr>
          <p:cNvPr id="8" name="Textfeld 7"/>
          <p:cNvSpPr txBox="1"/>
          <p:nvPr/>
        </p:nvSpPr>
        <p:spPr>
          <a:xfrm>
            <a:off x="503238" y="6733753"/>
            <a:ext cx="3472940" cy="307777"/>
          </a:xfrm>
          <a:prstGeom prst="rect">
            <a:avLst/>
          </a:prstGeom>
          <a:noFill/>
        </p:spPr>
        <p:txBody>
          <a:bodyPr wrap="square" rtlCol="0">
            <a:spAutoFit/>
          </a:bodyPr>
          <a:lstStyle/>
          <a:p>
            <a:r>
              <a:rPr lang="de-DE" dirty="0">
                <a:solidFill>
                  <a:schemeClr val="bg1"/>
                </a:solidFill>
                <a:latin typeface="Raleway"/>
              </a:rPr>
              <a:t>Source: </a:t>
            </a:r>
            <a:r>
              <a:rPr lang="de-DE" dirty="0" err="1">
                <a:solidFill>
                  <a:schemeClr val="bg1"/>
                </a:solidFill>
                <a:latin typeface="Raleway"/>
              </a:rPr>
              <a:t>statista</a:t>
            </a:r>
            <a:r>
              <a:rPr lang="de-DE" dirty="0">
                <a:solidFill>
                  <a:schemeClr val="bg1"/>
                </a:solidFill>
                <a:latin typeface="Raleway"/>
              </a:rPr>
              <a:t> </a:t>
            </a:r>
            <a:r>
              <a:rPr lang="de-DE" dirty="0" err="1">
                <a:solidFill>
                  <a:schemeClr val="bg1"/>
                </a:solidFill>
                <a:latin typeface="Raleway"/>
              </a:rPr>
              <a:t>and</a:t>
            </a:r>
            <a:r>
              <a:rPr lang="de-DE" dirty="0">
                <a:solidFill>
                  <a:schemeClr val="bg1"/>
                </a:solidFill>
                <a:latin typeface="Raleway"/>
              </a:rPr>
              <a:t> KASKO</a:t>
            </a:r>
          </a:p>
        </p:txBody>
      </p:sp>
      <p:sp>
        <p:nvSpPr>
          <p:cNvPr id="12" name="Rechteck 11"/>
          <p:cNvSpPr/>
          <p:nvPr/>
        </p:nvSpPr>
        <p:spPr>
          <a:xfrm>
            <a:off x="519113" y="3138088"/>
            <a:ext cx="864000" cy="864000"/>
          </a:xfrm>
          <a:prstGeom prst="rect">
            <a:avLst/>
          </a:prstGeom>
          <a:solidFill>
            <a:schemeClr val="bg1">
              <a:lumMod val="50000"/>
              <a:alpha val="20000"/>
            </a:schemeClr>
          </a:solidFill>
          <a:ln>
            <a:noFill/>
          </a:ln>
        </p:spPr>
        <p:txBody>
          <a:bodyPr lIns="91425" tIns="91425" rIns="91425" bIns="91425" anchor="t" anchorCtr="0">
            <a:noAutofit/>
          </a:bodyPr>
          <a:lstStyle/>
          <a:p>
            <a:endParaRPr lang="en-US" sz="2400" dirty="0">
              <a:solidFill>
                <a:schemeClr val="bg1"/>
              </a:solidFill>
              <a:latin typeface="Raleway"/>
              <a:ea typeface="Montserrat"/>
              <a:cs typeface="Raleway"/>
            </a:endParaRPr>
          </a:p>
        </p:txBody>
      </p:sp>
      <p:sp>
        <p:nvSpPr>
          <p:cNvPr id="13" name="Rechteck 12"/>
          <p:cNvSpPr/>
          <p:nvPr/>
        </p:nvSpPr>
        <p:spPr>
          <a:xfrm>
            <a:off x="519113" y="4146296"/>
            <a:ext cx="864000" cy="864000"/>
          </a:xfrm>
          <a:prstGeom prst="rect">
            <a:avLst/>
          </a:prstGeom>
          <a:solidFill>
            <a:schemeClr val="bg1">
              <a:lumMod val="50000"/>
              <a:alpha val="20000"/>
            </a:schemeClr>
          </a:solidFill>
          <a:ln>
            <a:noFill/>
          </a:ln>
        </p:spPr>
        <p:txBody>
          <a:bodyPr lIns="91425" tIns="91425" rIns="91425" bIns="91425" anchor="t" anchorCtr="0">
            <a:noAutofit/>
          </a:bodyPr>
          <a:lstStyle/>
          <a:p>
            <a:endParaRPr lang="en-US" sz="2400" dirty="0">
              <a:solidFill>
                <a:schemeClr val="bg1"/>
              </a:solidFill>
              <a:latin typeface="Raleway"/>
              <a:ea typeface="Montserrat"/>
              <a:cs typeface="Raleway"/>
            </a:endParaRPr>
          </a:p>
        </p:txBody>
      </p:sp>
      <p:sp>
        <p:nvSpPr>
          <p:cNvPr id="14" name="Rechteck 13"/>
          <p:cNvSpPr/>
          <p:nvPr/>
        </p:nvSpPr>
        <p:spPr>
          <a:xfrm>
            <a:off x="519113" y="5154408"/>
            <a:ext cx="864000" cy="864000"/>
          </a:xfrm>
          <a:prstGeom prst="rect">
            <a:avLst/>
          </a:prstGeom>
          <a:solidFill>
            <a:schemeClr val="bg1">
              <a:lumMod val="50000"/>
              <a:alpha val="20000"/>
            </a:schemeClr>
          </a:solidFill>
          <a:ln>
            <a:noFill/>
          </a:ln>
        </p:spPr>
        <p:txBody>
          <a:bodyPr lIns="91425" tIns="91425" rIns="91425" bIns="91425" anchor="t" anchorCtr="0">
            <a:noAutofit/>
          </a:bodyPr>
          <a:lstStyle/>
          <a:p>
            <a:endParaRPr lang="en-US" sz="2400" dirty="0">
              <a:solidFill>
                <a:schemeClr val="bg1"/>
              </a:solidFill>
              <a:latin typeface="Raleway"/>
              <a:ea typeface="Montserrat"/>
              <a:cs typeface="Raleway"/>
            </a:endParaRPr>
          </a:p>
        </p:txBody>
      </p:sp>
      <p:sp>
        <p:nvSpPr>
          <p:cNvPr id="16" name="Rechteck 15"/>
          <p:cNvSpPr/>
          <p:nvPr/>
        </p:nvSpPr>
        <p:spPr>
          <a:xfrm>
            <a:off x="1528303" y="3138184"/>
            <a:ext cx="3672000" cy="864000"/>
          </a:xfrm>
          <a:prstGeom prst="rect">
            <a:avLst/>
          </a:prstGeom>
          <a:solidFill>
            <a:schemeClr val="bg1">
              <a:lumMod val="50000"/>
              <a:alpha val="20000"/>
            </a:schemeClr>
          </a:solidFill>
          <a:ln>
            <a:noFill/>
          </a:ln>
        </p:spPr>
        <p:txBody>
          <a:bodyPr lIns="91425" tIns="91425" rIns="91425" bIns="91425" anchor="t" anchorCtr="0">
            <a:noAutofit/>
          </a:bodyPr>
          <a:lstStyle/>
          <a:p>
            <a:pPr>
              <a:spcAft>
                <a:spcPts val="600"/>
              </a:spcAft>
            </a:pPr>
            <a:r>
              <a:rPr lang="en-US" sz="2200" dirty="0">
                <a:solidFill>
                  <a:schemeClr val="bg1"/>
                </a:solidFill>
                <a:latin typeface="Raleway"/>
              </a:rPr>
              <a:t>Insurers predominantly distribute offline </a:t>
            </a:r>
          </a:p>
        </p:txBody>
      </p:sp>
      <p:sp>
        <p:nvSpPr>
          <p:cNvPr id="17" name="Rechteck 16"/>
          <p:cNvSpPr/>
          <p:nvPr/>
        </p:nvSpPr>
        <p:spPr>
          <a:xfrm>
            <a:off x="1528303" y="4146296"/>
            <a:ext cx="3672000" cy="864000"/>
          </a:xfrm>
          <a:prstGeom prst="rect">
            <a:avLst/>
          </a:prstGeom>
          <a:solidFill>
            <a:schemeClr val="bg1">
              <a:lumMod val="50000"/>
              <a:alpha val="20000"/>
            </a:schemeClr>
          </a:solidFill>
          <a:ln>
            <a:noFill/>
          </a:ln>
        </p:spPr>
        <p:txBody>
          <a:bodyPr lIns="91425" tIns="91425" rIns="91425" bIns="91425" anchor="t" anchorCtr="0">
            <a:noAutofit/>
          </a:bodyPr>
          <a:lstStyle/>
          <a:p>
            <a:pPr>
              <a:spcAft>
                <a:spcPts val="600"/>
              </a:spcAft>
            </a:pPr>
            <a:r>
              <a:rPr lang="en-US" sz="2200" dirty="0">
                <a:solidFill>
                  <a:schemeClr val="bg1"/>
                </a:solidFill>
                <a:latin typeface="Raleway"/>
              </a:rPr>
              <a:t>Insurance products don’t match digital demand </a:t>
            </a:r>
          </a:p>
        </p:txBody>
      </p:sp>
      <p:sp>
        <p:nvSpPr>
          <p:cNvPr id="18" name="Rechteck 17"/>
          <p:cNvSpPr/>
          <p:nvPr/>
        </p:nvSpPr>
        <p:spPr>
          <a:xfrm>
            <a:off x="1528303" y="5154408"/>
            <a:ext cx="3672000" cy="864000"/>
          </a:xfrm>
          <a:prstGeom prst="rect">
            <a:avLst/>
          </a:prstGeom>
          <a:solidFill>
            <a:schemeClr val="bg1">
              <a:lumMod val="50000"/>
              <a:alpha val="20000"/>
            </a:schemeClr>
          </a:solidFill>
          <a:ln>
            <a:noFill/>
          </a:ln>
        </p:spPr>
        <p:txBody>
          <a:bodyPr lIns="91425" tIns="91425" rIns="91425" bIns="91425" anchor="t" anchorCtr="0">
            <a:noAutofit/>
          </a:bodyPr>
          <a:lstStyle/>
          <a:p>
            <a:pPr>
              <a:spcAft>
                <a:spcPts val="600"/>
              </a:spcAft>
            </a:pPr>
            <a:r>
              <a:rPr lang="en-US" sz="2200" dirty="0">
                <a:solidFill>
                  <a:schemeClr val="bg1"/>
                </a:solidFill>
                <a:latin typeface="Raleway"/>
              </a:rPr>
              <a:t>Insurers use up to 20 year old back-end systems</a:t>
            </a:r>
          </a:p>
        </p:txBody>
      </p:sp>
      <p:sp>
        <p:nvSpPr>
          <p:cNvPr id="39" name="Ellipse 38"/>
          <p:cNvSpPr/>
          <p:nvPr/>
        </p:nvSpPr>
        <p:spPr>
          <a:xfrm>
            <a:off x="627077" y="3246052"/>
            <a:ext cx="648072" cy="648072"/>
          </a:xfrm>
          <a:prstGeom prst="ellipse">
            <a:avLst/>
          </a:prstGeom>
          <a:solidFill>
            <a:schemeClr val="bg1"/>
          </a:solidFill>
          <a:ln w="63500">
            <a:solidFill>
              <a:srgbClr val="F4B5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a:solidFill>
                <a:srgbClr val="F1C232"/>
              </a:solidFill>
            </a:endParaRPr>
          </a:p>
        </p:txBody>
      </p:sp>
      <p:sp>
        <p:nvSpPr>
          <p:cNvPr id="40" name="Ellipse 39"/>
          <p:cNvSpPr/>
          <p:nvPr/>
        </p:nvSpPr>
        <p:spPr>
          <a:xfrm>
            <a:off x="627077" y="4254260"/>
            <a:ext cx="648072" cy="648072"/>
          </a:xfrm>
          <a:prstGeom prst="ellipse">
            <a:avLst/>
          </a:prstGeom>
          <a:solidFill>
            <a:schemeClr val="bg1"/>
          </a:solidFill>
          <a:ln w="63500">
            <a:solidFill>
              <a:srgbClr val="F4B5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a:solidFill>
                <a:srgbClr val="F1C232"/>
              </a:solidFill>
            </a:endParaRPr>
          </a:p>
        </p:txBody>
      </p:sp>
      <p:sp>
        <p:nvSpPr>
          <p:cNvPr id="41" name="Ellipse 40"/>
          <p:cNvSpPr/>
          <p:nvPr/>
        </p:nvSpPr>
        <p:spPr>
          <a:xfrm>
            <a:off x="627077" y="5262372"/>
            <a:ext cx="648072" cy="648072"/>
          </a:xfrm>
          <a:prstGeom prst="ellipse">
            <a:avLst/>
          </a:prstGeom>
          <a:solidFill>
            <a:schemeClr val="bg1"/>
          </a:solidFill>
          <a:ln w="63500">
            <a:solidFill>
              <a:srgbClr val="F4B5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a:solidFill>
                <a:srgbClr val="F1C232"/>
              </a:solidFill>
            </a:endParaRPr>
          </a:p>
        </p:txBody>
      </p:sp>
      <p:sp>
        <p:nvSpPr>
          <p:cNvPr id="43" name="Rechteck 42"/>
          <p:cNvSpPr/>
          <p:nvPr/>
        </p:nvSpPr>
        <p:spPr>
          <a:xfrm>
            <a:off x="5776367" y="3138184"/>
            <a:ext cx="864000" cy="864000"/>
          </a:xfrm>
          <a:prstGeom prst="rect">
            <a:avLst/>
          </a:prstGeom>
          <a:solidFill>
            <a:schemeClr val="bg1">
              <a:lumMod val="50000"/>
              <a:alpha val="20000"/>
            </a:schemeClr>
          </a:solidFill>
          <a:ln>
            <a:noFill/>
          </a:ln>
        </p:spPr>
        <p:txBody>
          <a:bodyPr lIns="91425" tIns="91425" rIns="91425" bIns="91425" anchor="t" anchorCtr="0">
            <a:noAutofit/>
          </a:bodyPr>
          <a:lstStyle/>
          <a:p>
            <a:endParaRPr lang="en-US" sz="2400" dirty="0">
              <a:solidFill>
                <a:schemeClr val="bg1"/>
              </a:solidFill>
              <a:latin typeface="Raleway"/>
              <a:ea typeface="Montserrat"/>
              <a:cs typeface="Raleway"/>
            </a:endParaRPr>
          </a:p>
        </p:txBody>
      </p:sp>
      <p:sp>
        <p:nvSpPr>
          <p:cNvPr id="44" name="Rechteck 43"/>
          <p:cNvSpPr/>
          <p:nvPr/>
        </p:nvSpPr>
        <p:spPr>
          <a:xfrm>
            <a:off x="5776367" y="4146296"/>
            <a:ext cx="864000" cy="864000"/>
          </a:xfrm>
          <a:prstGeom prst="rect">
            <a:avLst/>
          </a:prstGeom>
          <a:solidFill>
            <a:schemeClr val="bg1">
              <a:lumMod val="50000"/>
              <a:alpha val="20000"/>
            </a:schemeClr>
          </a:solidFill>
          <a:ln>
            <a:noFill/>
          </a:ln>
        </p:spPr>
        <p:txBody>
          <a:bodyPr lIns="91425" tIns="91425" rIns="91425" bIns="91425" anchor="t" anchorCtr="0">
            <a:noAutofit/>
          </a:bodyPr>
          <a:lstStyle/>
          <a:p>
            <a:endParaRPr lang="en-US" sz="2400" dirty="0">
              <a:solidFill>
                <a:schemeClr val="bg1"/>
              </a:solidFill>
              <a:latin typeface="Raleway"/>
              <a:ea typeface="Montserrat"/>
              <a:cs typeface="Raleway"/>
            </a:endParaRPr>
          </a:p>
        </p:txBody>
      </p:sp>
      <p:sp>
        <p:nvSpPr>
          <p:cNvPr id="45" name="Rechteck 44"/>
          <p:cNvSpPr/>
          <p:nvPr/>
        </p:nvSpPr>
        <p:spPr>
          <a:xfrm>
            <a:off x="5776367" y="5154408"/>
            <a:ext cx="864000" cy="864000"/>
          </a:xfrm>
          <a:prstGeom prst="rect">
            <a:avLst/>
          </a:prstGeom>
          <a:solidFill>
            <a:schemeClr val="bg1">
              <a:lumMod val="50000"/>
              <a:alpha val="20000"/>
            </a:schemeClr>
          </a:solidFill>
          <a:ln>
            <a:noFill/>
          </a:ln>
        </p:spPr>
        <p:txBody>
          <a:bodyPr lIns="91425" tIns="91425" rIns="91425" bIns="91425" anchor="t" anchorCtr="0">
            <a:noAutofit/>
          </a:bodyPr>
          <a:lstStyle/>
          <a:p>
            <a:endParaRPr lang="en-US" sz="2400" dirty="0">
              <a:solidFill>
                <a:schemeClr val="bg1"/>
              </a:solidFill>
              <a:latin typeface="Raleway"/>
              <a:ea typeface="Montserrat"/>
              <a:cs typeface="Raleway"/>
            </a:endParaRPr>
          </a:p>
        </p:txBody>
      </p:sp>
      <p:sp>
        <p:nvSpPr>
          <p:cNvPr id="46" name="Rechteck 45"/>
          <p:cNvSpPr/>
          <p:nvPr/>
        </p:nvSpPr>
        <p:spPr>
          <a:xfrm>
            <a:off x="6785581" y="3138184"/>
            <a:ext cx="3672000" cy="864000"/>
          </a:xfrm>
          <a:prstGeom prst="rect">
            <a:avLst/>
          </a:prstGeom>
          <a:solidFill>
            <a:schemeClr val="bg1">
              <a:lumMod val="50000"/>
              <a:alpha val="20000"/>
            </a:schemeClr>
          </a:solidFill>
          <a:ln>
            <a:noFill/>
          </a:ln>
        </p:spPr>
        <p:txBody>
          <a:bodyPr lIns="91425" tIns="91425" rIns="91425" bIns="91425" anchor="t" anchorCtr="0">
            <a:noAutofit/>
          </a:bodyPr>
          <a:lstStyle/>
          <a:p>
            <a:pPr>
              <a:spcAft>
                <a:spcPts val="600"/>
              </a:spcAft>
            </a:pPr>
            <a:r>
              <a:rPr lang="en-US" sz="2200" dirty="0">
                <a:solidFill>
                  <a:schemeClr val="bg1"/>
                </a:solidFill>
                <a:latin typeface="Raleway"/>
              </a:rPr>
              <a:t>Back-end systems hinder product development</a:t>
            </a:r>
          </a:p>
        </p:txBody>
      </p:sp>
      <p:sp>
        <p:nvSpPr>
          <p:cNvPr id="47" name="Rechteck 46"/>
          <p:cNvSpPr/>
          <p:nvPr/>
        </p:nvSpPr>
        <p:spPr>
          <a:xfrm>
            <a:off x="6785581" y="4146200"/>
            <a:ext cx="3672000" cy="864000"/>
          </a:xfrm>
          <a:prstGeom prst="rect">
            <a:avLst/>
          </a:prstGeom>
          <a:solidFill>
            <a:schemeClr val="bg1">
              <a:lumMod val="50000"/>
              <a:alpha val="20000"/>
            </a:schemeClr>
          </a:solidFill>
          <a:ln>
            <a:noFill/>
          </a:ln>
        </p:spPr>
        <p:txBody>
          <a:bodyPr lIns="91425" tIns="91425" rIns="91425" bIns="91425" anchor="t" anchorCtr="0">
            <a:noAutofit/>
          </a:bodyPr>
          <a:lstStyle/>
          <a:p>
            <a:pPr>
              <a:spcAft>
                <a:spcPts val="600"/>
              </a:spcAft>
            </a:pPr>
            <a:r>
              <a:rPr lang="en-US" sz="2200" dirty="0">
                <a:solidFill>
                  <a:schemeClr val="bg1"/>
                </a:solidFill>
                <a:latin typeface="Raleway"/>
              </a:rPr>
              <a:t>High development costs hamper trial and error </a:t>
            </a:r>
          </a:p>
        </p:txBody>
      </p:sp>
      <p:sp>
        <p:nvSpPr>
          <p:cNvPr id="48" name="Rechteck 47"/>
          <p:cNvSpPr/>
          <p:nvPr/>
        </p:nvSpPr>
        <p:spPr>
          <a:xfrm>
            <a:off x="6785581" y="5154408"/>
            <a:ext cx="3672000" cy="864000"/>
          </a:xfrm>
          <a:prstGeom prst="rect">
            <a:avLst/>
          </a:prstGeom>
          <a:solidFill>
            <a:schemeClr val="bg1">
              <a:lumMod val="50000"/>
              <a:alpha val="20000"/>
            </a:schemeClr>
          </a:solidFill>
          <a:ln>
            <a:noFill/>
          </a:ln>
        </p:spPr>
        <p:txBody>
          <a:bodyPr lIns="91425" tIns="91425" rIns="91425" bIns="91425" anchor="t" anchorCtr="0">
            <a:noAutofit/>
          </a:bodyPr>
          <a:lstStyle/>
          <a:p>
            <a:pPr>
              <a:spcAft>
                <a:spcPts val="600"/>
              </a:spcAft>
            </a:pPr>
            <a:r>
              <a:rPr lang="en-US" sz="2200" dirty="0">
                <a:solidFill>
                  <a:schemeClr val="bg1"/>
                </a:solidFill>
                <a:latin typeface="Raleway"/>
              </a:rPr>
              <a:t>Time-to-market for new product ideas too long</a:t>
            </a:r>
          </a:p>
        </p:txBody>
      </p:sp>
      <p:sp>
        <p:nvSpPr>
          <p:cNvPr id="51" name="Ellipse 50"/>
          <p:cNvSpPr/>
          <p:nvPr/>
        </p:nvSpPr>
        <p:spPr>
          <a:xfrm>
            <a:off x="5884331" y="3246148"/>
            <a:ext cx="648072" cy="648072"/>
          </a:xfrm>
          <a:prstGeom prst="ellipse">
            <a:avLst/>
          </a:prstGeom>
          <a:solidFill>
            <a:schemeClr val="bg1"/>
          </a:solidFill>
          <a:ln w="63500">
            <a:solidFill>
              <a:srgbClr val="F4B5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a:solidFill>
                <a:srgbClr val="F1C232"/>
              </a:solidFill>
            </a:endParaRPr>
          </a:p>
        </p:txBody>
      </p:sp>
      <p:sp>
        <p:nvSpPr>
          <p:cNvPr id="52" name="Ellipse 51"/>
          <p:cNvSpPr/>
          <p:nvPr/>
        </p:nvSpPr>
        <p:spPr>
          <a:xfrm>
            <a:off x="5884331" y="4254260"/>
            <a:ext cx="648072" cy="648072"/>
          </a:xfrm>
          <a:prstGeom prst="ellipse">
            <a:avLst/>
          </a:prstGeom>
          <a:solidFill>
            <a:schemeClr val="bg1"/>
          </a:solidFill>
          <a:ln w="63500">
            <a:solidFill>
              <a:srgbClr val="F4B5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a:solidFill>
                <a:srgbClr val="F1C232"/>
              </a:solidFill>
            </a:endParaRPr>
          </a:p>
        </p:txBody>
      </p:sp>
      <p:sp>
        <p:nvSpPr>
          <p:cNvPr id="53" name="Ellipse 52"/>
          <p:cNvSpPr/>
          <p:nvPr/>
        </p:nvSpPr>
        <p:spPr>
          <a:xfrm>
            <a:off x="5884331" y="5262372"/>
            <a:ext cx="648072" cy="648072"/>
          </a:xfrm>
          <a:prstGeom prst="ellipse">
            <a:avLst/>
          </a:prstGeom>
          <a:solidFill>
            <a:schemeClr val="bg1"/>
          </a:solidFill>
          <a:ln w="63500">
            <a:solidFill>
              <a:srgbClr val="F4B5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a:solidFill>
                <a:srgbClr val="F1C232"/>
              </a:solidFill>
            </a:endParaRPr>
          </a:p>
        </p:txBody>
      </p:sp>
      <p:pic>
        <p:nvPicPr>
          <p:cNvPr id="4" name="Grafik 3"/>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714920" y="4358345"/>
            <a:ext cx="472386" cy="420657"/>
          </a:xfrm>
          <a:prstGeom prst="rect">
            <a:avLst/>
          </a:prstGeom>
        </p:spPr>
      </p:pic>
      <p:pic>
        <p:nvPicPr>
          <p:cNvPr id="5" name="Grafik 4"/>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flipH="1">
            <a:off x="747163" y="3354938"/>
            <a:ext cx="482904" cy="396954"/>
          </a:xfrm>
          <a:prstGeom prst="rect">
            <a:avLst/>
          </a:prstGeom>
        </p:spPr>
      </p:pic>
      <p:grpSp>
        <p:nvGrpSpPr>
          <p:cNvPr id="32" name="Gruppieren 31"/>
          <p:cNvGrpSpPr/>
          <p:nvPr/>
        </p:nvGrpSpPr>
        <p:grpSpPr>
          <a:xfrm>
            <a:off x="519113" y="2129976"/>
            <a:ext cx="4681190" cy="864000"/>
            <a:chOff x="519113" y="2053233"/>
            <a:chExt cx="4681190" cy="864000"/>
          </a:xfrm>
        </p:grpSpPr>
        <p:sp>
          <p:nvSpPr>
            <p:cNvPr id="11" name="Rechteck 10"/>
            <p:cNvSpPr/>
            <p:nvPr/>
          </p:nvSpPr>
          <p:spPr>
            <a:xfrm>
              <a:off x="519113" y="2053233"/>
              <a:ext cx="864000" cy="864000"/>
            </a:xfrm>
            <a:prstGeom prst="rect">
              <a:avLst/>
            </a:prstGeom>
            <a:solidFill>
              <a:schemeClr val="bg1">
                <a:lumMod val="50000"/>
                <a:alpha val="20000"/>
              </a:schemeClr>
            </a:solidFill>
            <a:ln>
              <a:noFill/>
            </a:ln>
          </p:spPr>
          <p:txBody>
            <a:bodyPr lIns="91425" tIns="91425" rIns="91425" bIns="91425" anchor="t" anchorCtr="0">
              <a:noAutofit/>
            </a:bodyPr>
            <a:lstStyle/>
            <a:p>
              <a:endParaRPr lang="en-US" sz="2400" dirty="0">
                <a:solidFill>
                  <a:schemeClr val="bg1"/>
                </a:solidFill>
                <a:latin typeface="Raleway"/>
                <a:ea typeface="Montserrat"/>
                <a:cs typeface="Raleway"/>
              </a:endParaRPr>
            </a:p>
          </p:txBody>
        </p:sp>
        <p:sp>
          <p:nvSpPr>
            <p:cNvPr id="15" name="Rechteck 14"/>
            <p:cNvSpPr/>
            <p:nvPr/>
          </p:nvSpPr>
          <p:spPr>
            <a:xfrm>
              <a:off x="1528303" y="2053233"/>
              <a:ext cx="3672000" cy="864000"/>
            </a:xfrm>
            <a:prstGeom prst="rect">
              <a:avLst/>
            </a:prstGeom>
            <a:solidFill>
              <a:schemeClr val="bg1">
                <a:lumMod val="50000"/>
                <a:alpha val="20000"/>
              </a:schemeClr>
            </a:solidFill>
            <a:ln>
              <a:noFill/>
            </a:ln>
          </p:spPr>
          <p:txBody>
            <a:bodyPr lIns="91425" tIns="91425" rIns="91425" bIns="91425" anchor="t" anchorCtr="0">
              <a:noAutofit/>
            </a:bodyPr>
            <a:lstStyle/>
            <a:p>
              <a:pPr>
                <a:spcAft>
                  <a:spcPts val="600"/>
                </a:spcAft>
              </a:pPr>
              <a:r>
                <a:rPr lang="en-US" sz="2200" dirty="0">
                  <a:solidFill>
                    <a:schemeClr val="bg1"/>
                  </a:solidFill>
                  <a:latin typeface="Raleway"/>
                  <a:ea typeface="Montserrat"/>
                  <a:cs typeface="Raleway"/>
                </a:rPr>
                <a:t>Online distribution grows </a:t>
              </a:r>
              <a:br>
                <a:rPr lang="en-US" sz="2200" dirty="0">
                  <a:solidFill>
                    <a:schemeClr val="bg1"/>
                  </a:solidFill>
                  <a:latin typeface="Raleway"/>
                  <a:ea typeface="Montserrat"/>
                  <a:cs typeface="Raleway"/>
                </a:rPr>
              </a:br>
              <a:r>
                <a:rPr lang="en-US" sz="2200" dirty="0">
                  <a:solidFill>
                    <a:schemeClr val="bg1"/>
                  </a:solidFill>
                  <a:latin typeface="Raleway"/>
                  <a:ea typeface="Montserrat"/>
                  <a:cs typeface="Raleway"/>
                </a:rPr>
                <a:t>10 x offline market</a:t>
              </a:r>
              <a:endParaRPr lang="en-US" sz="2200" baseline="30000" dirty="0">
                <a:solidFill>
                  <a:schemeClr val="bg1"/>
                </a:solidFill>
                <a:latin typeface="Raleway"/>
                <a:ea typeface="Montserrat"/>
                <a:cs typeface="Raleway"/>
              </a:endParaRPr>
            </a:p>
          </p:txBody>
        </p:sp>
        <p:sp>
          <p:nvSpPr>
            <p:cNvPr id="37" name="Ellipse 36"/>
            <p:cNvSpPr/>
            <p:nvPr/>
          </p:nvSpPr>
          <p:spPr>
            <a:xfrm>
              <a:off x="627077" y="2161197"/>
              <a:ext cx="648072" cy="648072"/>
            </a:xfrm>
            <a:prstGeom prst="ellipse">
              <a:avLst/>
            </a:prstGeom>
            <a:solidFill>
              <a:schemeClr val="bg1"/>
            </a:solidFill>
            <a:ln w="63500">
              <a:solidFill>
                <a:srgbClr val="F4B5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a:solidFill>
                  <a:srgbClr val="F1C232"/>
                </a:solidFill>
              </a:endParaRPr>
            </a:p>
          </p:txBody>
        </p:sp>
        <p:pic>
          <p:nvPicPr>
            <p:cNvPr id="55" name="Grafik 54"/>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767246" y="2299044"/>
              <a:ext cx="408232" cy="359084"/>
            </a:xfrm>
            <a:prstGeom prst="rect">
              <a:avLst/>
            </a:prstGeom>
          </p:spPr>
        </p:pic>
      </p:grpSp>
      <p:pic>
        <p:nvPicPr>
          <p:cNvPr id="20" name="Grafik 19"/>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flipH="1">
            <a:off x="646872" y="5339425"/>
            <a:ext cx="592991" cy="432000"/>
          </a:xfrm>
          <a:prstGeom prst="rect">
            <a:avLst/>
          </a:prstGeom>
        </p:spPr>
      </p:pic>
      <p:pic>
        <p:nvPicPr>
          <p:cNvPr id="21" name="Grafik 20"/>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5950153" y="4378649"/>
            <a:ext cx="495795" cy="432000"/>
          </a:xfrm>
          <a:prstGeom prst="rect">
            <a:avLst/>
          </a:prstGeom>
        </p:spPr>
      </p:pic>
      <p:pic>
        <p:nvPicPr>
          <p:cNvPr id="23" name="Grafik 22"/>
          <p:cNvPicPr>
            <a:picLocks noChangeAspect="1"/>
          </p:cNvPicPr>
          <p:nvPr/>
        </p:nvPicPr>
        <p:blipFill rotWithShape="1">
          <a:blip r:embed="rId7" cstate="email">
            <a:extLst>
              <a:ext uri="{28A0092B-C50C-407E-A947-70E740481C1C}">
                <a14:useLocalDpi xmlns:a14="http://schemas.microsoft.com/office/drawing/2010/main"/>
              </a:ext>
            </a:extLst>
          </a:blip>
          <a:srcRect/>
          <a:stretch/>
        </p:blipFill>
        <p:spPr>
          <a:xfrm>
            <a:off x="5919256" y="5355754"/>
            <a:ext cx="577885" cy="432000"/>
          </a:xfrm>
          <a:prstGeom prst="rect">
            <a:avLst/>
          </a:prstGeom>
        </p:spPr>
      </p:pic>
      <p:pic>
        <p:nvPicPr>
          <p:cNvPr id="25" name="Grafik 24"/>
          <p:cNvPicPr>
            <a:picLocks noChangeAspect="1"/>
          </p:cNvPicPr>
          <p:nvPr/>
        </p:nvPicPr>
        <p:blipFill rotWithShape="1">
          <a:blip r:embed="rId8" cstate="email">
            <a:extLst>
              <a:ext uri="{28A0092B-C50C-407E-A947-70E740481C1C}">
                <a14:useLocalDpi xmlns:a14="http://schemas.microsoft.com/office/drawing/2010/main"/>
              </a:ext>
            </a:extLst>
          </a:blip>
          <a:srcRect/>
          <a:stretch/>
        </p:blipFill>
        <p:spPr>
          <a:xfrm>
            <a:off x="5925965" y="3313697"/>
            <a:ext cx="561659" cy="468000"/>
          </a:xfrm>
          <a:prstGeom prst="rect">
            <a:avLst/>
          </a:prstGeom>
        </p:spPr>
      </p:pic>
      <p:grpSp>
        <p:nvGrpSpPr>
          <p:cNvPr id="33" name="Gruppieren 32"/>
          <p:cNvGrpSpPr/>
          <p:nvPr/>
        </p:nvGrpSpPr>
        <p:grpSpPr>
          <a:xfrm>
            <a:off x="5776367" y="2130072"/>
            <a:ext cx="4681214" cy="864000"/>
            <a:chOff x="5776367" y="2053329"/>
            <a:chExt cx="4681214" cy="864000"/>
          </a:xfrm>
        </p:grpSpPr>
        <p:sp>
          <p:nvSpPr>
            <p:cNvPr id="42" name="Rechteck 41"/>
            <p:cNvSpPr/>
            <p:nvPr/>
          </p:nvSpPr>
          <p:spPr>
            <a:xfrm>
              <a:off x="5776367" y="2053329"/>
              <a:ext cx="864000" cy="864000"/>
            </a:xfrm>
            <a:prstGeom prst="rect">
              <a:avLst/>
            </a:prstGeom>
            <a:solidFill>
              <a:schemeClr val="bg1">
                <a:lumMod val="50000"/>
                <a:alpha val="20000"/>
              </a:schemeClr>
            </a:solidFill>
            <a:ln>
              <a:noFill/>
            </a:ln>
          </p:spPr>
          <p:txBody>
            <a:bodyPr lIns="91425" tIns="91425" rIns="91425" bIns="91425" anchor="t" anchorCtr="0">
              <a:noAutofit/>
            </a:bodyPr>
            <a:lstStyle/>
            <a:p>
              <a:endParaRPr lang="en-US" sz="2400" dirty="0">
                <a:solidFill>
                  <a:schemeClr val="bg1"/>
                </a:solidFill>
                <a:latin typeface="Raleway"/>
                <a:ea typeface="Montserrat"/>
                <a:cs typeface="Raleway"/>
              </a:endParaRPr>
            </a:p>
          </p:txBody>
        </p:sp>
        <p:sp>
          <p:nvSpPr>
            <p:cNvPr id="50" name="Ellipse 49"/>
            <p:cNvSpPr/>
            <p:nvPr/>
          </p:nvSpPr>
          <p:spPr>
            <a:xfrm>
              <a:off x="5884331" y="2161293"/>
              <a:ext cx="648072" cy="648072"/>
            </a:xfrm>
            <a:prstGeom prst="ellipse">
              <a:avLst/>
            </a:prstGeom>
            <a:solidFill>
              <a:schemeClr val="bg1"/>
            </a:solidFill>
            <a:ln w="63500">
              <a:solidFill>
                <a:srgbClr val="F4B5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a:solidFill>
                  <a:srgbClr val="F1C232"/>
                </a:solidFill>
              </a:endParaRPr>
            </a:p>
          </p:txBody>
        </p:sp>
        <p:sp>
          <p:nvSpPr>
            <p:cNvPr id="54" name="Rechteck 53"/>
            <p:cNvSpPr/>
            <p:nvPr/>
          </p:nvSpPr>
          <p:spPr>
            <a:xfrm>
              <a:off x="6785581" y="2053329"/>
              <a:ext cx="3672000" cy="864000"/>
            </a:xfrm>
            <a:prstGeom prst="rect">
              <a:avLst/>
            </a:prstGeom>
            <a:solidFill>
              <a:schemeClr val="bg1">
                <a:lumMod val="50000"/>
                <a:alpha val="20000"/>
              </a:schemeClr>
            </a:solidFill>
            <a:ln>
              <a:noFill/>
            </a:ln>
          </p:spPr>
          <p:txBody>
            <a:bodyPr lIns="91425" tIns="91425" rIns="91425" bIns="91425" anchor="t" anchorCtr="0">
              <a:noAutofit/>
            </a:bodyPr>
            <a:lstStyle/>
            <a:p>
              <a:pPr>
                <a:spcAft>
                  <a:spcPts val="600"/>
                </a:spcAft>
              </a:pPr>
              <a:r>
                <a:rPr lang="en-US" sz="2200" dirty="0">
                  <a:solidFill>
                    <a:schemeClr val="bg1"/>
                  </a:solidFill>
                  <a:latin typeface="Raleway"/>
                  <a:ea typeface="Montserrat"/>
                  <a:cs typeface="Raleway"/>
                </a:rPr>
                <a:t>Insurers do not participate in growing online market</a:t>
              </a:r>
            </a:p>
            <a:p>
              <a:pPr>
                <a:spcAft>
                  <a:spcPts val="600"/>
                </a:spcAft>
              </a:pPr>
              <a:endParaRPr lang="en-US" sz="2200" baseline="30000" dirty="0">
                <a:solidFill>
                  <a:schemeClr val="bg1"/>
                </a:solidFill>
                <a:latin typeface="Raleway"/>
                <a:ea typeface="Montserrat"/>
                <a:cs typeface="Raleway"/>
              </a:endParaRPr>
            </a:p>
          </p:txBody>
        </p:sp>
        <p:sp>
          <p:nvSpPr>
            <p:cNvPr id="3" name="Rechteck 2"/>
            <p:cNvSpPr/>
            <p:nvPr/>
          </p:nvSpPr>
          <p:spPr>
            <a:xfrm>
              <a:off x="6030775" y="2549175"/>
              <a:ext cx="101522" cy="114724"/>
            </a:xfrm>
            <a:prstGeom prst="rect">
              <a:avLst/>
            </a:prstGeom>
            <a:solidFill>
              <a:srgbClr val="F4B5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p:cNvSpPr/>
            <p:nvPr/>
          </p:nvSpPr>
          <p:spPr>
            <a:xfrm>
              <a:off x="6159940" y="2481146"/>
              <a:ext cx="101522" cy="182753"/>
            </a:xfrm>
            <a:prstGeom prst="rect">
              <a:avLst/>
            </a:prstGeom>
            <a:solidFill>
              <a:srgbClr val="F4B5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p:cNvSpPr/>
            <p:nvPr/>
          </p:nvSpPr>
          <p:spPr>
            <a:xfrm>
              <a:off x="6289105" y="2578643"/>
              <a:ext cx="101522" cy="85256"/>
            </a:xfrm>
            <a:prstGeom prst="rect">
              <a:avLst/>
            </a:prstGeom>
            <a:solidFill>
              <a:srgbClr val="F4B5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26" name="Grafik 25"/>
            <p:cNvPicPr>
              <a:picLocks noChangeAspect="1"/>
            </p:cNvPicPr>
            <p:nvPr/>
          </p:nvPicPr>
          <p:blipFill rotWithShape="1">
            <a:blip r:embed="rId9" cstate="email">
              <a:extLst>
                <a:ext uri="{28A0092B-C50C-407E-A947-70E740481C1C}">
                  <a14:useLocalDpi xmlns:a14="http://schemas.microsoft.com/office/drawing/2010/main"/>
                </a:ext>
              </a:extLst>
            </a:blip>
            <a:srcRect/>
            <a:stretch/>
          </p:blipFill>
          <p:spPr>
            <a:xfrm>
              <a:off x="6071990" y="2231713"/>
              <a:ext cx="243699" cy="207685"/>
            </a:xfrm>
            <a:prstGeom prst="rect">
              <a:avLst/>
            </a:prstGeom>
          </p:spPr>
        </p:pic>
      </p:grpSp>
    </p:spTree>
    <p:extLst>
      <p:ext uri="{BB962C8B-B14F-4D97-AF65-F5344CB8AC3E}">
        <p14:creationId xmlns:p14="http://schemas.microsoft.com/office/powerpoint/2010/main" val="10112127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hape 74"/>
          <p:cNvSpPr txBox="1"/>
          <p:nvPr/>
        </p:nvSpPr>
        <p:spPr>
          <a:xfrm>
            <a:off x="447775" y="181025"/>
            <a:ext cx="9361040" cy="580799"/>
          </a:xfrm>
          <a:prstGeom prst="rect">
            <a:avLst/>
          </a:prstGeom>
          <a:noFill/>
          <a:ln>
            <a:noFill/>
          </a:ln>
        </p:spPr>
        <p:txBody>
          <a:bodyPr lIns="91425" tIns="91425" rIns="91425" bIns="91425" anchor="t" anchorCtr="0">
            <a:noAutofit/>
          </a:bodyPr>
          <a:lstStyle>
            <a:defPPr marR="0" algn="l" rtl="0">
              <a:lnSpc>
                <a:spcPct val="100000"/>
              </a:lnSpc>
              <a:spcBef>
                <a:spcPts val="0"/>
              </a:spcBef>
              <a:spcAft>
                <a:spcPts val="0"/>
              </a:spcAft>
              <a:defRPr/>
            </a:defPPr>
            <a:lvl1pPr>
              <a:defRPr sz="2800" b="1">
                <a:solidFill>
                  <a:srgbClr val="F1C232"/>
                </a:solidFill>
                <a:latin typeface="Raleway"/>
                <a:ea typeface="Montserrat"/>
                <a:cs typeface="Raleway"/>
              </a:defRPr>
            </a:lvl1pPr>
          </a:lstStyle>
          <a:p>
            <a:r>
              <a:rPr lang="de-DE" dirty="0" err="1">
                <a:sym typeface="Montserrat"/>
              </a:rPr>
              <a:t>With</a:t>
            </a:r>
            <a:r>
              <a:rPr lang="de-DE" dirty="0">
                <a:sym typeface="Montserrat"/>
              </a:rPr>
              <a:t> </a:t>
            </a:r>
            <a:r>
              <a:rPr lang="de-DE" dirty="0" err="1">
                <a:sym typeface="Montserrat"/>
              </a:rPr>
              <a:t>barely</a:t>
            </a:r>
            <a:r>
              <a:rPr lang="de-DE" dirty="0">
                <a:sym typeface="Montserrat"/>
              </a:rPr>
              <a:t> </a:t>
            </a:r>
            <a:r>
              <a:rPr lang="de-DE" dirty="0" err="1">
                <a:sym typeface="Montserrat"/>
              </a:rPr>
              <a:t>any</a:t>
            </a:r>
            <a:r>
              <a:rPr lang="de-DE" dirty="0">
                <a:sym typeface="Montserrat"/>
              </a:rPr>
              <a:t> </a:t>
            </a:r>
            <a:r>
              <a:rPr lang="de-DE" dirty="0" err="1">
                <a:sym typeface="Montserrat"/>
              </a:rPr>
              <a:t>organizational</a:t>
            </a:r>
            <a:r>
              <a:rPr lang="de-DE" dirty="0">
                <a:sym typeface="Montserrat"/>
              </a:rPr>
              <a:t> </a:t>
            </a:r>
            <a:r>
              <a:rPr lang="de-DE" dirty="0" err="1">
                <a:sym typeface="Montserrat"/>
              </a:rPr>
              <a:t>commitment</a:t>
            </a:r>
            <a:r>
              <a:rPr lang="de-DE" dirty="0">
                <a:sym typeface="Montserrat"/>
              </a:rPr>
              <a:t> </a:t>
            </a:r>
            <a:r>
              <a:rPr lang="de-DE" dirty="0" err="1">
                <a:sym typeface="Montserrat"/>
              </a:rPr>
              <a:t>insurers</a:t>
            </a:r>
            <a:r>
              <a:rPr lang="de-DE" dirty="0">
                <a:sym typeface="Montserrat"/>
              </a:rPr>
              <a:t> </a:t>
            </a:r>
            <a:r>
              <a:rPr lang="de-DE" dirty="0" err="1">
                <a:sym typeface="Montserrat"/>
              </a:rPr>
              <a:t>can</a:t>
            </a:r>
            <a:r>
              <a:rPr lang="de-DE" dirty="0">
                <a:sym typeface="Montserrat"/>
              </a:rPr>
              <a:t> </a:t>
            </a:r>
            <a:r>
              <a:rPr lang="de-DE" dirty="0" err="1">
                <a:sym typeface="Montserrat"/>
              </a:rPr>
              <a:t>launch</a:t>
            </a:r>
            <a:r>
              <a:rPr lang="de-DE" dirty="0">
                <a:sym typeface="Montserrat"/>
              </a:rPr>
              <a:t> innovative </a:t>
            </a:r>
            <a:r>
              <a:rPr lang="de-DE" dirty="0" err="1">
                <a:sym typeface="Montserrat"/>
              </a:rPr>
              <a:t>products</a:t>
            </a:r>
            <a:r>
              <a:rPr lang="de-DE" dirty="0">
                <a:sym typeface="Montserrat"/>
              </a:rPr>
              <a:t> </a:t>
            </a:r>
            <a:r>
              <a:rPr lang="de-DE" dirty="0" err="1">
                <a:sym typeface="Montserrat"/>
              </a:rPr>
              <a:t>within</a:t>
            </a:r>
            <a:r>
              <a:rPr lang="de-DE" dirty="0">
                <a:sym typeface="Montserrat"/>
              </a:rPr>
              <a:t> </a:t>
            </a:r>
            <a:r>
              <a:rPr lang="de-DE" dirty="0" err="1">
                <a:sym typeface="Montserrat"/>
              </a:rPr>
              <a:t>weeks</a:t>
            </a:r>
            <a:r>
              <a:rPr lang="de-DE" dirty="0">
                <a:sym typeface="Montserrat"/>
              </a:rPr>
              <a:t>...</a:t>
            </a:r>
            <a:endParaRPr lang="en" dirty="0">
              <a:sym typeface="Montserrat"/>
            </a:endParaRPr>
          </a:p>
        </p:txBody>
      </p:sp>
      <p:sp>
        <p:nvSpPr>
          <p:cNvPr id="3" name="Rechteck 2"/>
          <p:cNvSpPr/>
          <p:nvPr/>
        </p:nvSpPr>
        <p:spPr>
          <a:xfrm>
            <a:off x="5200287" y="1765299"/>
            <a:ext cx="5256600" cy="1224000"/>
          </a:xfrm>
          <a:prstGeom prst="rect">
            <a:avLst/>
          </a:prstGeom>
          <a:solidFill>
            <a:schemeClr val="bg1">
              <a:lumMod val="50000"/>
              <a:alpha val="20000"/>
            </a:schemeClr>
          </a:solidFill>
          <a:ln>
            <a:noFill/>
          </a:ln>
        </p:spPr>
        <p:txBody>
          <a:bodyPr lIns="91425" tIns="91425" rIns="91425" bIns="91425" anchor="ctr" anchorCtr="0">
            <a:noAutofit/>
          </a:bodyPr>
          <a:lstStyle/>
          <a:p>
            <a:pPr algn="ctr"/>
            <a:r>
              <a:rPr lang="en-US" sz="2200" dirty="0">
                <a:solidFill>
                  <a:schemeClr val="bg1"/>
                </a:solidFill>
                <a:latin typeface="Raleway"/>
                <a:ea typeface="Montserrat"/>
                <a:cs typeface="Raleway"/>
              </a:rPr>
              <a:t>…gain access and insights about </a:t>
            </a:r>
          </a:p>
          <a:p>
            <a:pPr algn="ctr"/>
            <a:r>
              <a:rPr lang="en-US" sz="2200" dirty="0">
                <a:solidFill>
                  <a:schemeClr val="bg1"/>
                </a:solidFill>
                <a:latin typeface="Raleway"/>
                <a:ea typeface="Montserrat"/>
                <a:cs typeface="Raleway"/>
              </a:rPr>
              <a:t>demand in the digital economy </a:t>
            </a:r>
          </a:p>
        </p:txBody>
      </p:sp>
      <p:sp>
        <p:nvSpPr>
          <p:cNvPr id="8" name="Rechteck 7"/>
          <p:cNvSpPr/>
          <p:nvPr/>
        </p:nvSpPr>
        <p:spPr>
          <a:xfrm>
            <a:off x="5200287" y="3102284"/>
            <a:ext cx="5256600" cy="1224000"/>
          </a:xfrm>
          <a:prstGeom prst="rect">
            <a:avLst/>
          </a:prstGeom>
          <a:solidFill>
            <a:schemeClr val="bg1">
              <a:lumMod val="50000"/>
              <a:alpha val="20000"/>
            </a:schemeClr>
          </a:solidFill>
          <a:ln>
            <a:noFill/>
          </a:ln>
        </p:spPr>
        <p:txBody>
          <a:bodyPr lIns="91425" tIns="91425" rIns="91425" bIns="91425" anchor="ctr" anchorCtr="0">
            <a:noAutofit/>
          </a:bodyPr>
          <a:lstStyle/>
          <a:p>
            <a:pPr algn="ctr"/>
            <a:r>
              <a:rPr lang="de-DE" sz="2200" dirty="0">
                <a:solidFill>
                  <a:schemeClr val="bg1"/>
                </a:solidFill>
                <a:latin typeface="Raleway"/>
                <a:ea typeface="Montserrat"/>
                <a:cs typeface="Raleway"/>
              </a:rPr>
              <a:t>...agile </a:t>
            </a:r>
            <a:r>
              <a:rPr lang="de-DE" sz="2200" dirty="0" err="1">
                <a:solidFill>
                  <a:schemeClr val="bg1"/>
                </a:solidFill>
                <a:latin typeface="Raleway"/>
                <a:ea typeface="Montserrat"/>
                <a:cs typeface="Raleway"/>
              </a:rPr>
              <a:t>product</a:t>
            </a:r>
            <a:r>
              <a:rPr lang="de-DE" sz="2200" dirty="0">
                <a:solidFill>
                  <a:schemeClr val="bg1"/>
                </a:solidFill>
                <a:latin typeface="Raleway"/>
                <a:ea typeface="Montserrat"/>
                <a:cs typeface="Raleway"/>
              </a:rPr>
              <a:t> </a:t>
            </a:r>
            <a:r>
              <a:rPr lang="de-DE" sz="2200" dirty="0" err="1">
                <a:solidFill>
                  <a:schemeClr val="bg1"/>
                </a:solidFill>
                <a:latin typeface="Raleway"/>
                <a:ea typeface="Montserrat"/>
                <a:cs typeface="Raleway"/>
              </a:rPr>
              <a:t>development</a:t>
            </a:r>
            <a:r>
              <a:rPr lang="de-DE" sz="2200" dirty="0">
                <a:solidFill>
                  <a:schemeClr val="bg1"/>
                </a:solidFill>
                <a:latin typeface="Raleway"/>
                <a:ea typeface="Montserrat"/>
                <a:cs typeface="Raleway"/>
              </a:rPr>
              <a:t> </a:t>
            </a:r>
            <a:br>
              <a:rPr lang="de-DE" sz="2200" dirty="0">
                <a:solidFill>
                  <a:schemeClr val="bg1"/>
                </a:solidFill>
                <a:latin typeface="Raleway"/>
                <a:ea typeface="Montserrat"/>
                <a:cs typeface="Raleway"/>
              </a:rPr>
            </a:br>
            <a:r>
              <a:rPr lang="de-DE" sz="2200" dirty="0" err="1">
                <a:solidFill>
                  <a:schemeClr val="bg1"/>
                </a:solidFill>
                <a:latin typeface="Raleway"/>
                <a:ea typeface="Montserrat"/>
                <a:cs typeface="Raleway"/>
              </a:rPr>
              <a:t>and</a:t>
            </a:r>
            <a:r>
              <a:rPr lang="de-DE" sz="2200" dirty="0">
                <a:solidFill>
                  <a:schemeClr val="bg1"/>
                </a:solidFill>
                <a:latin typeface="Raleway"/>
                <a:ea typeface="Montserrat"/>
                <a:cs typeface="Raleway"/>
              </a:rPr>
              <a:t> </a:t>
            </a:r>
            <a:r>
              <a:rPr lang="de-DE" sz="2200" dirty="0" err="1">
                <a:solidFill>
                  <a:schemeClr val="bg1"/>
                </a:solidFill>
                <a:latin typeface="Raleway"/>
                <a:ea typeface="Montserrat"/>
                <a:cs typeface="Raleway"/>
              </a:rPr>
              <a:t>continuous</a:t>
            </a:r>
            <a:r>
              <a:rPr lang="de-DE" sz="2200" dirty="0">
                <a:solidFill>
                  <a:schemeClr val="bg1"/>
                </a:solidFill>
                <a:latin typeface="Raleway"/>
                <a:ea typeface="Montserrat"/>
                <a:cs typeface="Raleway"/>
              </a:rPr>
              <a:t> </a:t>
            </a:r>
            <a:r>
              <a:rPr lang="de-DE" sz="2200" dirty="0" err="1">
                <a:solidFill>
                  <a:schemeClr val="bg1"/>
                </a:solidFill>
                <a:latin typeface="Raleway"/>
                <a:ea typeface="Montserrat"/>
                <a:cs typeface="Raleway"/>
              </a:rPr>
              <a:t>improvement</a:t>
            </a:r>
            <a:endParaRPr lang="en-US" sz="2200" dirty="0">
              <a:solidFill>
                <a:schemeClr val="bg1"/>
              </a:solidFill>
              <a:latin typeface="Raleway"/>
              <a:ea typeface="Montserrat"/>
              <a:cs typeface="Raleway"/>
            </a:endParaRPr>
          </a:p>
        </p:txBody>
      </p:sp>
      <p:sp>
        <p:nvSpPr>
          <p:cNvPr id="12" name="Rechteck 11"/>
          <p:cNvSpPr/>
          <p:nvPr/>
        </p:nvSpPr>
        <p:spPr>
          <a:xfrm>
            <a:off x="5200287" y="4449971"/>
            <a:ext cx="5256600" cy="1224000"/>
          </a:xfrm>
          <a:prstGeom prst="rect">
            <a:avLst/>
          </a:prstGeom>
          <a:solidFill>
            <a:schemeClr val="bg1">
              <a:lumMod val="50000"/>
              <a:alpha val="20000"/>
            </a:schemeClr>
          </a:solidFill>
          <a:ln>
            <a:noFill/>
          </a:ln>
        </p:spPr>
        <p:txBody>
          <a:bodyPr lIns="91425" tIns="91425" rIns="91425" bIns="91425" anchor="ctr" anchorCtr="0">
            <a:noAutofit/>
          </a:bodyPr>
          <a:lstStyle/>
          <a:p>
            <a:pPr algn="ctr"/>
            <a:r>
              <a:rPr lang="de-DE" sz="2200" dirty="0">
                <a:solidFill>
                  <a:schemeClr val="bg1"/>
                </a:solidFill>
                <a:latin typeface="Raleway"/>
                <a:ea typeface="Montserrat"/>
                <a:cs typeface="Raleway"/>
              </a:rPr>
              <a:t>...</a:t>
            </a:r>
            <a:r>
              <a:rPr lang="de-DE" sz="2200" dirty="0" err="1">
                <a:solidFill>
                  <a:schemeClr val="bg1"/>
                </a:solidFill>
                <a:latin typeface="Raleway"/>
                <a:ea typeface="Montserrat"/>
                <a:cs typeface="Raleway"/>
              </a:rPr>
              <a:t>reduce</a:t>
            </a:r>
            <a:r>
              <a:rPr lang="de-DE" sz="2200" dirty="0">
                <a:solidFill>
                  <a:schemeClr val="bg1"/>
                </a:solidFill>
                <a:latin typeface="Raleway"/>
                <a:ea typeface="Montserrat"/>
                <a:cs typeface="Raleway"/>
              </a:rPr>
              <a:t> time-</a:t>
            </a:r>
            <a:r>
              <a:rPr lang="de-DE" sz="2200" dirty="0" err="1">
                <a:solidFill>
                  <a:schemeClr val="bg1"/>
                </a:solidFill>
                <a:latin typeface="Raleway"/>
                <a:ea typeface="Montserrat"/>
                <a:cs typeface="Raleway"/>
              </a:rPr>
              <a:t>to</a:t>
            </a:r>
            <a:r>
              <a:rPr lang="de-DE" sz="2200" dirty="0">
                <a:solidFill>
                  <a:schemeClr val="bg1"/>
                </a:solidFill>
                <a:latin typeface="Raleway"/>
                <a:ea typeface="Montserrat"/>
                <a:cs typeface="Raleway"/>
              </a:rPr>
              <a:t>-</a:t>
            </a:r>
            <a:r>
              <a:rPr lang="de-DE" sz="2200" dirty="0" err="1">
                <a:solidFill>
                  <a:schemeClr val="bg1"/>
                </a:solidFill>
                <a:latin typeface="Raleway"/>
                <a:ea typeface="Montserrat"/>
                <a:cs typeface="Raleway"/>
              </a:rPr>
              <a:t>market</a:t>
            </a:r>
            <a:r>
              <a:rPr lang="de-DE" sz="2200" dirty="0">
                <a:solidFill>
                  <a:schemeClr val="bg1"/>
                </a:solidFill>
                <a:latin typeface="Raleway"/>
                <a:ea typeface="Montserrat"/>
                <a:cs typeface="Raleway"/>
              </a:rPr>
              <a:t> </a:t>
            </a:r>
            <a:r>
              <a:rPr lang="de-DE" sz="2200" dirty="0" err="1">
                <a:solidFill>
                  <a:schemeClr val="bg1"/>
                </a:solidFill>
                <a:latin typeface="Raleway"/>
                <a:ea typeface="Montserrat"/>
                <a:cs typeface="Raleway"/>
              </a:rPr>
              <a:t>for</a:t>
            </a:r>
            <a:r>
              <a:rPr lang="de-DE" sz="2200" dirty="0">
                <a:solidFill>
                  <a:schemeClr val="bg1"/>
                </a:solidFill>
                <a:latin typeface="Raleway"/>
                <a:ea typeface="Montserrat"/>
                <a:cs typeface="Raleway"/>
              </a:rPr>
              <a:t> </a:t>
            </a:r>
            <a:r>
              <a:rPr lang="de-DE" sz="2200" dirty="0" err="1">
                <a:solidFill>
                  <a:schemeClr val="bg1"/>
                </a:solidFill>
                <a:latin typeface="Raleway"/>
                <a:ea typeface="Montserrat"/>
                <a:cs typeface="Raleway"/>
              </a:rPr>
              <a:t>new</a:t>
            </a:r>
            <a:r>
              <a:rPr lang="de-DE" sz="2200" dirty="0">
                <a:solidFill>
                  <a:schemeClr val="bg1"/>
                </a:solidFill>
                <a:latin typeface="Raleway"/>
                <a:ea typeface="Montserrat"/>
                <a:cs typeface="Raleway"/>
              </a:rPr>
              <a:t> </a:t>
            </a:r>
            <a:r>
              <a:rPr lang="de-DE" sz="2200" dirty="0" err="1">
                <a:solidFill>
                  <a:schemeClr val="bg1"/>
                </a:solidFill>
                <a:latin typeface="Raleway"/>
                <a:ea typeface="Montserrat"/>
                <a:cs typeface="Raleway"/>
              </a:rPr>
              <a:t>products</a:t>
            </a:r>
            <a:r>
              <a:rPr lang="de-DE" sz="2200" dirty="0">
                <a:solidFill>
                  <a:schemeClr val="bg1"/>
                </a:solidFill>
                <a:latin typeface="Raleway"/>
                <a:ea typeface="Montserrat"/>
                <a:cs typeface="Raleway"/>
              </a:rPr>
              <a:t> </a:t>
            </a:r>
            <a:r>
              <a:rPr lang="de-DE" sz="2200" dirty="0" err="1">
                <a:solidFill>
                  <a:schemeClr val="bg1"/>
                </a:solidFill>
                <a:latin typeface="Raleway"/>
                <a:ea typeface="Montserrat"/>
                <a:cs typeface="Raleway"/>
              </a:rPr>
              <a:t>significantly</a:t>
            </a:r>
            <a:endParaRPr lang="x-none" sz="2200" dirty="0">
              <a:solidFill>
                <a:schemeClr val="bg1"/>
              </a:solidFill>
              <a:latin typeface="Raleway"/>
              <a:ea typeface="Montserrat"/>
              <a:cs typeface="Raleway"/>
            </a:endParaRPr>
          </a:p>
        </p:txBody>
      </p:sp>
      <p:sp>
        <p:nvSpPr>
          <p:cNvPr id="14" name="Rechteck 13"/>
          <p:cNvSpPr/>
          <p:nvPr/>
        </p:nvSpPr>
        <p:spPr>
          <a:xfrm>
            <a:off x="5200287" y="5797649"/>
            <a:ext cx="5256600" cy="1224000"/>
          </a:xfrm>
          <a:prstGeom prst="rect">
            <a:avLst/>
          </a:prstGeom>
          <a:solidFill>
            <a:schemeClr val="bg1">
              <a:lumMod val="50000"/>
              <a:alpha val="20000"/>
            </a:schemeClr>
          </a:solidFill>
          <a:ln>
            <a:noFill/>
          </a:ln>
        </p:spPr>
        <p:txBody>
          <a:bodyPr lIns="91425" tIns="91425" rIns="91425" bIns="91425" anchor="ctr" anchorCtr="0">
            <a:noAutofit/>
          </a:bodyPr>
          <a:lstStyle/>
          <a:p>
            <a:pPr algn="ctr"/>
            <a:r>
              <a:rPr lang="de-DE" sz="2200" dirty="0">
                <a:solidFill>
                  <a:schemeClr val="bg1"/>
                </a:solidFill>
                <a:latin typeface="Raleway"/>
                <a:ea typeface="Montserrat"/>
                <a:cs typeface="Raleway"/>
              </a:rPr>
              <a:t>...</a:t>
            </a:r>
            <a:r>
              <a:rPr lang="de-DE" sz="2200" dirty="0" err="1">
                <a:solidFill>
                  <a:schemeClr val="bg1"/>
                </a:solidFill>
                <a:latin typeface="Raleway"/>
                <a:ea typeface="Montserrat"/>
                <a:cs typeface="Raleway"/>
              </a:rPr>
              <a:t>to</a:t>
            </a:r>
            <a:r>
              <a:rPr lang="de-DE" sz="2200" dirty="0">
                <a:solidFill>
                  <a:schemeClr val="bg1"/>
                </a:solidFill>
                <a:latin typeface="Raleway"/>
                <a:ea typeface="Montserrat"/>
                <a:cs typeface="Raleway"/>
              </a:rPr>
              <a:t> </a:t>
            </a:r>
            <a:r>
              <a:rPr lang="de-DE" sz="2200" dirty="0" err="1">
                <a:solidFill>
                  <a:schemeClr val="bg1"/>
                </a:solidFill>
                <a:latin typeface="Raleway"/>
                <a:ea typeface="Montserrat"/>
                <a:cs typeface="Raleway"/>
              </a:rPr>
              <a:t>implement</a:t>
            </a:r>
            <a:r>
              <a:rPr lang="de-DE" sz="2200" dirty="0">
                <a:solidFill>
                  <a:schemeClr val="bg1"/>
                </a:solidFill>
                <a:latin typeface="Raleway"/>
                <a:ea typeface="Montserrat"/>
                <a:cs typeface="Raleway"/>
              </a:rPr>
              <a:t> </a:t>
            </a:r>
            <a:r>
              <a:rPr lang="de-DE" sz="2200" dirty="0" err="1">
                <a:solidFill>
                  <a:schemeClr val="bg1"/>
                </a:solidFill>
                <a:latin typeface="Raleway"/>
                <a:ea typeface="Montserrat"/>
                <a:cs typeface="Raleway"/>
              </a:rPr>
              <a:t>new</a:t>
            </a:r>
            <a:r>
              <a:rPr lang="de-DE" sz="2200" dirty="0">
                <a:solidFill>
                  <a:schemeClr val="bg1"/>
                </a:solidFill>
                <a:latin typeface="Raleway"/>
                <a:ea typeface="Montserrat"/>
                <a:cs typeface="Raleway"/>
              </a:rPr>
              <a:t> </a:t>
            </a:r>
            <a:r>
              <a:rPr lang="de-DE" sz="2200" dirty="0" err="1">
                <a:solidFill>
                  <a:schemeClr val="bg1"/>
                </a:solidFill>
                <a:latin typeface="Raleway"/>
                <a:ea typeface="Montserrat"/>
                <a:cs typeface="Raleway"/>
              </a:rPr>
              <a:t>ideas</a:t>
            </a:r>
            <a:r>
              <a:rPr lang="de-DE" sz="2200" dirty="0">
                <a:solidFill>
                  <a:schemeClr val="bg1"/>
                </a:solidFill>
                <a:latin typeface="Raleway"/>
                <a:ea typeface="Montserrat"/>
                <a:cs typeface="Raleway"/>
              </a:rPr>
              <a:t> </a:t>
            </a:r>
            <a:r>
              <a:rPr lang="de-DE" sz="2200" dirty="0" err="1">
                <a:solidFill>
                  <a:schemeClr val="bg1"/>
                </a:solidFill>
                <a:latin typeface="Raleway"/>
                <a:ea typeface="Montserrat"/>
                <a:cs typeface="Raleway"/>
              </a:rPr>
              <a:t>for</a:t>
            </a:r>
            <a:r>
              <a:rPr lang="de-DE" sz="2200" dirty="0">
                <a:solidFill>
                  <a:schemeClr val="bg1"/>
                </a:solidFill>
                <a:latin typeface="Raleway"/>
                <a:ea typeface="Montserrat"/>
                <a:cs typeface="Raleway"/>
              </a:rPr>
              <a:t> a </a:t>
            </a:r>
            <a:br>
              <a:rPr lang="de-DE" sz="2200" dirty="0">
                <a:solidFill>
                  <a:schemeClr val="bg1"/>
                </a:solidFill>
                <a:latin typeface="Raleway"/>
                <a:ea typeface="Montserrat"/>
                <a:cs typeface="Raleway"/>
              </a:rPr>
            </a:br>
            <a:r>
              <a:rPr lang="de-DE" sz="2200" dirty="0" err="1">
                <a:solidFill>
                  <a:schemeClr val="bg1"/>
                </a:solidFill>
                <a:latin typeface="Raleway"/>
                <a:ea typeface="Montserrat"/>
                <a:cs typeface="Raleway"/>
              </a:rPr>
              <a:t>fraction</a:t>
            </a:r>
            <a:r>
              <a:rPr lang="de-DE" sz="2200" dirty="0">
                <a:solidFill>
                  <a:schemeClr val="bg1"/>
                </a:solidFill>
                <a:latin typeface="Raleway"/>
                <a:ea typeface="Montserrat"/>
                <a:cs typeface="Raleway"/>
              </a:rPr>
              <a:t> </a:t>
            </a:r>
            <a:r>
              <a:rPr lang="de-DE" sz="2200" dirty="0" err="1">
                <a:solidFill>
                  <a:schemeClr val="bg1"/>
                </a:solidFill>
                <a:latin typeface="Raleway"/>
                <a:ea typeface="Montserrat"/>
                <a:cs typeface="Raleway"/>
              </a:rPr>
              <a:t>of</a:t>
            </a:r>
            <a:r>
              <a:rPr lang="de-DE" sz="2200" dirty="0">
                <a:solidFill>
                  <a:schemeClr val="bg1"/>
                </a:solidFill>
                <a:latin typeface="Raleway"/>
                <a:ea typeface="Montserrat"/>
                <a:cs typeface="Raleway"/>
              </a:rPr>
              <a:t> internal </a:t>
            </a:r>
            <a:r>
              <a:rPr lang="de-DE" sz="2200" dirty="0" err="1">
                <a:solidFill>
                  <a:schemeClr val="bg1"/>
                </a:solidFill>
                <a:latin typeface="Raleway"/>
                <a:ea typeface="Montserrat"/>
                <a:cs typeface="Raleway"/>
              </a:rPr>
              <a:t>costs</a:t>
            </a:r>
            <a:endParaRPr lang="x-none" sz="2200" dirty="0">
              <a:solidFill>
                <a:schemeClr val="bg1"/>
              </a:solidFill>
              <a:latin typeface="Raleway"/>
              <a:ea typeface="Montserrat"/>
              <a:cs typeface="Raleway"/>
            </a:endParaRPr>
          </a:p>
        </p:txBody>
      </p:sp>
      <p:sp>
        <p:nvSpPr>
          <p:cNvPr id="2" name="Trapezoid 1"/>
          <p:cNvSpPr/>
          <p:nvPr/>
        </p:nvSpPr>
        <p:spPr>
          <a:xfrm rot="16200000">
            <a:off x="771896" y="4105472"/>
            <a:ext cx="5256349" cy="576000"/>
          </a:xfrm>
          <a:prstGeom prst="trapezoid">
            <a:avLst>
              <a:gd name="adj" fmla="val 187539"/>
            </a:avLst>
          </a:prstGeom>
          <a:solidFill>
            <a:schemeClr val="bg1">
              <a:lumMod val="50000"/>
              <a:alpha val="20000"/>
            </a:schemeClr>
          </a:solidFill>
          <a:ln>
            <a:noFill/>
          </a:ln>
        </p:spPr>
        <p:txBody>
          <a:bodyPr lIns="91425" tIns="91425" rIns="91425" bIns="91425" anchor="t" anchorCtr="0">
            <a:noAutofit/>
          </a:bodyPr>
          <a:lstStyle/>
          <a:p>
            <a:endParaRPr lang="de-DE" sz="2400">
              <a:solidFill>
                <a:schemeClr val="bg1"/>
              </a:solidFill>
              <a:latin typeface="Raleway"/>
              <a:ea typeface="Montserrat"/>
              <a:cs typeface="Raleway"/>
            </a:endParaRPr>
          </a:p>
        </p:txBody>
      </p:sp>
      <p:sp>
        <p:nvSpPr>
          <p:cNvPr id="19" name="Foliennummernplatzhalter 3"/>
          <p:cNvSpPr>
            <a:spLocks noGrp="1"/>
          </p:cNvSpPr>
          <p:nvPr>
            <p:ph type="sldNum" idx="12"/>
          </p:nvPr>
        </p:nvSpPr>
        <p:spPr>
          <a:xfrm>
            <a:off x="10002878" y="6983346"/>
            <a:ext cx="641399" cy="578700"/>
          </a:xfrm>
        </p:spPr>
        <p:txBody>
          <a:bodyPr/>
          <a:lstStyle/>
          <a:p>
            <a:pPr lvl="0">
              <a:spcBef>
                <a:spcPts val="0"/>
              </a:spcBef>
              <a:buNone/>
            </a:pPr>
            <a:fld id="{00000000-1234-1234-1234-123412341234}" type="slidenum">
              <a:rPr lang="en" sz="1600" b="1" smtClean="0">
                <a:solidFill>
                  <a:schemeClr val="bg2"/>
                </a:solidFill>
                <a:latin typeface="Raleway"/>
                <a:cs typeface="Raleway"/>
              </a:rPr>
              <a:pPr lvl="0">
                <a:spcBef>
                  <a:spcPts val="0"/>
                </a:spcBef>
                <a:buNone/>
              </a:pPr>
              <a:t>3</a:t>
            </a:fld>
            <a:endParaRPr lang="en" sz="1600" b="1" dirty="0">
              <a:solidFill>
                <a:schemeClr val="bg2"/>
              </a:solidFill>
              <a:latin typeface="Raleway"/>
              <a:cs typeface="Raleway"/>
            </a:endParaRPr>
          </a:p>
        </p:txBody>
      </p:sp>
      <p:sp>
        <p:nvSpPr>
          <p:cNvPr id="29" name="Rechteck 28"/>
          <p:cNvSpPr/>
          <p:nvPr/>
        </p:nvSpPr>
        <p:spPr>
          <a:xfrm>
            <a:off x="519783" y="2773312"/>
            <a:ext cx="2448272" cy="3199881"/>
          </a:xfrm>
          <a:prstGeom prst="rect">
            <a:avLst/>
          </a:prstGeom>
          <a:solidFill>
            <a:schemeClr val="bg1">
              <a:lumMod val="50000"/>
              <a:alpha val="20000"/>
            </a:schemeClr>
          </a:solidFill>
          <a:ln>
            <a:noFill/>
          </a:ln>
        </p:spPr>
        <p:txBody>
          <a:bodyPr lIns="91425" tIns="2124000" rIns="91425" bIns="91425" anchor="ctr" anchorCtr="0">
            <a:noAutofit/>
          </a:bodyPr>
          <a:lstStyle/>
          <a:p>
            <a:pPr algn="ctr"/>
            <a:r>
              <a:rPr lang="en-US" sz="2200" dirty="0">
                <a:solidFill>
                  <a:schemeClr val="bg1"/>
                </a:solidFill>
                <a:latin typeface="Raleway"/>
                <a:ea typeface="Montserrat"/>
                <a:cs typeface="Raleway"/>
              </a:rPr>
              <a:t>KASKO enables insurers to…</a:t>
            </a:r>
          </a:p>
        </p:txBody>
      </p:sp>
      <p:pic>
        <p:nvPicPr>
          <p:cNvPr id="30" name="Picture 10" descr="Kasko_logo-19.png"/>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023687" y="3234926"/>
            <a:ext cx="1440464" cy="1448332"/>
          </a:xfrm>
          <a:prstGeom prst="rect">
            <a:avLst/>
          </a:prstGeom>
        </p:spPr>
      </p:pic>
      <p:sp>
        <p:nvSpPr>
          <p:cNvPr id="33" name="Rechteck 32"/>
          <p:cNvSpPr/>
          <p:nvPr/>
        </p:nvSpPr>
        <p:spPr>
          <a:xfrm>
            <a:off x="3832287" y="1765299"/>
            <a:ext cx="1224000" cy="1224000"/>
          </a:xfrm>
          <a:prstGeom prst="rect">
            <a:avLst/>
          </a:prstGeom>
          <a:solidFill>
            <a:schemeClr val="bg1">
              <a:lumMod val="50000"/>
              <a:alpha val="20000"/>
            </a:schemeClr>
          </a:solidFill>
          <a:ln>
            <a:noFill/>
          </a:ln>
        </p:spPr>
        <p:txBody>
          <a:bodyPr lIns="91425" tIns="91425" rIns="91425" bIns="91425" anchor="ctr" anchorCtr="0">
            <a:noAutofit/>
          </a:bodyPr>
          <a:lstStyle/>
          <a:p>
            <a:pPr algn="ctr"/>
            <a:endParaRPr lang="en-US" sz="2200" dirty="0">
              <a:solidFill>
                <a:schemeClr val="bg1"/>
              </a:solidFill>
              <a:latin typeface="Raleway"/>
              <a:ea typeface="Montserrat"/>
              <a:cs typeface="Raleway"/>
            </a:endParaRPr>
          </a:p>
        </p:txBody>
      </p:sp>
      <p:sp>
        <p:nvSpPr>
          <p:cNvPr id="34" name="Rechteck 33"/>
          <p:cNvSpPr/>
          <p:nvPr/>
        </p:nvSpPr>
        <p:spPr>
          <a:xfrm>
            <a:off x="3832287" y="3102284"/>
            <a:ext cx="1224000" cy="1224000"/>
          </a:xfrm>
          <a:prstGeom prst="rect">
            <a:avLst/>
          </a:prstGeom>
          <a:solidFill>
            <a:schemeClr val="bg1">
              <a:lumMod val="50000"/>
              <a:alpha val="20000"/>
            </a:schemeClr>
          </a:solidFill>
          <a:ln>
            <a:noFill/>
          </a:ln>
        </p:spPr>
        <p:txBody>
          <a:bodyPr lIns="91425" tIns="91425" rIns="91425" bIns="91425" anchor="ctr" anchorCtr="0">
            <a:noAutofit/>
          </a:bodyPr>
          <a:lstStyle/>
          <a:p>
            <a:pPr algn="ctr"/>
            <a:endParaRPr lang="en-US" sz="2200" dirty="0">
              <a:solidFill>
                <a:schemeClr val="bg1"/>
              </a:solidFill>
              <a:latin typeface="Raleway"/>
              <a:ea typeface="Montserrat"/>
              <a:cs typeface="Raleway"/>
            </a:endParaRPr>
          </a:p>
        </p:txBody>
      </p:sp>
      <p:sp>
        <p:nvSpPr>
          <p:cNvPr id="35" name="Rechteck 34"/>
          <p:cNvSpPr/>
          <p:nvPr/>
        </p:nvSpPr>
        <p:spPr>
          <a:xfrm>
            <a:off x="3832287" y="4449971"/>
            <a:ext cx="1224000" cy="1224000"/>
          </a:xfrm>
          <a:prstGeom prst="rect">
            <a:avLst/>
          </a:prstGeom>
          <a:solidFill>
            <a:schemeClr val="bg1">
              <a:lumMod val="50000"/>
              <a:alpha val="20000"/>
            </a:schemeClr>
          </a:solidFill>
          <a:ln>
            <a:noFill/>
          </a:ln>
        </p:spPr>
        <p:txBody>
          <a:bodyPr lIns="91425" tIns="91425" rIns="91425" bIns="91425" anchor="ctr" anchorCtr="0">
            <a:noAutofit/>
          </a:bodyPr>
          <a:lstStyle/>
          <a:p>
            <a:pPr algn="ctr"/>
            <a:endParaRPr lang="en-US" sz="2200" dirty="0">
              <a:solidFill>
                <a:schemeClr val="bg1"/>
              </a:solidFill>
              <a:latin typeface="Raleway"/>
              <a:ea typeface="Montserrat"/>
              <a:cs typeface="Raleway"/>
            </a:endParaRPr>
          </a:p>
        </p:txBody>
      </p:sp>
      <p:sp>
        <p:nvSpPr>
          <p:cNvPr id="36" name="Rechteck 35"/>
          <p:cNvSpPr/>
          <p:nvPr/>
        </p:nvSpPr>
        <p:spPr>
          <a:xfrm>
            <a:off x="3832287" y="5797649"/>
            <a:ext cx="1224000" cy="1224000"/>
          </a:xfrm>
          <a:prstGeom prst="rect">
            <a:avLst/>
          </a:prstGeom>
          <a:solidFill>
            <a:schemeClr val="bg1">
              <a:lumMod val="50000"/>
              <a:alpha val="20000"/>
            </a:schemeClr>
          </a:solidFill>
          <a:ln>
            <a:noFill/>
          </a:ln>
        </p:spPr>
        <p:txBody>
          <a:bodyPr lIns="91425" tIns="91425" rIns="91425" bIns="91425" anchor="ctr" anchorCtr="0">
            <a:noAutofit/>
          </a:bodyPr>
          <a:lstStyle/>
          <a:p>
            <a:pPr algn="ctr"/>
            <a:endParaRPr lang="en-US" sz="2200" dirty="0">
              <a:solidFill>
                <a:schemeClr val="bg1"/>
              </a:solidFill>
              <a:latin typeface="Raleway"/>
              <a:ea typeface="Montserrat"/>
              <a:cs typeface="Raleway"/>
            </a:endParaRPr>
          </a:p>
        </p:txBody>
      </p:sp>
      <p:grpSp>
        <p:nvGrpSpPr>
          <p:cNvPr id="37" name="Gruppieren 36"/>
          <p:cNvGrpSpPr/>
          <p:nvPr/>
        </p:nvGrpSpPr>
        <p:grpSpPr>
          <a:xfrm>
            <a:off x="3976287" y="1909299"/>
            <a:ext cx="936000" cy="936000"/>
            <a:chOff x="4192319" y="1621169"/>
            <a:chExt cx="1008000" cy="1008000"/>
          </a:xfrm>
        </p:grpSpPr>
        <p:sp>
          <p:nvSpPr>
            <p:cNvPr id="38" name="Ellipse 37"/>
            <p:cNvSpPr/>
            <p:nvPr/>
          </p:nvSpPr>
          <p:spPr>
            <a:xfrm>
              <a:off x="4192319" y="1621169"/>
              <a:ext cx="1008000" cy="1008000"/>
            </a:xfrm>
            <a:prstGeom prst="ellipse">
              <a:avLst/>
            </a:prstGeom>
            <a:solidFill>
              <a:schemeClr val="bg1"/>
            </a:solidFill>
            <a:ln w="63500">
              <a:solidFill>
                <a:srgbClr val="F4B5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a:solidFill>
                  <a:srgbClr val="F1C232"/>
                </a:solidFill>
              </a:endParaRPr>
            </a:p>
          </p:txBody>
        </p:sp>
        <p:pic>
          <p:nvPicPr>
            <p:cNvPr id="39" name="Grafik 38"/>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4192714" y="1693193"/>
              <a:ext cx="1005193" cy="828000"/>
            </a:xfrm>
            <a:prstGeom prst="rect">
              <a:avLst/>
            </a:prstGeom>
          </p:spPr>
        </p:pic>
      </p:grpSp>
      <p:grpSp>
        <p:nvGrpSpPr>
          <p:cNvPr id="4" name="Gruppieren 3"/>
          <p:cNvGrpSpPr/>
          <p:nvPr/>
        </p:nvGrpSpPr>
        <p:grpSpPr>
          <a:xfrm>
            <a:off x="3976287" y="5941649"/>
            <a:ext cx="936000" cy="936000"/>
            <a:chOff x="4266181" y="5941649"/>
            <a:chExt cx="936000" cy="936000"/>
          </a:xfrm>
        </p:grpSpPr>
        <p:sp>
          <p:nvSpPr>
            <p:cNvPr id="41" name="Ellipse 40"/>
            <p:cNvSpPr/>
            <p:nvPr/>
          </p:nvSpPr>
          <p:spPr>
            <a:xfrm>
              <a:off x="4266181" y="5941649"/>
              <a:ext cx="936000" cy="936000"/>
            </a:xfrm>
            <a:prstGeom prst="ellipse">
              <a:avLst/>
            </a:prstGeom>
            <a:solidFill>
              <a:schemeClr val="bg1"/>
            </a:solidFill>
            <a:ln w="63500">
              <a:solidFill>
                <a:srgbClr val="F4B5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a:solidFill>
                  <a:srgbClr val="F1C232"/>
                </a:solidFill>
              </a:endParaRPr>
            </a:p>
          </p:txBody>
        </p:sp>
        <p:pic>
          <p:nvPicPr>
            <p:cNvPr id="42" name="Grafik 41"/>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355959" y="6059876"/>
              <a:ext cx="767300" cy="668571"/>
            </a:xfrm>
            <a:prstGeom prst="rect">
              <a:avLst/>
            </a:prstGeom>
          </p:spPr>
        </p:pic>
      </p:grpSp>
      <p:grpSp>
        <p:nvGrpSpPr>
          <p:cNvPr id="43" name="Gruppieren 42"/>
          <p:cNvGrpSpPr/>
          <p:nvPr/>
        </p:nvGrpSpPr>
        <p:grpSpPr>
          <a:xfrm>
            <a:off x="3976287" y="4593971"/>
            <a:ext cx="936000" cy="936000"/>
            <a:chOff x="4135173" y="4501489"/>
            <a:chExt cx="1065146" cy="1008000"/>
          </a:xfrm>
        </p:grpSpPr>
        <p:sp>
          <p:nvSpPr>
            <p:cNvPr id="44" name="Ellipse 43"/>
            <p:cNvSpPr/>
            <p:nvPr/>
          </p:nvSpPr>
          <p:spPr>
            <a:xfrm>
              <a:off x="4192319" y="4501489"/>
              <a:ext cx="1008000" cy="1008000"/>
            </a:xfrm>
            <a:prstGeom prst="ellipse">
              <a:avLst/>
            </a:prstGeom>
            <a:solidFill>
              <a:schemeClr val="bg1"/>
            </a:solidFill>
            <a:ln w="63500">
              <a:solidFill>
                <a:srgbClr val="F4B5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a:solidFill>
                  <a:srgbClr val="F1C232"/>
                </a:solidFill>
              </a:endParaRPr>
            </a:p>
          </p:txBody>
        </p:sp>
        <p:pic>
          <p:nvPicPr>
            <p:cNvPr id="45" name="Grafik 44"/>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4135173" y="4557455"/>
              <a:ext cx="1027406" cy="828000"/>
            </a:xfrm>
            <a:prstGeom prst="rect">
              <a:avLst/>
            </a:prstGeom>
          </p:spPr>
        </p:pic>
      </p:grpSp>
      <p:grpSp>
        <p:nvGrpSpPr>
          <p:cNvPr id="46" name="Gruppieren 45"/>
          <p:cNvGrpSpPr/>
          <p:nvPr/>
        </p:nvGrpSpPr>
        <p:grpSpPr>
          <a:xfrm>
            <a:off x="3976287" y="3246284"/>
            <a:ext cx="936000" cy="936000"/>
            <a:chOff x="4192319" y="3061465"/>
            <a:chExt cx="1008000" cy="1008000"/>
          </a:xfrm>
        </p:grpSpPr>
        <p:sp>
          <p:nvSpPr>
            <p:cNvPr id="47" name="Ellipse 46"/>
            <p:cNvSpPr/>
            <p:nvPr/>
          </p:nvSpPr>
          <p:spPr>
            <a:xfrm>
              <a:off x="4192319" y="3061465"/>
              <a:ext cx="1008000" cy="1008000"/>
            </a:xfrm>
            <a:prstGeom prst="ellipse">
              <a:avLst/>
            </a:prstGeom>
            <a:solidFill>
              <a:schemeClr val="bg1"/>
            </a:solidFill>
            <a:ln w="63500">
              <a:solidFill>
                <a:srgbClr val="F4B50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800" b="1" dirty="0">
                <a:solidFill>
                  <a:srgbClr val="F1C232"/>
                </a:solidFill>
              </a:endParaRPr>
            </a:p>
          </p:txBody>
        </p:sp>
        <p:pic>
          <p:nvPicPr>
            <p:cNvPr id="48" name="Grafik 47"/>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4262256" y="3142854"/>
              <a:ext cx="846870" cy="756000"/>
            </a:xfrm>
            <a:prstGeom prst="rect">
              <a:avLst/>
            </a:prstGeom>
          </p:spPr>
        </p:pic>
      </p:grpSp>
    </p:spTree>
    <p:extLst>
      <p:ext uri="{BB962C8B-B14F-4D97-AF65-F5344CB8AC3E}">
        <p14:creationId xmlns:p14="http://schemas.microsoft.com/office/powerpoint/2010/main" val="16813326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hape 74"/>
          <p:cNvSpPr txBox="1"/>
          <p:nvPr/>
        </p:nvSpPr>
        <p:spPr>
          <a:xfrm>
            <a:off x="447775" y="181025"/>
            <a:ext cx="9289032" cy="580799"/>
          </a:xfrm>
          <a:prstGeom prst="rect">
            <a:avLst/>
          </a:prstGeom>
          <a:noFill/>
          <a:ln>
            <a:noFill/>
          </a:ln>
        </p:spPr>
        <p:txBody>
          <a:bodyPr lIns="91425" tIns="91425" rIns="91425" bIns="91425" anchor="t" anchorCtr="0">
            <a:noAutofit/>
          </a:bodyPr>
          <a:lstStyle>
            <a:defPPr marR="0" algn="l" rtl="0">
              <a:lnSpc>
                <a:spcPct val="100000"/>
              </a:lnSpc>
              <a:spcBef>
                <a:spcPts val="0"/>
              </a:spcBef>
              <a:spcAft>
                <a:spcPts val="0"/>
              </a:spcAft>
              <a:defRPr/>
            </a:defPPr>
            <a:lvl1pPr>
              <a:defRPr sz="2600" b="1">
                <a:solidFill>
                  <a:schemeClr val="bg2">
                    <a:lumMod val="20000"/>
                    <a:lumOff val="80000"/>
                  </a:schemeClr>
                </a:solidFill>
                <a:latin typeface="Raleway"/>
                <a:ea typeface="Montserrat"/>
                <a:cs typeface="Raleway"/>
              </a:defRPr>
            </a:lvl1pPr>
          </a:lstStyle>
          <a:p>
            <a:r>
              <a:rPr lang="en-GB" sz="2800" dirty="0">
                <a:solidFill>
                  <a:srgbClr val="F1C232"/>
                </a:solidFill>
                <a:sym typeface="Montserrat"/>
              </a:rPr>
              <a:t>… by being able to selectively outsource key elements of the insurance purchase chain to KASKO</a:t>
            </a:r>
            <a:endParaRPr lang="en" sz="2800" dirty="0">
              <a:solidFill>
                <a:srgbClr val="F1C232"/>
              </a:solidFill>
              <a:sym typeface="Montserrat"/>
            </a:endParaRPr>
          </a:p>
        </p:txBody>
      </p:sp>
      <p:sp>
        <p:nvSpPr>
          <p:cNvPr id="88" name="Rechteck 87"/>
          <p:cNvSpPr/>
          <p:nvPr/>
        </p:nvSpPr>
        <p:spPr>
          <a:xfrm rot="5400000">
            <a:off x="988298" y="1657027"/>
            <a:ext cx="4536000" cy="5473029"/>
          </a:xfrm>
          <a:prstGeom prst="rect">
            <a:avLst/>
          </a:prstGeom>
          <a:solidFill>
            <a:schemeClr val="bg1">
              <a:lumMod val="50000"/>
              <a:alpha val="20000"/>
            </a:schemeClr>
          </a:solidFill>
          <a:ln>
            <a:noFill/>
          </a:ln>
        </p:spPr>
        <p:txBody>
          <a:bodyPr lIns="91425" tIns="360000" rIns="91425" bIns="91425" anchor="t" anchorCtr="0">
            <a:noAutofit/>
          </a:bodyPr>
          <a:lstStyle/>
          <a:p>
            <a:pPr algn="ctr"/>
            <a:endParaRPr lang="en-US" sz="2400" dirty="0">
              <a:solidFill>
                <a:schemeClr val="bg1"/>
              </a:solidFill>
              <a:latin typeface="Raleway"/>
              <a:ea typeface="Montserrat"/>
              <a:cs typeface="Raleway"/>
            </a:endParaRPr>
          </a:p>
        </p:txBody>
      </p:sp>
      <p:sp>
        <p:nvSpPr>
          <p:cNvPr id="36" name="Rechteck 35"/>
          <p:cNvSpPr/>
          <p:nvPr/>
        </p:nvSpPr>
        <p:spPr>
          <a:xfrm>
            <a:off x="6186913" y="1765299"/>
            <a:ext cx="4269494" cy="5256485"/>
          </a:xfrm>
          <a:prstGeom prst="rect">
            <a:avLst/>
          </a:prstGeom>
          <a:solidFill>
            <a:schemeClr val="bg1">
              <a:lumMod val="50000"/>
              <a:alpha val="20000"/>
            </a:schemeClr>
          </a:solidFill>
          <a:ln>
            <a:noFill/>
          </a:ln>
        </p:spPr>
        <p:txBody>
          <a:bodyPr lIns="91425" tIns="91425" rIns="91425" bIns="91425" anchor="t" anchorCtr="0">
            <a:noAutofit/>
          </a:bodyPr>
          <a:lstStyle/>
          <a:p>
            <a:pPr marL="342900" indent="-342900">
              <a:spcAft>
                <a:spcPts val="600"/>
              </a:spcAft>
              <a:buFont typeface="Arial" panose="020B0604020202020204" pitchFamily="34" charset="0"/>
              <a:buChar char="•"/>
            </a:pPr>
            <a:r>
              <a:rPr lang="en-US" sz="2200" dirty="0">
                <a:solidFill>
                  <a:schemeClr val="bg1"/>
                </a:solidFill>
                <a:latin typeface="Raleway"/>
              </a:rPr>
              <a:t>KASKO provides:</a:t>
            </a:r>
          </a:p>
          <a:p>
            <a:pPr marL="701675" lvl="4" indent="-342900">
              <a:spcAft>
                <a:spcPts val="600"/>
              </a:spcAft>
              <a:buFont typeface="Symbol" panose="05050102010706020507" pitchFamily="18" charset="2"/>
              <a:buChar char="-"/>
            </a:pPr>
            <a:r>
              <a:rPr lang="en-US" sz="2200" dirty="0">
                <a:solidFill>
                  <a:schemeClr val="bg1"/>
                </a:solidFill>
                <a:latin typeface="Raleway"/>
              </a:rPr>
              <a:t>Design &amp; integration of fully digital insurance products and customer journeys</a:t>
            </a:r>
          </a:p>
          <a:p>
            <a:pPr marL="701675" lvl="4" indent="-342900">
              <a:spcAft>
                <a:spcPts val="600"/>
              </a:spcAft>
              <a:buFont typeface="Symbol" panose="05050102010706020507" pitchFamily="18" charset="2"/>
              <a:buChar char="-"/>
            </a:pPr>
            <a:r>
              <a:rPr lang="en-US" sz="2200" dirty="0">
                <a:solidFill>
                  <a:schemeClr val="bg1"/>
                </a:solidFill>
                <a:latin typeface="Raleway"/>
              </a:rPr>
              <a:t>Integration of 3</a:t>
            </a:r>
            <a:r>
              <a:rPr lang="en-US" sz="2200" baseline="30000" dirty="0">
                <a:solidFill>
                  <a:schemeClr val="bg1"/>
                </a:solidFill>
                <a:latin typeface="Raleway"/>
              </a:rPr>
              <a:t>rd</a:t>
            </a:r>
            <a:r>
              <a:rPr lang="en-US" sz="2200" dirty="0">
                <a:solidFill>
                  <a:schemeClr val="bg1"/>
                </a:solidFill>
                <a:latin typeface="Raleway"/>
              </a:rPr>
              <a:t> party services and data</a:t>
            </a:r>
          </a:p>
          <a:p>
            <a:pPr marL="701675" lvl="4" indent="-342900">
              <a:spcAft>
                <a:spcPts val="600"/>
              </a:spcAft>
              <a:buFont typeface="Symbol" panose="05050102010706020507" pitchFamily="18" charset="2"/>
              <a:buChar char="-"/>
            </a:pPr>
            <a:r>
              <a:rPr lang="en-US" sz="2200" dirty="0">
                <a:solidFill>
                  <a:schemeClr val="bg1"/>
                </a:solidFill>
                <a:latin typeface="Raleway"/>
              </a:rPr>
              <a:t>Handling of various payment methods</a:t>
            </a:r>
          </a:p>
          <a:p>
            <a:pPr marL="701675" lvl="4" indent="-342900">
              <a:spcAft>
                <a:spcPts val="600"/>
              </a:spcAft>
              <a:buFont typeface="Symbol" panose="05050102010706020507" pitchFamily="18" charset="2"/>
              <a:buChar char="-"/>
            </a:pPr>
            <a:r>
              <a:rPr lang="en-US" sz="2200" dirty="0">
                <a:solidFill>
                  <a:schemeClr val="bg1"/>
                </a:solidFill>
                <a:latin typeface="Raleway"/>
              </a:rPr>
              <a:t>Cloud-based policy admin system or sync with existing systems</a:t>
            </a:r>
          </a:p>
          <a:p>
            <a:pPr marL="342900" lvl="1" indent="-342900">
              <a:spcAft>
                <a:spcPts val="600"/>
              </a:spcAft>
              <a:buFont typeface="Arial" panose="020B0604020202020204" pitchFamily="34" charset="0"/>
              <a:buChar char="•"/>
            </a:pPr>
            <a:r>
              <a:rPr lang="en-US" sz="2200" dirty="0">
                <a:solidFill>
                  <a:schemeClr val="bg1"/>
                </a:solidFill>
                <a:latin typeface="Raleway"/>
              </a:rPr>
              <a:t>Insurer </a:t>
            </a:r>
            <a:r>
              <a:rPr lang="en-US" sz="2200" dirty="0" smtClean="0">
                <a:solidFill>
                  <a:schemeClr val="bg1"/>
                </a:solidFill>
                <a:latin typeface="Raleway"/>
              </a:rPr>
              <a:t>insurance product, customer </a:t>
            </a:r>
            <a:r>
              <a:rPr lang="en-US" sz="2200" dirty="0">
                <a:solidFill>
                  <a:schemeClr val="bg1"/>
                </a:solidFill>
                <a:latin typeface="Raleway"/>
              </a:rPr>
              <a:t>service and </a:t>
            </a:r>
            <a:r>
              <a:rPr lang="en-US" sz="2200" dirty="0" smtClean="0">
                <a:solidFill>
                  <a:schemeClr val="bg1"/>
                </a:solidFill>
                <a:latin typeface="Raleway"/>
              </a:rPr>
              <a:t>claims</a:t>
            </a:r>
            <a:endParaRPr lang="en-US" sz="2200" dirty="0">
              <a:solidFill>
                <a:schemeClr val="bg1"/>
              </a:solidFill>
              <a:latin typeface="Raleway"/>
            </a:endParaRPr>
          </a:p>
        </p:txBody>
      </p:sp>
      <p:sp>
        <p:nvSpPr>
          <p:cNvPr id="51" name="Shape 74"/>
          <p:cNvSpPr txBox="1"/>
          <p:nvPr/>
        </p:nvSpPr>
        <p:spPr>
          <a:xfrm>
            <a:off x="1996158" y="1621185"/>
            <a:ext cx="2520280" cy="580799"/>
          </a:xfrm>
          <a:prstGeom prst="rect">
            <a:avLst/>
          </a:prstGeom>
          <a:noFill/>
          <a:ln>
            <a:noFill/>
          </a:ln>
        </p:spPr>
        <p:txBody>
          <a:bodyPr lIns="91425" tIns="91425" rIns="91425" bIns="91425" anchor="t" anchorCtr="0">
            <a:noAutofit/>
          </a:bodyPr>
          <a:lstStyle/>
          <a:p>
            <a:pPr algn="ctr"/>
            <a:r>
              <a:rPr lang="en-GB" sz="2400" b="1" dirty="0">
                <a:solidFill>
                  <a:srgbClr val="F1C232"/>
                </a:solidFill>
                <a:latin typeface="Raleway"/>
                <a:ea typeface="Montserrat"/>
                <a:cs typeface="Raleway"/>
                <a:sym typeface="Montserrat"/>
              </a:rPr>
              <a:t>Illustration</a:t>
            </a:r>
            <a:endParaRPr lang="en" sz="2400" b="1" dirty="0">
              <a:solidFill>
                <a:srgbClr val="F1C232"/>
              </a:solidFill>
              <a:latin typeface="Raleway"/>
              <a:ea typeface="Montserrat"/>
              <a:cs typeface="Raleway"/>
              <a:sym typeface="Montserrat"/>
            </a:endParaRPr>
          </a:p>
        </p:txBody>
      </p:sp>
      <p:sp>
        <p:nvSpPr>
          <p:cNvPr id="52" name="Shape 74"/>
          <p:cNvSpPr txBox="1"/>
          <p:nvPr/>
        </p:nvSpPr>
        <p:spPr>
          <a:xfrm>
            <a:off x="7061520" y="1256410"/>
            <a:ext cx="2520280" cy="580799"/>
          </a:xfrm>
          <a:prstGeom prst="rect">
            <a:avLst/>
          </a:prstGeom>
          <a:noFill/>
          <a:ln>
            <a:noFill/>
          </a:ln>
        </p:spPr>
        <p:txBody>
          <a:bodyPr lIns="91425" tIns="91425" rIns="91425" bIns="91425" anchor="t" anchorCtr="0">
            <a:noAutofit/>
          </a:bodyPr>
          <a:lstStyle/>
          <a:p>
            <a:pPr algn="ctr"/>
            <a:r>
              <a:rPr lang="en-GB" sz="2400" b="1" dirty="0">
                <a:solidFill>
                  <a:srgbClr val="F1C232"/>
                </a:solidFill>
                <a:latin typeface="Raleway"/>
                <a:ea typeface="Montserrat"/>
                <a:cs typeface="Raleway"/>
                <a:sym typeface="Montserrat"/>
              </a:rPr>
              <a:t>Description</a:t>
            </a:r>
            <a:endParaRPr lang="en" sz="2400" b="1" dirty="0">
              <a:solidFill>
                <a:srgbClr val="F1C232"/>
              </a:solidFill>
              <a:latin typeface="Raleway"/>
              <a:ea typeface="Montserrat"/>
              <a:cs typeface="Raleway"/>
              <a:sym typeface="Montserrat"/>
            </a:endParaRPr>
          </a:p>
        </p:txBody>
      </p:sp>
      <p:pic>
        <p:nvPicPr>
          <p:cNvPr id="53" name="Picture 10" descr="Kasko_logo-19.png"/>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621827" y="6733785"/>
            <a:ext cx="266108" cy="288000"/>
          </a:xfrm>
          <a:prstGeom prst="rect">
            <a:avLst/>
          </a:prstGeom>
        </p:spPr>
      </p:pic>
      <p:sp>
        <p:nvSpPr>
          <p:cNvPr id="12" name="Textfeld 11"/>
          <p:cNvSpPr txBox="1"/>
          <p:nvPr/>
        </p:nvSpPr>
        <p:spPr>
          <a:xfrm>
            <a:off x="1815927" y="6786392"/>
            <a:ext cx="800440" cy="215444"/>
          </a:xfrm>
          <a:prstGeom prst="rect">
            <a:avLst/>
          </a:prstGeom>
          <a:noFill/>
        </p:spPr>
        <p:txBody>
          <a:bodyPr wrap="square" tIns="0" bIns="0" rtlCol="0" anchor="t">
            <a:spAutoFit/>
          </a:bodyPr>
          <a:lstStyle/>
          <a:p>
            <a:r>
              <a:rPr lang="de-DE" dirty="0">
                <a:solidFill>
                  <a:schemeClr val="bg1"/>
                </a:solidFill>
                <a:latin typeface="Raleway" panose="020B0503030101060003" pitchFamily="34" charset="0"/>
              </a:rPr>
              <a:t>KASKO</a:t>
            </a:r>
          </a:p>
        </p:txBody>
      </p:sp>
      <p:pic>
        <p:nvPicPr>
          <p:cNvPr id="54" name="Grafik 5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flipH="1">
            <a:off x="2536007" y="6733785"/>
            <a:ext cx="337939" cy="288000"/>
          </a:xfrm>
          <a:prstGeom prst="rect">
            <a:avLst/>
          </a:prstGeom>
        </p:spPr>
      </p:pic>
      <p:sp>
        <p:nvSpPr>
          <p:cNvPr id="55" name="Textfeld 54"/>
          <p:cNvSpPr txBox="1"/>
          <p:nvPr/>
        </p:nvSpPr>
        <p:spPr>
          <a:xfrm>
            <a:off x="2824039" y="6770063"/>
            <a:ext cx="800440" cy="215444"/>
          </a:xfrm>
          <a:prstGeom prst="rect">
            <a:avLst/>
          </a:prstGeom>
          <a:noFill/>
        </p:spPr>
        <p:txBody>
          <a:bodyPr wrap="square" tIns="0" bIns="0" rtlCol="0" anchor="t">
            <a:spAutoFit/>
          </a:bodyPr>
          <a:lstStyle>
            <a:defPPr marR="0" algn="l" rtl="0">
              <a:lnSpc>
                <a:spcPct val="100000"/>
              </a:lnSpc>
              <a:spcBef>
                <a:spcPts val="0"/>
              </a:spcBef>
              <a:spcAft>
                <a:spcPts val="0"/>
              </a:spcAft>
            </a:defPPr>
            <a:lvl1pPr>
              <a:defRPr>
                <a:solidFill>
                  <a:schemeClr val="bg1"/>
                </a:solidFill>
                <a:latin typeface="Raleway" panose="020B0503030101060003" pitchFamily="34" charset="0"/>
              </a:defRPr>
            </a:lvl1pPr>
          </a:lstStyle>
          <a:p>
            <a:r>
              <a:rPr lang="de-DE" dirty="0" err="1"/>
              <a:t>Insurer</a:t>
            </a:r>
            <a:endParaRPr lang="de-DE" dirty="0"/>
          </a:p>
        </p:txBody>
      </p:sp>
      <p:sp>
        <p:nvSpPr>
          <p:cNvPr id="56" name="Textfeld 55"/>
          <p:cNvSpPr txBox="1"/>
          <p:nvPr/>
        </p:nvSpPr>
        <p:spPr>
          <a:xfrm>
            <a:off x="719419" y="6770063"/>
            <a:ext cx="880484" cy="215444"/>
          </a:xfrm>
          <a:prstGeom prst="rect">
            <a:avLst/>
          </a:prstGeom>
          <a:noFill/>
        </p:spPr>
        <p:txBody>
          <a:bodyPr wrap="square" tIns="0" bIns="0" rtlCol="0" anchor="ctr">
            <a:spAutoFit/>
          </a:bodyPr>
          <a:lstStyle/>
          <a:p>
            <a:r>
              <a:rPr lang="de-DE" u="sng" dirty="0">
                <a:solidFill>
                  <a:schemeClr val="bg1"/>
                </a:solidFill>
                <a:latin typeface="Raleway" panose="020B0503030101060003" pitchFamily="34" charset="0"/>
              </a:rPr>
              <a:t>Legend:</a:t>
            </a:r>
          </a:p>
        </p:txBody>
      </p:sp>
      <p:grpSp>
        <p:nvGrpSpPr>
          <p:cNvPr id="2" name="Gruppieren 1"/>
          <p:cNvGrpSpPr/>
          <p:nvPr/>
        </p:nvGrpSpPr>
        <p:grpSpPr>
          <a:xfrm>
            <a:off x="988145" y="2359927"/>
            <a:ext cx="4572198" cy="4085794"/>
            <a:chOff x="700112" y="1837209"/>
            <a:chExt cx="5148263" cy="4600575"/>
          </a:xfrm>
        </p:grpSpPr>
        <p:sp>
          <p:nvSpPr>
            <p:cNvPr id="29" name="AutoShape 4"/>
            <p:cNvSpPr>
              <a:spLocks noChangeArrowheads="1"/>
            </p:cNvSpPr>
            <p:nvPr/>
          </p:nvSpPr>
          <p:spPr bwMode="gray">
            <a:xfrm>
              <a:off x="2313145" y="3434836"/>
              <a:ext cx="1922197" cy="1405320"/>
            </a:xfrm>
            <a:prstGeom prst="hexagon">
              <a:avLst>
                <a:gd name="adj" fmla="val 37597"/>
                <a:gd name="vf" fmla="val 115470"/>
              </a:avLst>
            </a:prstGeom>
            <a:solidFill>
              <a:srgbClr val="F4B508">
                <a:alpha val="20000"/>
              </a:srgbClr>
            </a:solidFill>
            <a:ln>
              <a:noFill/>
            </a:ln>
          </p:spPr>
          <p:txBody>
            <a:bodyPr rot="0" spcFirstLastPara="0" vertOverflow="overflow" horzOverflow="overflow" vert="horz" wrap="square" lIns="91425" tIns="91425" rIns="91425" bIns="91425" numCol="1" spcCol="0" rtlCol="0" fromWordArt="0" anchor="ctr" anchorCtr="0" forceAA="0" compatLnSpc="1">
              <a:prstTxWarp prst="textNoShape">
                <a:avLst/>
              </a:prstTxWarp>
              <a:noAutofit/>
            </a:bodyPr>
            <a:lstStyle/>
            <a:p>
              <a:pPr algn="ctr"/>
              <a:r>
                <a:rPr lang="en-US" sz="1600" dirty="0">
                  <a:solidFill>
                    <a:schemeClr val="bg1"/>
                  </a:solidFill>
                  <a:latin typeface="Raleway"/>
                </a:rPr>
                <a:t>KASKO Insurer </a:t>
              </a:r>
            </a:p>
            <a:p>
              <a:pPr algn="ctr"/>
              <a:r>
                <a:rPr lang="en-US" sz="1600" dirty="0">
                  <a:solidFill>
                    <a:schemeClr val="bg1"/>
                  </a:solidFill>
                  <a:latin typeface="Raleway"/>
                </a:rPr>
                <a:t>Roles</a:t>
              </a:r>
            </a:p>
          </p:txBody>
        </p:sp>
        <p:sp>
          <p:nvSpPr>
            <p:cNvPr id="30" name="AutoShape 5"/>
            <p:cNvSpPr>
              <a:spLocks noChangeArrowheads="1"/>
            </p:cNvSpPr>
            <p:nvPr/>
          </p:nvSpPr>
          <p:spPr bwMode="gray">
            <a:xfrm>
              <a:off x="3926178" y="2636023"/>
              <a:ext cx="1922197" cy="1405320"/>
            </a:xfrm>
            <a:prstGeom prst="hexagon">
              <a:avLst>
                <a:gd name="adj" fmla="val 37597"/>
                <a:gd name="vf" fmla="val 115470"/>
              </a:avLst>
            </a:prstGeom>
            <a:solidFill>
              <a:schemeClr val="bg1">
                <a:lumMod val="50000"/>
                <a:alpha val="75000"/>
              </a:schemeClr>
            </a:solidFill>
            <a:ln>
              <a:noFill/>
            </a:ln>
          </p:spPr>
          <p:txBody>
            <a:bodyPr wrap="none" lIns="0" tIns="576000" rIns="0" bIns="0" anchor="ctr" anchorCtr="0">
              <a:noAutofit/>
            </a:bodyPr>
            <a:lstStyle/>
            <a:p>
              <a:pPr algn="ctr"/>
              <a:r>
                <a:rPr lang="en-US" dirty="0">
                  <a:solidFill>
                    <a:schemeClr val="bg1"/>
                  </a:solidFill>
                  <a:latin typeface="Raleway"/>
                </a:rPr>
                <a:t>3</a:t>
              </a:r>
              <a:r>
                <a:rPr lang="en-US" baseline="30000" dirty="0">
                  <a:solidFill>
                    <a:schemeClr val="bg1"/>
                  </a:solidFill>
                  <a:latin typeface="Raleway"/>
                </a:rPr>
                <a:t>rd</a:t>
              </a:r>
              <a:r>
                <a:rPr lang="en-US" dirty="0">
                  <a:solidFill>
                    <a:schemeClr val="bg1"/>
                  </a:solidFill>
                  <a:latin typeface="Raleway"/>
                </a:rPr>
                <a:t> Party </a:t>
              </a:r>
              <a:br>
                <a:rPr lang="en-US" dirty="0">
                  <a:solidFill>
                    <a:schemeClr val="bg1"/>
                  </a:solidFill>
                  <a:latin typeface="Raleway"/>
                </a:rPr>
              </a:br>
              <a:r>
                <a:rPr lang="en-US" dirty="0">
                  <a:solidFill>
                    <a:schemeClr val="bg1"/>
                  </a:solidFill>
                  <a:latin typeface="Raleway"/>
                </a:rPr>
                <a:t>Services &amp;</a:t>
              </a:r>
              <a:br>
                <a:rPr lang="en-US" dirty="0">
                  <a:solidFill>
                    <a:schemeClr val="bg1"/>
                  </a:solidFill>
                  <a:latin typeface="Raleway"/>
                </a:rPr>
              </a:br>
              <a:r>
                <a:rPr lang="en-US" dirty="0">
                  <a:solidFill>
                    <a:schemeClr val="bg1"/>
                  </a:solidFill>
                  <a:latin typeface="Raleway"/>
                </a:rPr>
                <a:t> Data</a:t>
              </a:r>
            </a:p>
          </p:txBody>
        </p:sp>
        <p:sp>
          <p:nvSpPr>
            <p:cNvPr id="31" name="AutoShape 6"/>
            <p:cNvSpPr>
              <a:spLocks noChangeArrowheads="1"/>
            </p:cNvSpPr>
            <p:nvPr/>
          </p:nvSpPr>
          <p:spPr bwMode="gray">
            <a:xfrm>
              <a:off x="2313145" y="1837209"/>
              <a:ext cx="1922197" cy="1405320"/>
            </a:xfrm>
            <a:prstGeom prst="hexagon">
              <a:avLst>
                <a:gd name="adj" fmla="val 37597"/>
                <a:gd name="vf" fmla="val 115470"/>
              </a:avLst>
            </a:prstGeom>
            <a:solidFill>
              <a:schemeClr val="bg1">
                <a:lumMod val="50000"/>
                <a:alpha val="84000"/>
              </a:schemeClr>
            </a:solidFill>
            <a:ln>
              <a:noFill/>
            </a:ln>
          </p:spPr>
          <p:txBody>
            <a:bodyPr wrap="none" lIns="0" tIns="360000" rIns="0" bIns="0" anchor="ctr" anchorCtr="0">
              <a:noAutofit/>
            </a:bodyPr>
            <a:lstStyle/>
            <a:p>
              <a:pPr algn="ctr"/>
              <a:r>
                <a:rPr lang="en-US" dirty="0">
                  <a:solidFill>
                    <a:schemeClr val="bg1"/>
                  </a:solidFill>
                  <a:latin typeface="Raleway"/>
                </a:rPr>
                <a:t>Product &amp; </a:t>
              </a:r>
              <a:br>
                <a:rPr lang="en-US" dirty="0">
                  <a:solidFill>
                    <a:schemeClr val="bg1"/>
                  </a:solidFill>
                  <a:latin typeface="Raleway"/>
                </a:rPr>
              </a:br>
              <a:r>
                <a:rPr lang="en-US" dirty="0">
                  <a:solidFill>
                    <a:schemeClr val="bg1"/>
                  </a:solidFill>
                  <a:latin typeface="Raleway"/>
                </a:rPr>
                <a:t>Integration</a:t>
              </a:r>
            </a:p>
          </p:txBody>
        </p:sp>
        <p:sp>
          <p:nvSpPr>
            <p:cNvPr id="32" name="AutoShape 7"/>
            <p:cNvSpPr>
              <a:spLocks noChangeArrowheads="1"/>
            </p:cNvSpPr>
            <p:nvPr/>
          </p:nvSpPr>
          <p:spPr bwMode="gray">
            <a:xfrm>
              <a:off x="2313145" y="5032464"/>
              <a:ext cx="1922197" cy="1405320"/>
            </a:xfrm>
            <a:prstGeom prst="hexagon">
              <a:avLst>
                <a:gd name="adj" fmla="val 37597"/>
                <a:gd name="vf" fmla="val 115470"/>
              </a:avLst>
            </a:prstGeom>
            <a:solidFill>
              <a:schemeClr val="bg1">
                <a:lumMod val="50000"/>
                <a:alpha val="55000"/>
              </a:schemeClr>
            </a:solidFill>
            <a:ln>
              <a:noFill/>
            </a:ln>
          </p:spPr>
          <p:txBody>
            <a:bodyPr wrap="none" lIns="0" tIns="360000" rIns="0" bIns="0" anchor="ctr" anchorCtr="0">
              <a:noAutofit/>
            </a:bodyPr>
            <a:lstStyle/>
            <a:p>
              <a:pPr algn="ctr"/>
              <a:r>
                <a:rPr lang="en-US" dirty="0">
                  <a:solidFill>
                    <a:schemeClr val="bg1"/>
                  </a:solidFill>
                  <a:latin typeface="Raleway"/>
                </a:rPr>
                <a:t>Policy Admin /</a:t>
              </a:r>
            </a:p>
            <a:p>
              <a:pPr algn="ctr"/>
              <a:r>
                <a:rPr lang="en-US" dirty="0">
                  <a:solidFill>
                    <a:schemeClr val="bg1"/>
                  </a:solidFill>
                  <a:latin typeface="Raleway"/>
                </a:rPr>
                <a:t>Data Sync</a:t>
              </a:r>
            </a:p>
          </p:txBody>
        </p:sp>
        <p:sp>
          <p:nvSpPr>
            <p:cNvPr id="33" name="AutoShape 8"/>
            <p:cNvSpPr>
              <a:spLocks noChangeArrowheads="1"/>
            </p:cNvSpPr>
            <p:nvPr/>
          </p:nvSpPr>
          <p:spPr bwMode="gray">
            <a:xfrm>
              <a:off x="3926178" y="4233650"/>
              <a:ext cx="1922197" cy="1405320"/>
            </a:xfrm>
            <a:prstGeom prst="hexagon">
              <a:avLst>
                <a:gd name="adj" fmla="val 37597"/>
                <a:gd name="vf" fmla="val 115470"/>
              </a:avLst>
            </a:prstGeom>
            <a:solidFill>
              <a:schemeClr val="bg1">
                <a:lumMod val="50000"/>
                <a:alpha val="65000"/>
              </a:schemeClr>
            </a:solidFill>
            <a:ln>
              <a:noFill/>
            </a:ln>
          </p:spPr>
          <p:txBody>
            <a:bodyPr wrap="none" lIns="0" tIns="360000" rIns="0" bIns="0" anchor="ctr" anchorCtr="0">
              <a:noAutofit/>
            </a:bodyPr>
            <a:lstStyle/>
            <a:p>
              <a:pPr algn="ctr"/>
              <a:r>
                <a:rPr lang="en-US" dirty="0" smtClean="0">
                  <a:solidFill>
                    <a:schemeClr val="bg1"/>
                  </a:solidFill>
                  <a:latin typeface="Raleway"/>
                </a:rPr>
                <a:t>Payments &amp;</a:t>
              </a:r>
            </a:p>
            <a:p>
              <a:pPr algn="ctr"/>
              <a:r>
                <a:rPr lang="en-US" dirty="0" smtClean="0">
                  <a:solidFill>
                    <a:schemeClr val="bg1"/>
                  </a:solidFill>
                  <a:latin typeface="Raleway"/>
                </a:rPr>
                <a:t>Policy</a:t>
              </a:r>
              <a:endParaRPr lang="en-US" dirty="0">
                <a:solidFill>
                  <a:schemeClr val="bg1"/>
                </a:solidFill>
                <a:latin typeface="Raleway"/>
              </a:endParaRPr>
            </a:p>
          </p:txBody>
        </p:sp>
        <p:sp>
          <p:nvSpPr>
            <p:cNvPr id="34" name="AutoShape 9"/>
            <p:cNvSpPr>
              <a:spLocks noChangeArrowheads="1"/>
            </p:cNvSpPr>
            <p:nvPr/>
          </p:nvSpPr>
          <p:spPr bwMode="gray">
            <a:xfrm>
              <a:off x="700112" y="2636023"/>
              <a:ext cx="1922197" cy="1405320"/>
            </a:xfrm>
            <a:prstGeom prst="hexagon">
              <a:avLst>
                <a:gd name="adj" fmla="val 37597"/>
                <a:gd name="vf" fmla="val 115470"/>
              </a:avLst>
            </a:prstGeom>
            <a:solidFill>
              <a:schemeClr val="bg1">
                <a:lumMod val="50000"/>
                <a:alpha val="35000"/>
              </a:schemeClr>
            </a:solidFill>
            <a:ln>
              <a:noFill/>
            </a:ln>
          </p:spPr>
          <p:txBody>
            <a:bodyPr wrap="none" lIns="0" tIns="360000" rIns="0" bIns="0" anchor="ctr" anchorCtr="0">
              <a:noAutofit/>
            </a:bodyPr>
            <a:lstStyle/>
            <a:p>
              <a:pPr algn="ctr"/>
              <a:r>
                <a:rPr lang="en-US" dirty="0" smtClean="0">
                  <a:solidFill>
                    <a:schemeClr val="bg1"/>
                  </a:solidFill>
                  <a:latin typeface="Raleway"/>
                </a:rPr>
                <a:t>Customer Service</a:t>
              </a:r>
            </a:p>
            <a:p>
              <a:pPr algn="ctr"/>
              <a:r>
                <a:rPr lang="en-US" dirty="0" smtClean="0">
                  <a:solidFill>
                    <a:schemeClr val="bg1"/>
                  </a:solidFill>
                  <a:latin typeface="Raleway"/>
                </a:rPr>
                <a:t>&amp; Claims</a:t>
              </a:r>
              <a:endParaRPr lang="en-US" dirty="0">
                <a:solidFill>
                  <a:schemeClr val="bg1"/>
                </a:solidFill>
                <a:latin typeface="Raleway"/>
              </a:endParaRPr>
            </a:p>
          </p:txBody>
        </p:sp>
        <p:sp>
          <p:nvSpPr>
            <p:cNvPr id="35" name="AutoShape 10"/>
            <p:cNvSpPr>
              <a:spLocks noChangeArrowheads="1"/>
            </p:cNvSpPr>
            <p:nvPr/>
          </p:nvSpPr>
          <p:spPr bwMode="gray">
            <a:xfrm>
              <a:off x="700112" y="4233650"/>
              <a:ext cx="1922197" cy="1405320"/>
            </a:xfrm>
            <a:prstGeom prst="hexagon">
              <a:avLst>
                <a:gd name="adj" fmla="val 37597"/>
                <a:gd name="vf" fmla="val 115470"/>
              </a:avLst>
            </a:prstGeom>
            <a:solidFill>
              <a:schemeClr val="bg1">
                <a:lumMod val="50000"/>
                <a:alpha val="45000"/>
              </a:schemeClr>
            </a:solidFill>
            <a:ln>
              <a:noFill/>
            </a:ln>
          </p:spPr>
          <p:txBody>
            <a:bodyPr wrap="none" lIns="0" tIns="360000" rIns="0" bIns="0" anchor="ctr" anchorCtr="0">
              <a:noAutofit/>
            </a:bodyPr>
            <a:lstStyle/>
            <a:p>
              <a:pPr algn="ctr"/>
              <a:r>
                <a:rPr lang="en-US" dirty="0" smtClean="0">
                  <a:solidFill>
                    <a:schemeClr val="bg1"/>
                  </a:solidFill>
                  <a:latin typeface="Raleway"/>
                </a:rPr>
                <a:t>Pricing &amp;</a:t>
              </a:r>
            </a:p>
            <a:p>
              <a:pPr algn="ctr"/>
              <a:r>
                <a:rPr lang="en-US" dirty="0" smtClean="0">
                  <a:solidFill>
                    <a:schemeClr val="bg1"/>
                  </a:solidFill>
                  <a:latin typeface="Raleway"/>
                </a:rPr>
                <a:t>Wording</a:t>
              </a:r>
              <a:endParaRPr lang="en-US" dirty="0">
                <a:solidFill>
                  <a:schemeClr val="bg1"/>
                </a:solidFill>
                <a:latin typeface="Raleway"/>
              </a:endParaRPr>
            </a:p>
          </p:txBody>
        </p:sp>
        <p:pic>
          <p:nvPicPr>
            <p:cNvPr id="38" name="Picture 10" descr="Kasko_logo-19.png"/>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3058030" y="1971375"/>
              <a:ext cx="432426" cy="468000"/>
            </a:xfrm>
            <a:prstGeom prst="rect">
              <a:avLst/>
            </a:prstGeom>
          </p:spPr>
        </p:pic>
        <p:pic>
          <p:nvPicPr>
            <p:cNvPr id="39" name="Picture 10" descr="Kasko_logo-19.png"/>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656519" y="2762148"/>
              <a:ext cx="432426" cy="468000"/>
            </a:xfrm>
            <a:prstGeom prst="rect">
              <a:avLst/>
            </a:prstGeom>
          </p:spPr>
        </p:pic>
        <p:pic>
          <p:nvPicPr>
            <p:cNvPr id="43" name="Picture 10" descr="Kasko_logo-19.png"/>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4480223" y="4386635"/>
              <a:ext cx="432426" cy="468000"/>
            </a:xfrm>
            <a:prstGeom prst="rect">
              <a:avLst/>
            </a:prstGeom>
          </p:spPr>
        </p:pic>
        <p:pic>
          <p:nvPicPr>
            <p:cNvPr id="44" name="Grafik 43"/>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flipH="1">
              <a:off x="4840263" y="4386635"/>
              <a:ext cx="485789" cy="414000"/>
            </a:xfrm>
            <a:prstGeom prst="rect">
              <a:avLst/>
            </a:prstGeom>
          </p:spPr>
        </p:pic>
        <p:pic>
          <p:nvPicPr>
            <p:cNvPr id="48" name="Grafik 47"/>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flipH="1">
              <a:off x="3202346" y="5170970"/>
              <a:ext cx="485789" cy="414000"/>
            </a:xfrm>
            <a:prstGeom prst="rect">
              <a:avLst/>
            </a:prstGeom>
          </p:spPr>
        </p:pic>
        <p:pic>
          <p:nvPicPr>
            <p:cNvPr id="50" name="Grafik 49"/>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flipH="1">
              <a:off x="1443890" y="4386635"/>
              <a:ext cx="485789" cy="414000"/>
            </a:xfrm>
            <a:prstGeom prst="rect">
              <a:avLst/>
            </a:prstGeom>
          </p:spPr>
        </p:pic>
        <p:pic>
          <p:nvPicPr>
            <p:cNvPr id="27" name="Grafik 26"/>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flipH="1">
              <a:off x="1443890" y="2762148"/>
              <a:ext cx="485789" cy="414000"/>
            </a:xfrm>
            <a:prstGeom prst="rect">
              <a:avLst/>
            </a:prstGeom>
          </p:spPr>
        </p:pic>
        <p:pic>
          <p:nvPicPr>
            <p:cNvPr id="28" name="Picture 10" descr="Kasko_logo-19.png"/>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2842306" y="5147491"/>
              <a:ext cx="432426" cy="468000"/>
            </a:xfrm>
            <a:prstGeom prst="rect">
              <a:avLst/>
            </a:prstGeom>
          </p:spPr>
        </p:pic>
      </p:grpSp>
      <p:sp>
        <p:nvSpPr>
          <p:cNvPr id="40" name="Foliennummernplatzhalter 3"/>
          <p:cNvSpPr>
            <a:spLocks noGrp="1"/>
          </p:cNvSpPr>
          <p:nvPr>
            <p:ph type="sldNum" idx="12"/>
          </p:nvPr>
        </p:nvSpPr>
        <p:spPr>
          <a:xfrm>
            <a:off x="10002878" y="6983346"/>
            <a:ext cx="641399" cy="578700"/>
          </a:xfrm>
        </p:spPr>
        <p:txBody>
          <a:bodyPr/>
          <a:lstStyle/>
          <a:p>
            <a:pPr lvl="0">
              <a:spcBef>
                <a:spcPts val="0"/>
              </a:spcBef>
              <a:buNone/>
            </a:pPr>
            <a:fld id="{00000000-1234-1234-1234-123412341234}" type="slidenum">
              <a:rPr lang="en" sz="1600" b="1" smtClean="0">
                <a:solidFill>
                  <a:schemeClr val="bg2"/>
                </a:solidFill>
                <a:latin typeface="Raleway"/>
                <a:cs typeface="Raleway"/>
              </a:rPr>
              <a:pPr lvl="0">
                <a:spcBef>
                  <a:spcPts val="0"/>
                </a:spcBef>
                <a:buNone/>
              </a:pPr>
              <a:t>4</a:t>
            </a:fld>
            <a:endParaRPr lang="en" sz="1600" b="1" dirty="0">
              <a:solidFill>
                <a:schemeClr val="bg2"/>
              </a:solidFill>
              <a:latin typeface="Raleway"/>
              <a:cs typeface="Raleway"/>
            </a:endParaRPr>
          </a:p>
        </p:txBody>
      </p:sp>
    </p:spTree>
    <p:extLst>
      <p:ext uri="{BB962C8B-B14F-4D97-AF65-F5344CB8AC3E}">
        <p14:creationId xmlns:p14="http://schemas.microsoft.com/office/powerpoint/2010/main" val="2804075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21000"/>
          </a:schemeClr>
        </a:solidFill>
        <a:effectLst/>
      </p:bgPr>
    </p:bg>
    <p:spTree>
      <p:nvGrpSpPr>
        <p:cNvPr id="1" name=""/>
        <p:cNvGrpSpPr/>
        <p:nvPr/>
      </p:nvGrpSpPr>
      <p:grpSpPr>
        <a:xfrm>
          <a:off x="0" y="0"/>
          <a:ext cx="0" cy="0"/>
          <a:chOff x="0" y="0"/>
          <a:chExt cx="0" cy="0"/>
        </a:xfrm>
      </p:grpSpPr>
      <p:sp>
        <p:nvSpPr>
          <p:cNvPr id="24" name="Shape 74"/>
          <p:cNvSpPr txBox="1"/>
          <p:nvPr/>
        </p:nvSpPr>
        <p:spPr>
          <a:xfrm>
            <a:off x="519782" y="181025"/>
            <a:ext cx="9503693" cy="580799"/>
          </a:xfrm>
          <a:prstGeom prst="rect">
            <a:avLst/>
          </a:prstGeom>
          <a:noFill/>
          <a:ln>
            <a:noFill/>
          </a:ln>
        </p:spPr>
        <p:txBody>
          <a:bodyPr lIns="91425" tIns="91425" rIns="91425" bIns="91425" anchor="t" anchorCtr="0">
            <a:noAutofit/>
          </a:bodyPr>
          <a:lstStyle>
            <a:defPPr marR="0" algn="l" rtl="0">
              <a:lnSpc>
                <a:spcPct val="100000"/>
              </a:lnSpc>
              <a:spcBef>
                <a:spcPts val="0"/>
              </a:spcBef>
              <a:spcAft>
                <a:spcPts val="0"/>
              </a:spcAft>
              <a:defRPr/>
            </a:defPPr>
            <a:lvl1pPr>
              <a:defRPr sz="2600" b="1">
                <a:solidFill>
                  <a:schemeClr val="bg2">
                    <a:lumMod val="20000"/>
                    <a:lumOff val="80000"/>
                  </a:schemeClr>
                </a:solidFill>
                <a:latin typeface="Raleway"/>
                <a:ea typeface="Montserrat"/>
                <a:cs typeface="Raleway"/>
              </a:defRPr>
            </a:lvl1pPr>
          </a:lstStyle>
          <a:p>
            <a:r>
              <a:rPr lang="en-GB" sz="2800" dirty="0">
                <a:solidFill>
                  <a:srgbClr val="F1C232"/>
                </a:solidFill>
                <a:sym typeface="Montserrat"/>
              </a:rPr>
              <a:t>Incremental integration schedule of KASKO platform allows data-driven product innovations</a:t>
            </a:r>
            <a:endParaRPr lang="en" sz="2800" dirty="0">
              <a:solidFill>
                <a:srgbClr val="F1C232"/>
              </a:solidFill>
              <a:sym typeface="Montserrat"/>
            </a:endParaRPr>
          </a:p>
        </p:txBody>
      </p:sp>
      <p:sp>
        <p:nvSpPr>
          <p:cNvPr id="19" name="Foliennummernplatzhalter 3"/>
          <p:cNvSpPr>
            <a:spLocks noGrp="1"/>
          </p:cNvSpPr>
          <p:nvPr>
            <p:ph type="sldNum" idx="12"/>
          </p:nvPr>
        </p:nvSpPr>
        <p:spPr>
          <a:xfrm>
            <a:off x="10002878" y="6983346"/>
            <a:ext cx="641399" cy="578700"/>
          </a:xfrm>
        </p:spPr>
        <p:txBody>
          <a:bodyPr/>
          <a:lstStyle/>
          <a:p>
            <a:pPr lvl="0">
              <a:spcBef>
                <a:spcPts val="0"/>
              </a:spcBef>
              <a:buNone/>
            </a:pPr>
            <a:fld id="{00000000-1234-1234-1234-123412341234}" type="slidenum">
              <a:rPr lang="en" sz="1600" b="1" smtClean="0">
                <a:solidFill>
                  <a:schemeClr val="bg2"/>
                </a:solidFill>
                <a:latin typeface="Raleway"/>
                <a:cs typeface="Raleway"/>
              </a:rPr>
              <a:pPr lvl="0">
                <a:spcBef>
                  <a:spcPts val="0"/>
                </a:spcBef>
                <a:buNone/>
              </a:pPr>
              <a:t>5</a:t>
            </a:fld>
            <a:endParaRPr lang="en" sz="1600" b="1" dirty="0">
              <a:solidFill>
                <a:schemeClr val="bg2"/>
              </a:solidFill>
              <a:latin typeface="Raleway"/>
              <a:cs typeface="Raleway"/>
            </a:endParaRPr>
          </a:p>
        </p:txBody>
      </p:sp>
      <p:sp>
        <p:nvSpPr>
          <p:cNvPr id="32" name="Rechteck 31"/>
          <p:cNvSpPr/>
          <p:nvPr/>
        </p:nvSpPr>
        <p:spPr>
          <a:xfrm>
            <a:off x="1707382" y="6237247"/>
            <a:ext cx="7597378" cy="792966"/>
          </a:xfrm>
          <a:prstGeom prst="rect">
            <a:avLst/>
          </a:prstGeom>
          <a:solidFill>
            <a:srgbClr val="F4B508">
              <a:alpha val="20000"/>
            </a:srgbClr>
          </a:solidFill>
          <a:ln>
            <a:noFill/>
          </a:ln>
        </p:spPr>
        <p:txBody>
          <a:bodyPr rot="0" spcFirstLastPara="0" vertOverflow="overflow" horzOverflow="overflow" vert="horz" wrap="square" lIns="91425" tIns="91425" rIns="91425" bIns="91425" numCol="1" spcCol="0" rtlCol="0" fromWordArt="0" anchor="ctr" anchorCtr="0" forceAA="0" compatLnSpc="1">
            <a:prstTxWarp prst="textNoShape">
              <a:avLst/>
            </a:prstTxWarp>
            <a:noAutofit/>
          </a:bodyPr>
          <a:lstStyle/>
          <a:p>
            <a:pPr algn="ctr"/>
            <a:r>
              <a:rPr lang="en-US" sz="2200" b="1" dirty="0">
                <a:solidFill>
                  <a:schemeClr val="bg1"/>
                </a:solidFill>
                <a:latin typeface="Raleway"/>
              </a:rPr>
              <a:t>Individual integration into insurer </a:t>
            </a:r>
            <a:br>
              <a:rPr lang="en-US" sz="2200" b="1" dirty="0">
                <a:solidFill>
                  <a:schemeClr val="bg1"/>
                </a:solidFill>
                <a:latin typeface="Raleway"/>
              </a:rPr>
            </a:br>
            <a:r>
              <a:rPr lang="en-US" sz="2200" b="1" dirty="0">
                <a:solidFill>
                  <a:schemeClr val="bg1"/>
                </a:solidFill>
                <a:latin typeface="Raleway"/>
              </a:rPr>
              <a:t>core systems possible </a:t>
            </a:r>
          </a:p>
        </p:txBody>
      </p:sp>
      <p:sp>
        <p:nvSpPr>
          <p:cNvPr id="3" name="Rechteck 2"/>
          <p:cNvSpPr/>
          <p:nvPr/>
        </p:nvSpPr>
        <p:spPr>
          <a:xfrm>
            <a:off x="519113" y="3083610"/>
            <a:ext cx="2808982" cy="2688923"/>
          </a:xfrm>
          <a:prstGeom prst="rect">
            <a:avLst/>
          </a:prstGeom>
          <a:solidFill>
            <a:schemeClr val="bg1">
              <a:lumMod val="50000"/>
              <a:alpha val="41000"/>
            </a:schemeClr>
          </a:solidFill>
          <a:ln>
            <a:noFill/>
          </a:ln>
        </p:spPr>
        <p:txBody>
          <a:bodyPr rot="0" spcFirstLastPara="0" vertOverflow="overflow" horzOverflow="overflow" vert="horz" wrap="square" lIns="91425" tIns="91425" rIns="91425" bIns="91425" numCol="1" spcCol="0" rtlCol="0" fromWordArt="0" anchor="t" anchorCtr="0" forceAA="0" compatLnSpc="1">
            <a:prstTxWarp prst="textNoShape">
              <a:avLst/>
            </a:prstTxWarp>
            <a:noAutofit/>
          </a:bodyPr>
          <a:lstStyle/>
          <a:p>
            <a:pPr algn="ctr">
              <a:spcAft>
                <a:spcPts val="600"/>
              </a:spcAft>
            </a:pPr>
            <a:r>
              <a:rPr lang="de-DE" sz="2200" dirty="0">
                <a:solidFill>
                  <a:schemeClr val="bg1"/>
                </a:solidFill>
                <a:latin typeface="Raleway"/>
              </a:rPr>
              <a:t>Pilot </a:t>
            </a:r>
            <a:r>
              <a:rPr lang="de-DE" sz="2200" dirty="0" err="1">
                <a:solidFill>
                  <a:schemeClr val="bg1"/>
                </a:solidFill>
                <a:latin typeface="Raleway"/>
              </a:rPr>
              <a:t>creates</a:t>
            </a:r>
            <a:r>
              <a:rPr lang="de-DE" sz="2200" dirty="0">
                <a:solidFill>
                  <a:schemeClr val="bg1"/>
                </a:solidFill>
                <a:latin typeface="Raleway"/>
              </a:rPr>
              <a:t> first-hand </a:t>
            </a:r>
            <a:r>
              <a:rPr lang="de-DE" sz="2200" dirty="0" err="1">
                <a:solidFill>
                  <a:schemeClr val="bg1"/>
                </a:solidFill>
                <a:latin typeface="Raleway"/>
              </a:rPr>
              <a:t>data</a:t>
            </a:r>
            <a:r>
              <a:rPr lang="de-DE" sz="2200" dirty="0">
                <a:solidFill>
                  <a:schemeClr val="bg1"/>
                </a:solidFill>
                <a:latin typeface="Raleway"/>
              </a:rPr>
              <a:t> </a:t>
            </a:r>
            <a:r>
              <a:rPr lang="de-DE" sz="2200" dirty="0" err="1">
                <a:solidFill>
                  <a:schemeClr val="bg1"/>
                </a:solidFill>
                <a:latin typeface="Raleway"/>
              </a:rPr>
              <a:t>about</a:t>
            </a:r>
            <a:r>
              <a:rPr lang="de-DE" sz="2200" dirty="0">
                <a:solidFill>
                  <a:schemeClr val="bg1"/>
                </a:solidFill>
                <a:latin typeface="Raleway"/>
              </a:rPr>
              <a:t> </a:t>
            </a:r>
            <a:r>
              <a:rPr lang="de-DE" sz="2200" dirty="0" err="1">
                <a:solidFill>
                  <a:schemeClr val="bg1"/>
                </a:solidFill>
                <a:latin typeface="Raleway"/>
              </a:rPr>
              <a:t>product</a:t>
            </a:r>
            <a:r>
              <a:rPr lang="de-DE" sz="2200" dirty="0">
                <a:solidFill>
                  <a:schemeClr val="bg1"/>
                </a:solidFill>
                <a:latin typeface="Raleway"/>
              </a:rPr>
              <a:t> </a:t>
            </a:r>
            <a:r>
              <a:rPr lang="de-DE" sz="2200" dirty="0" err="1">
                <a:solidFill>
                  <a:schemeClr val="bg1"/>
                </a:solidFill>
                <a:latin typeface="Raleway"/>
              </a:rPr>
              <a:t>viability</a:t>
            </a:r>
            <a:r>
              <a:rPr lang="de-DE" sz="2200" dirty="0">
                <a:solidFill>
                  <a:schemeClr val="bg1"/>
                </a:solidFill>
                <a:latin typeface="Raleway"/>
              </a:rPr>
              <a:t> </a:t>
            </a:r>
            <a:r>
              <a:rPr lang="de-DE" sz="2200" dirty="0" err="1">
                <a:solidFill>
                  <a:schemeClr val="bg1"/>
                </a:solidFill>
                <a:latin typeface="Raleway"/>
              </a:rPr>
              <a:t>and</a:t>
            </a:r>
            <a:r>
              <a:rPr lang="de-DE" sz="2200" dirty="0">
                <a:solidFill>
                  <a:schemeClr val="bg1"/>
                </a:solidFill>
                <a:latin typeface="Raleway"/>
              </a:rPr>
              <a:t> </a:t>
            </a:r>
            <a:r>
              <a:rPr lang="de-DE" sz="2200" dirty="0" err="1">
                <a:solidFill>
                  <a:schemeClr val="bg1"/>
                </a:solidFill>
                <a:latin typeface="Raleway"/>
              </a:rPr>
              <a:t>attractiveness</a:t>
            </a:r>
            <a:endParaRPr lang="de-DE" sz="2200" dirty="0">
              <a:solidFill>
                <a:schemeClr val="bg1"/>
              </a:solidFill>
              <a:latin typeface="Raleway"/>
            </a:endParaRPr>
          </a:p>
        </p:txBody>
      </p:sp>
      <p:sp>
        <p:nvSpPr>
          <p:cNvPr id="33" name="Rechteck 32"/>
          <p:cNvSpPr/>
          <p:nvPr/>
        </p:nvSpPr>
        <p:spPr>
          <a:xfrm>
            <a:off x="519113" y="2341265"/>
            <a:ext cx="2808982" cy="576000"/>
          </a:xfrm>
          <a:prstGeom prst="rect">
            <a:avLst/>
          </a:prstGeom>
          <a:solidFill>
            <a:schemeClr val="bg1">
              <a:lumMod val="50000"/>
              <a:alpha val="41000"/>
            </a:schemeClr>
          </a:solidFill>
          <a:ln>
            <a:noFill/>
          </a:ln>
        </p:spPr>
        <p:txBody>
          <a:bodyPr wrap="square" lIns="91425" tIns="91425" rIns="91425" bIns="91425" anchor="t" anchorCtr="0">
            <a:noAutofit/>
          </a:bodyPr>
          <a:lstStyle/>
          <a:p>
            <a:pPr algn="ctr">
              <a:spcAft>
                <a:spcPts val="600"/>
              </a:spcAft>
            </a:pPr>
            <a:r>
              <a:rPr lang="de-DE" sz="2200" b="1" dirty="0">
                <a:solidFill>
                  <a:schemeClr val="bg1"/>
                </a:solidFill>
                <a:latin typeface="Raleway"/>
                <a:ea typeface="Montserrat"/>
                <a:cs typeface="Raleway"/>
              </a:rPr>
              <a:t>Pilot</a:t>
            </a:r>
          </a:p>
        </p:txBody>
      </p:sp>
      <p:sp>
        <p:nvSpPr>
          <p:cNvPr id="23" name="Rechteck 22"/>
          <p:cNvSpPr/>
          <p:nvPr/>
        </p:nvSpPr>
        <p:spPr>
          <a:xfrm>
            <a:off x="3883561" y="2773313"/>
            <a:ext cx="2808982" cy="2987378"/>
          </a:xfrm>
          <a:prstGeom prst="rect">
            <a:avLst/>
          </a:prstGeom>
          <a:solidFill>
            <a:schemeClr val="bg1">
              <a:lumMod val="50000"/>
              <a:alpha val="41000"/>
            </a:schemeClr>
          </a:solidFill>
          <a:ln>
            <a:noFill/>
          </a:ln>
        </p:spPr>
        <p:txBody>
          <a:bodyPr rot="0" spcFirstLastPara="0" vertOverflow="overflow" horzOverflow="overflow" vert="horz" wrap="square" lIns="91425" tIns="91425" rIns="91425" bIns="91425" numCol="1" spcCol="0" rtlCol="0" fromWordArt="0" anchor="t" anchorCtr="0" forceAA="0" compatLnSpc="1">
            <a:prstTxWarp prst="textNoShape">
              <a:avLst/>
            </a:prstTxWarp>
            <a:noAutofit/>
          </a:bodyPr>
          <a:lstStyle/>
          <a:p>
            <a:pPr algn="ctr">
              <a:spcAft>
                <a:spcPts val="600"/>
              </a:spcAft>
            </a:pPr>
            <a:r>
              <a:rPr lang="de-DE" sz="2200" dirty="0" err="1">
                <a:solidFill>
                  <a:schemeClr val="bg1"/>
                </a:solidFill>
                <a:latin typeface="Raleway"/>
              </a:rPr>
              <a:t>Iterations</a:t>
            </a:r>
            <a:r>
              <a:rPr lang="de-DE" sz="2200" dirty="0">
                <a:solidFill>
                  <a:schemeClr val="bg1"/>
                </a:solidFill>
                <a:latin typeface="Raleway"/>
              </a:rPr>
              <a:t> </a:t>
            </a:r>
            <a:r>
              <a:rPr lang="de-DE" sz="2200" dirty="0" err="1">
                <a:solidFill>
                  <a:schemeClr val="bg1"/>
                </a:solidFill>
                <a:latin typeface="Raleway"/>
              </a:rPr>
              <a:t>create</a:t>
            </a:r>
            <a:r>
              <a:rPr lang="de-DE" sz="2200" dirty="0">
                <a:solidFill>
                  <a:schemeClr val="bg1"/>
                </a:solidFill>
                <a:latin typeface="Raleway"/>
              </a:rPr>
              <a:t> </a:t>
            </a:r>
            <a:r>
              <a:rPr lang="de-DE" sz="2200" dirty="0" err="1">
                <a:solidFill>
                  <a:schemeClr val="bg1"/>
                </a:solidFill>
                <a:latin typeface="Raleway"/>
              </a:rPr>
              <a:t>more</a:t>
            </a:r>
            <a:r>
              <a:rPr lang="de-DE" sz="2200" dirty="0">
                <a:solidFill>
                  <a:schemeClr val="bg1"/>
                </a:solidFill>
                <a:latin typeface="Raleway"/>
              </a:rPr>
              <a:t> </a:t>
            </a:r>
            <a:r>
              <a:rPr lang="de-DE" sz="2200" dirty="0" err="1">
                <a:solidFill>
                  <a:schemeClr val="bg1"/>
                </a:solidFill>
                <a:latin typeface="Raleway"/>
              </a:rPr>
              <a:t>transparency</a:t>
            </a:r>
            <a:r>
              <a:rPr lang="de-DE" sz="2200" dirty="0">
                <a:solidFill>
                  <a:schemeClr val="bg1"/>
                </a:solidFill>
                <a:latin typeface="Raleway"/>
              </a:rPr>
              <a:t> </a:t>
            </a:r>
            <a:r>
              <a:rPr lang="de-DE" sz="2200" dirty="0" err="1">
                <a:solidFill>
                  <a:schemeClr val="bg1"/>
                </a:solidFill>
                <a:latin typeface="Raleway"/>
              </a:rPr>
              <a:t>over</a:t>
            </a:r>
            <a:r>
              <a:rPr lang="de-DE" sz="2200" dirty="0">
                <a:solidFill>
                  <a:schemeClr val="bg1"/>
                </a:solidFill>
                <a:latin typeface="Raleway"/>
              </a:rPr>
              <a:t> </a:t>
            </a:r>
            <a:r>
              <a:rPr lang="de-DE" sz="2200" dirty="0" err="1">
                <a:solidFill>
                  <a:schemeClr val="bg1"/>
                </a:solidFill>
                <a:latin typeface="Raleway"/>
              </a:rPr>
              <a:t>revenue</a:t>
            </a:r>
            <a:r>
              <a:rPr lang="de-DE" sz="2200" dirty="0">
                <a:solidFill>
                  <a:schemeClr val="bg1"/>
                </a:solidFill>
                <a:latin typeface="Raleway"/>
              </a:rPr>
              <a:t> </a:t>
            </a:r>
            <a:r>
              <a:rPr lang="de-DE" sz="2200" dirty="0" err="1">
                <a:solidFill>
                  <a:schemeClr val="bg1"/>
                </a:solidFill>
                <a:latin typeface="Raleway"/>
              </a:rPr>
              <a:t>levers</a:t>
            </a:r>
            <a:r>
              <a:rPr lang="de-DE" sz="2200" dirty="0">
                <a:solidFill>
                  <a:schemeClr val="bg1"/>
                </a:solidFill>
                <a:latin typeface="Raleway"/>
              </a:rPr>
              <a:t> </a:t>
            </a:r>
            <a:r>
              <a:rPr lang="de-DE" sz="2200" dirty="0" err="1">
                <a:solidFill>
                  <a:schemeClr val="bg1"/>
                </a:solidFill>
                <a:latin typeface="Raleway"/>
              </a:rPr>
              <a:t>and</a:t>
            </a:r>
            <a:r>
              <a:rPr lang="de-DE" sz="2200" dirty="0">
                <a:solidFill>
                  <a:schemeClr val="bg1"/>
                </a:solidFill>
                <a:latin typeface="Raleway"/>
              </a:rPr>
              <a:t> </a:t>
            </a:r>
            <a:r>
              <a:rPr lang="de-DE" sz="2200" dirty="0" err="1">
                <a:solidFill>
                  <a:schemeClr val="bg1"/>
                </a:solidFill>
                <a:latin typeface="Raleway"/>
              </a:rPr>
              <a:t>customer</a:t>
            </a:r>
            <a:r>
              <a:rPr lang="de-DE" sz="2200" dirty="0">
                <a:solidFill>
                  <a:schemeClr val="bg1"/>
                </a:solidFill>
                <a:latin typeface="Raleway"/>
              </a:rPr>
              <a:t> </a:t>
            </a:r>
            <a:r>
              <a:rPr lang="de-DE" sz="2200" dirty="0" err="1">
                <a:solidFill>
                  <a:schemeClr val="bg1"/>
                </a:solidFill>
                <a:latin typeface="Raleway"/>
              </a:rPr>
              <a:t>requirements</a:t>
            </a:r>
            <a:r>
              <a:rPr lang="de-DE" sz="2200" dirty="0">
                <a:solidFill>
                  <a:schemeClr val="bg1"/>
                </a:solidFill>
                <a:latin typeface="Raleway"/>
              </a:rPr>
              <a:t>. </a:t>
            </a:r>
          </a:p>
        </p:txBody>
      </p:sp>
      <p:sp>
        <p:nvSpPr>
          <p:cNvPr id="34" name="Rechteck 33"/>
          <p:cNvSpPr/>
          <p:nvPr/>
        </p:nvSpPr>
        <p:spPr>
          <a:xfrm>
            <a:off x="3883561" y="2053233"/>
            <a:ext cx="2808982" cy="576000"/>
          </a:xfrm>
          <a:prstGeom prst="rect">
            <a:avLst/>
          </a:prstGeom>
          <a:solidFill>
            <a:schemeClr val="bg1">
              <a:lumMod val="50000"/>
              <a:alpha val="41000"/>
            </a:schemeClr>
          </a:solidFill>
          <a:ln>
            <a:noFill/>
          </a:ln>
        </p:spPr>
        <p:txBody>
          <a:bodyPr wrap="square" lIns="91425" tIns="91425" rIns="91425" bIns="91425" anchor="t" anchorCtr="0">
            <a:noAutofit/>
          </a:bodyPr>
          <a:lstStyle/>
          <a:p>
            <a:pPr algn="ctr">
              <a:spcAft>
                <a:spcPts val="600"/>
              </a:spcAft>
            </a:pPr>
            <a:r>
              <a:rPr lang="de-DE" sz="2200" b="1" dirty="0">
                <a:solidFill>
                  <a:schemeClr val="bg1"/>
                </a:solidFill>
                <a:latin typeface="Raleway"/>
                <a:ea typeface="Montserrat"/>
                <a:cs typeface="Raleway"/>
              </a:rPr>
              <a:t>Iteration</a:t>
            </a:r>
          </a:p>
        </p:txBody>
      </p:sp>
      <p:sp>
        <p:nvSpPr>
          <p:cNvPr id="25" name="Rechteck 24"/>
          <p:cNvSpPr/>
          <p:nvPr/>
        </p:nvSpPr>
        <p:spPr>
          <a:xfrm>
            <a:off x="7251269" y="2485280"/>
            <a:ext cx="2808982" cy="3287253"/>
          </a:xfrm>
          <a:prstGeom prst="rect">
            <a:avLst/>
          </a:prstGeom>
          <a:solidFill>
            <a:schemeClr val="bg1">
              <a:lumMod val="50000"/>
              <a:alpha val="41000"/>
            </a:schemeClr>
          </a:solidFill>
          <a:ln>
            <a:noFill/>
          </a:ln>
        </p:spPr>
        <p:txBody>
          <a:bodyPr rot="0" spcFirstLastPara="0" vertOverflow="overflow" horzOverflow="overflow" vert="horz" wrap="square" lIns="91425" tIns="91425" rIns="91425" bIns="91425" numCol="1" spcCol="0" rtlCol="0" fromWordArt="0" anchor="t" anchorCtr="0" forceAA="0" compatLnSpc="1">
            <a:prstTxWarp prst="textNoShape">
              <a:avLst/>
            </a:prstTxWarp>
            <a:noAutofit/>
          </a:bodyPr>
          <a:lstStyle/>
          <a:p>
            <a:pPr algn="ctr">
              <a:spcAft>
                <a:spcPts val="600"/>
              </a:spcAft>
            </a:pPr>
            <a:r>
              <a:rPr lang="de-DE" sz="2200" dirty="0">
                <a:solidFill>
                  <a:schemeClr val="bg1"/>
                </a:solidFill>
                <a:latin typeface="Raleway"/>
              </a:rPr>
              <a:t>Subsequent roll-out </a:t>
            </a:r>
            <a:r>
              <a:rPr lang="de-DE" sz="2200" dirty="0" err="1">
                <a:solidFill>
                  <a:schemeClr val="bg1"/>
                </a:solidFill>
                <a:latin typeface="Raleway"/>
              </a:rPr>
              <a:t>of</a:t>
            </a:r>
            <a:r>
              <a:rPr lang="de-DE" sz="2200" dirty="0">
                <a:solidFill>
                  <a:schemeClr val="bg1"/>
                </a:solidFill>
                <a:latin typeface="Raleway"/>
              </a:rPr>
              <a:t> </a:t>
            </a:r>
            <a:r>
              <a:rPr lang="de-DE" sz="2200" dirty="0" err="1">
                <a:solidFill>
                  <a:schemeClr val="bg1"/>
                </a:solidFill>
                <a:latin typeface="Raleway"/>
              </a:rPr>
              <a:t>further</a:t>
            </a:r>
            <a:r>
              <a:rPr lang="de-DE" sz="2200" dirty="0">
                <a:solidFill>
                  <a:schemeClr val="bg1"/>
                </a:solidFill>
                <a:latin typeface="Raleway"/>
              </a:rPr>
              <a:t> </a:t>
            </a:r>
            <a:r>
              <a:rPr lang="de-DE" sz="2200" dirty="0" err="1">
                <a:solidFill>
                  <a:schemeClr val="bg1"/>
                </a:solidFill>
                <a:latin typeface="Raleway"/>
              </a:rPr>
              <a:t>products</a:t>
            </a:r>
            <a:r>
              <a:rPr lang="de-DE" sz="2200" dirty="0">
                <a:solidFill>
                  <a:schemeClr val="bg1"/>
                </a:solidFill>
                <a:latin typeface="Raleway"/>
              </a:rPr>
              <a:t> </a:t>
            </a:r>
            <a:r>
              <a:rPr lang="de-DE" sz="2200" dirty="0" err="1">
                <a:solidFill>
                  <a:schemeClr val="bg1"/>
                </a:solidFill>
                <a:latin typeface="Raleway"/>
              </a:rPr>
              <a:t>enables</a:t>
            </a:r>
            <a:r>
              <a:rPr lang="de-DE" sz="2200" dirty="0">
                <a:solidFill>
                  <a:schemeClr val="bg1"/>
                </a:solidFill>
                <a:latin typeface="Raleway"/>
              </a:rPr>
              <a:t> </a:t>
            </a:r>
            <a:r>
              <a:rPr lang="de-DE" sz="2200" dirty="0" err="1">
                <a:solidFill>
                  <a:schemeClr val="bg1"/>
                </a:solidFill>
                <a:latin typeface="Raleway"/>
              </a:rPr>
              <a:t>optimisation</a:t>
            </a:r>
            <a:r>
              <a:rPr lang="de-DE" sz="2200" dirty="0">
                <a:solidFill>
                  <a:schemeClr val="bg1"/>
                </a:solidFill>
                <a:latin typeface="Raleway"/>
              </a:rPr>
              <a:t> </a:t>
            </a:r>
            <a:r>
              <a:rPr lang="de-DE" sz="2200" dirty="0" err="1">
                <a:solidFill>
                  <a:schemeClr val="bg1"/>
                </a:solidFill>
                <a:latin typeface="Raleway"/>
              </a:rPr>
              <a:t>of</a:t>
            </a:r>
            <a:r>
              <a:rPr lang="de-DE" sz="2200" dirty="0">
                <a:solidFill>
                  <a:schemeClr val="bg1"/>
                </a:solidFill>
                <a:latin typeface="Raleway"/>
              </a:rPr>
              <a:t> </a:t>
            </a:r>
            <a:r>
              <a:rPr lang="de-DE" sz="2200" dirty="0" err="1">
                <a:solidFill>
                  <a:schemeClr val="bg1"/>
                </a:solidFill>
                <a:latin typeface="Raleway"/>
              </a:rPr>
              <a:t>entire</a:t>
            </a:r>
            <a:r>
              <a:rPr lang="de-DE" sz="2200" dirty="0">
                <a:solidFill>
                  <a:schemeClr val="bg1"/>
                </a:solidFill>
                <a:latin typeface="Raleway"/>
              </a:rPr>
              <a:t> </a:t>
            </a:r>
            <a:r>
              <a:rPr lang="de-DE" sz="2200" dirty="0" err="1">
                <a:solidFill>
                  <a:schemeClr val="bg1"/>
                </a:solidFill>
                <a:latin typeface="Raleway"/>
              </a:rPr>
              <a:t>product</a:t>
            </a:r>
            <a:r>
              <a:rPr lang="de-DE" sz="2200" dirty="0">
                <a:solidFill>
                  <a:schemeClr val="bg1"/>
                </a:solidFill>
                <a:latin typeface="Raleway"/>
              </a:rPr>
              <a:t> </a:t>
            </a:r>
            <a:r>
              <a:rPr lang="de-DE" sz="2200" dirty="0" err="1">
                <a:solidFill>
                  <a:schemeClr val="bg1"/>
                </a:solidFill>
                <a:latin typeface="Raleway"/>
              </a:rPr>
              <a:t>and</a:t>
            </a:r>
            <a:r>
              <a:rPr lang="de-DE" sz="2200" dirty="0">
                <a:solidFill>
                  <a:schemeClr val="bg1"/>
                </a:solidFill>
                <a:latin typeface="Raleway"/>
              </a:rPr>
              <a:t> </a:t>
            </a:r>
            <a:r>
              <a:rPr lang="de-DE" sz="2200" dirty="0" err="1">
                <a:solidFill>
                  <a:schemeClr val="bg1"/>
                </a:solidFill>
                <a:latin typeface="Raleway"/>
              </a:rPr>
              <a:t>distribution</a:t>
            </a:r>
            <a:r>
              <a:rPr lang="de-DE" sz="2200" dirty="0">
                <a:solidFill>
                  <a:schemeClr val="bg1"/>
                </a:solidFill>
                <a:latin typeface="Raleway"/>
              </a:rPr>
              <a:t> </a:t>
            </a:r>
            <a:r>
              <a:rPr lang="de-DE" sz="2200" dirty="0" err="1">
                <a:solidFill>
                  <a:schemeClr val="bg1"/>
                </a:solidFill>
                <a:latin typeface="Raleway"/>
              </a:rPr>
              <a:t>portfolio</a:t>
            </a:r>
            <a:endParaRPr lang="de-DE" sz="2200" dirty="0">
              <a:solidFill>
                <a:schemeClr val="bg1"/>
              </a:solidFill>
              <a:latin typeface="Raleway"/>
            </a:endParaRPr>
          </a:p>
        </p:txBody>
      </p:sp>
      <p:sp>
        <p:nvSpPr>
          <p:cNvPr id="35" name="Rechteck 34"/>
          <p:cNvSpPr/>
          <p:nvPr/>
        </p:nvSpPr>
        <p:spPr>
          <a:xfrm>
            <a:off x="7251269" y="1765201"/>
            <a:ext cx="2808982" cy="576000"/>
          </a:xfrm>
          <a:prstGeom prst="rect">
            <a:avLst/>
          </a:prstGeom>
          <a:solidFill>
            <a:schemeClr val="bg1">
              <a:lumMod val="50000"/>
              <a:alpha val="41000"/>
            </a:schemeClr>
          </a:solidFill>
          <a:ln>
            <a:noFill/>
          </a:ln>
        </p:spPr>
        <p:txBody>
          <a:bodyPr wrap="square" lIns="91425" tIns="91425" rIns="91425" bIns="91425" anchor="t" anchorCtr="0">
            <a:noAutofit/>
          </a:bodyPr>
          <a:lstStyle/>
          <a:p>
            <a:pPr algn="ctr">
              <a:spcAft>
                <a:spcPts val="600"/>
              </a:spcAft>
            </a:pPr>
            <a:r>
              <a:rPr lang="de-DE" sz="2200" b="1" dirty="0">
                <a:solidFill>
                  <a:schemeClr val="bg1"/>
                </a:solidFill>
                <a:latin typeface="Raleway"/>
                <a:ea typeface="Montserrat"/>
                <a:cs typeface="Raleway"/>
              </a:rPr>
              <a:t>Roll-out</a:t>
            </a:r>
          </a:p>
        </p:txBody>
      </p:sp>
      <p:sp>
        <p:nvSpPr>
          <p:cNvPr id="81" name="Freihandform: Form 80"/>
          <p:cNvSpPr/>
          <p:nvPr/>
        </p:nvSpPr>
        <p:spPr>
          <a:xfrm>
            <a:off x="518029" y="5336243"/>
            <a:ext cx="805065" cy="603695"/>
          </a:xfrm>
          <a:custGeom>
            <a:avLst/>
            <a:gdLst>
              <a:gd name="connsiteX0" fmla="*/ 805065 w 805065"/>
              <a:gd name="connsiteY0" fmla="*/ 0 h 954510"/>
              <a:gd name="connsiteX1" fmla="*/ 481885 w 805065"/>
              <a:gd name="connsiteY1" fmla="*/ 656490 h 954510"/>
              <a:gd name="connsiteX2" fmla="*/ 335175 w 805065"/>
              <a:gd name="connsiteY2" fmla="*/ 954510 h 954510"/>
              <a:gd name="connsiteX3" fmla="*/ 0 w 805065"/>
              <a:gd name="connsiteY3" fmla="*/ 675689 h 954510"/>
              <a:gd name="connsiteX4" fmla="*/ 22875 w 805065"/>
              <a:gd name="connsiteY4" fmla="*/ 656490 h 954510"/>
              <a:gd name="connsiteX5" fmla="*/ 22874 w 805065"/>
              <a:gd name="connsiteY5" fmla="*/ 656490 h 954510"/>
              <a:gd name="connsiteX6" fmla="*/ 805065 w 805065"/>
              <a:gd name="connsiteY6" fmla="*/ 0 h 954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5065" h="954510">
                <a:moveTo>
                  <a:pt x="805065" y="0"/>
                </a:moveTo>
                <a:lnTo>
                  <a:pt x="481885" y="656490"/>
                </a:lnTo>
                <a:lnTo>
                  <a:pt x="335175" y="954510"/>
                </a:lnTo>
                <a:lnTo>
                  <a:pt x="0" y="675689"/>
                </a:lnTo>
                <a:lnTo>
                  <a:pt x="22875" y="656490"/>
                </a:lnTo>
                <a:lnTo>
                  <a:pt x="22874" y="656490"/>
                </a:lnTo>
                <a:lnTo>
                  <a:pt x="805065" y="0"/>
                </a:lnTo>
                <a:close/>
              </a:path>
            </a:pathLst>
          </a:custGeom>
          <a:solidFill>
            <a:schemeClr val="bg1">
              <a:lumMod val="50000"/>
              <a:alpha val="77000"/>
            </a:schemeClr>
          </a:solidFill>
          <a:ln>
            <a:noFill/>
          </a:ln>
        </p:spPr>
        <p:txBody>
          <a:bodyPr wrap="square" lIns="91425" tIns="91425" rIns="91425" bIns="91425" anchor="t" anchorCtr="0">
            <a:noAutofit/>
          </a:bodyPr>
          <a:lstStyle/>
          <a:p>
            <a:pPr>
              <a:spcAft>
                <a:spcPts val="600"/>
              </a:spcAft>
            </a:pPr>
            <a:endParaRPr lang="en-US" sz="2200" dirty="0">
              <a:solidFill>
                <a:schemeClr val="bg1"/>
              </a:solidFill>
              <a:latin typeface="Raleway"/>
              <a:ea typeface="Montserrat"/>
              <a:cs typeface="Raleway"/>
            </a:endParaRPr>
          </a:p>
        </p:txBody>
      </p:sp>
      <p:sp>
        <p:nvSpPr>
          <p:cNvPr id="70" name="Freihandform: Form 69"/>
          <p:cNvSpPr/>
          <p:nvPr/>
        </p:nvSpPr>
        <p:spPr>
          <a:xfrm>
            <a:off x="847467" y="4664714"/>
            <a:ext cx="2872920" cy="1275193"/>
          </a:xfrm>
          <a:custGeom>
            <a:avLst/>
            <a:gdLst>
              <a:gd name="connsiteX0" fmla="*/ 1045100 w 3025006"/>
              <a:gd name="connsiteY0" fmla="*/ 0 h 2016224"/>
              <a:gd name="connsiteX1" fmla="*/ 1045100 w 3025006"/>
              <a:gd name="connsiteY1" fmla="*/ 28075 h 2016224"/>
              <a:gd name="connsiteX2" fmla="*/ 1045668 w 3025006"/>
              <a:gd name="connsiteY2" fmla="*/ 17258 h 2016224"/>
              <a:gd name="connsiteX3" fmla="*/ 1045668 w 3025006"/>
              <a:gd name="connsiteY3" fmla="*/ 0 h 2016224"/>
              <a:gd name="connsiteX4" fmla="*/ 1046562 w 3025006"/>
              <a:gd name="connsiteY4" fmla="*/ 260 h 2016224"/>
              <a:gd name="connsiteX5" fmla="*/ 1046575 w 3025006"/>
              <a:gd name="connsiteY5" fmla="*/ 0 h 2016224"/>
              <a:gd name="connsiteX6" fmla="*/ 1046575 w 3025006"/>
              <a:gd name="connsiteY6" fmla="*/ 264 h 2016224"/>
              <a:gd name="connsiteX7" fmla="*/ 1046633 w 3025006"/>
              <a:gd name="connsiteY7" fmla="*/ 281 h 2016224"/>
              <a:gd name="connsiteX8" fmla="*/ 1046633 w 3025006"/>
              <a:gd name="connsiteY8" fmla="*/ 0 h 2016224"/>
              <a:gd name="connsiteX9" fmla="*/ 1046742 w 3025006"/>
              <a:gd name="connsiteY9" fmla="*/ 312 h 2016224"/>
              <a:gd name="connsiteX10" fmla="*/ 3025006 w 3025006"/>
              <a:gd name="connsiteY10" fmla="*/ 575280 h 2016224"/>
              <a:gd name="connsiteX11" fmla="*/ 3025006 w 3025006"/>
              <a:gd name="connsiteY11" fmla="*/ 2016224 h 2016224"/>
              <a:gd name="connsiteX12" fmla="*/ 1247321 w 3025006"/>
              <a:gd name="connsiteY12" fmla="*/ 2016224 h 2016224"/>
              <a:gd name="connsiteX13" fmla="*/ 1016341 w 3025006"/>
              <a:gd name="connsiteY13" fmla="*/ 2016224 h 2016224"/>
              <a:gd name="connsiteX14" fmla="*/ 940611 w 3025006"/>
              <a:gd name="connsiteY14" fmla="*/ 2016224 h 2016224"/>
              <a:gd name="connsiteX15" fmla="*/ 746906 w 3025006"/>
              <a:gd name="connsiteY15" fmla="*/ 2016224 h 2016224"/>
              <a:gd name="connsiteX16" fmla="*/ 0 w 3025006"/>
              <a:gd name="connsiteY16" fmla="*/ 2016224 h 2016224"/>
              <a:gd name="connsiteX17" fmla="*/ 746906 w 3025006"/>
              <a:gd name="connsiteY17" fmla="*/ 575280 h 2016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025006" h="2016224">
                <a:moveTo>
                  <a:pt x="1045100" y="0"/>
                </a:moveTo>
                <a:lnTo>
                  <a:pt x="1045100" y="28075"/>
                </a:lnTo>
                <a:lnTo>
                  <a:pt x="1045668" y="17258"/>
                </a:lnTo>
                <a:lnTo>
                  <a:pt x="1045668" y="0"/>
                </a:lnTo>
                <a:lnTo>
                  <a:pt x="1046562" y="260"/>
                </a:lnTo>
                <a:lnTo>
                  <a:pt x="1046575" y="0"/>
                </a:lnTo>
                <a:lnTo>
                  <a:pt x="1046575" y="264"/>
                </a:lnTo>
                <a:lnTo>
                  <a:pt x="1046633" y="281"/>
                </a:lnTo>
                <a:lnTo>
                  <a:pt x="1046633" y="0"/>
                </a:lnTo>
                <a:lnTo>
                  <a:pt x="1046742" y="312"/>
                </a:lnTo>
                <a:lnTo>
                  <a:pt x="3025006" y="575280"/>
                </a:lnTo>
                <a:lnTo>
                  <a:pt x="3025006" y="2016224"/>
                </a:lnTo>
                <a:lnTo>
                  <a:pt x="1247321" y="2016224"/>
                </a:lnTo>
                <a:lnTo>
                  <a:pt x="1016341" y="2016224"/>
                </a:lnTo>
                <a:lnTo>
                  <a:pt x="940611" y="2016224"/>
                </a:lnTo>
                <a:lnTo>
                  <a:pt x="746906" y="2016224"/>
                </a:lnTo>
                <a:lnTo>
                  <a:pt x="0" y="2016224"/>
                </a:lnTo>
                <a:lnTo>
                  <a:pt x="746906" y="575280"/>
                </a:lnTo>
                <a:close/>
              </a:path>
            </a:pathLst>
          </a:custGeom>
          <a:solidFill>
            <a:schemeClr val="bg1"/>
          </a:solidFill>
          <a:ln>
            <a:noFill/>
          </a:ln>
        </p:spPr>
        <p:txBody>
          <a:bodyPr lIns="91425" tIns="91425" rIns="91425" bIns="91425" anchor="t" anchorCtr="0">
            <a:noAutofit/>
          </a:bodyPr>
          <a:lstStyle/>
          <a:p>
            <a:pPr>
              <a:spcAft>
                <a:spcPts val="600"/>
              </a:spcAft>
            </a:pPr>
            <a:endParaRPr lang="de-DE" sz="2200" dirty="0">
              <a:solidFill>
                <a:schemeClr val="bg1"/>
              </a:solidFill>
              <a:latin typeface="Raleway"/>
            </a:endParaRPr>
          </a:p>
        </p:txBody>
      </p:sp>
      <p:sp>
        <p:nvSpPr>
          <p:cNvPr id="87" name="Freihandform: Form 86"/>
          <p:cNvSpPr/>
          <p:nvPr/>
        </p:nvSpPr>
        <p:spPr>
          <a:xfrm>
            <a:off x="7254529" y="5336243"/>
            <a:ext cx="805065" cy="603695"/>
          </a:xfrm>
          <a:custGeom>
            <a:avLst/>
            <a:gdLst>
              <a:gd name="connsiteX0" fmla="*/ 805065 w 805065"/>
              <a:gd name="connsiteY0" fmla="*/ 0 h 954510"/>
              <a:gd name="connsiteX1" fmla="*/ 481885 w 805065"/>
              <a:gd name="connsiteY1" fmla="*/ 656490 h 954510"/>
              <a:gd name="connsiteX2" fmla="*/ 335175 w 805065"/>
              <a:gd name="connsiteY2" fmla="*/ 954510 h 954510"/>
              <a:gd name="connsiteX3" fmla="*/ 0 w 805065"/>
              <a:gd name="connsiteY3" fmla="*/ 675689 h 954510"/>
              <a:gd name="connsiteX4" fmla="*/ 22875 w 805065"/>
              <a:gd name="connsiteY4" fmla="*/ 656490 h 954510"/>
              <a:gd name="connsiteX5" fmla="*/ 22874 w 805065"/>
              <a:gd name="connsiteY5" fmla="*/ 656490 h 954510"/>
              <a:gd name="connsiteX6" fmla="*/ 805065 w 805065"/>
              <a:gd name="connsiteY6" fmla="*/ 0 h 954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5065" h="954510">
                <a:moveTo>
                  <a:pt x="805065" y="0"/>
                </a:moveTo>
                <a:lnTo>
                  <a:pt x="481885" y="656490"/>
                </a:lnTo>
                <a:lnTo>
                  <a:pt x="335175" y="954510"/>
                </a:lnTo>
                <a:lnTo>
                  <a:pt x="0" y="675689"/>
                </a:lnTo>
                <a:lnTo>
                  <a:pt x="22875" y="656490"/>
                </a:lnTo>
                <a:lnTo>
                  <a:pt x="22874" y="656490"/>
                </a:lnTo>
                <a:lnTo>
                  <a:pt x="805065" y="0"/>
                </a:lnTo>
                <a:close/>
              </a:path>
            </a:pathLst>
          </a:custGeom>
          <a:solidFill>
            <a:schemeClr val="bg1">
              <a:lumMod val="50000"/>
              <a:alpha val="77000"/>
            </a:schemeClr>
          </a:solidFill>
          <a:ln>
            <a:noFill/>
          </a:ln>
        </p:spPr>
        <p:txBody>
          <a:bodyPr wrap="square" lIns="91425" tIns="91425" rIns="91425" bIns="91425" anchor="t" anchorCtr="0">
            <a:noAutofit/>
          </a:bodyPr>
          <a:lstStyle/>
          <a:p>
            <a:pPr>
              <a:spcAft>
                <a:spcPts val="600"/>
              </a:spcAft>
            </a:pPr>
            <a:endParaRPr lang="en-US" sz="2200" dirty="0">
              <a:solidFill>
                <a:schemeClr val="bg1"/>
              </a:solidFill>
              <a:latin typeface="Raleway"/>
              <a:ea typeface="Montserrat"/>
              <a:cs typeface="Raleway"/>
            </a:endParaRPr>
          </a:p>
        </p:txBody>
      </p:sp>
      <p:sp>
        <p:nvSpPr>
          <p:cNvPr id="89" name="Freihandform: Form 88"/>
          <p:cNvSpPr/>
          <p:nvPr/>
        </p:nvSpPr>
        <p:spPr>
          <a:xfrm>
            <a:off x="7583967" y="4664714"/>
            <a:ext cx="2872920" cy="1275193"/>
          </a:xfrm>
          <a:custGeom>
            <a:avLst/>
            <a:gdLst>
              <a:gd name="connsiteX0" fmla="*/ 1045100 w 3025006"/>
              <a:gd name="connsiteY0" fmla="*/ 0 h 2016224"/>
              <a:gd name="connsiteX1" fmla="*/ 1045100 w 3025006"/>
              <a:gd name="connsiteY1" fmla="*/ 28075 h 2016224"/>
              <a:gd name="connsiteX2" fmla="*/ 1045668 w 3025006"/>
              <a:gd name="connsiteY2" fmla="*/ 17258 h 2016224"/>
              <a:gd name="connsiteX3" fmla="*/ 1045668 w 3025006"/>
              <a:gd name="connsiteY3" fmla="*/ 0 h 2016224"/>
              <a:gd name="connsiteX4" fmla="*/ 1046562 w 3025006"/>
              <a:gd name="connsiteY4" fmla="*/ 260 h 2016224"/>
              <a:gd name="connsiteX5" fmla="*/ 1046575 w 3025006"/>
              <a:gd name="connsiteY5" fmla="*/ 0 h 2016224"/>
              <a:gd name="connsiteX6" fmla="*/ 1046575 w 3025006"/>
              <a:gd name="connsiteY6" fmla="*/ 264 h 2016224"/>
              <a:gd name="connsiteX7" fmla="*/ 1046633 w 3025006"/>
              <a:gd name="connsiteY7" fmla="*/ 281 h 2016224"/>
              <a:gd name="connsiteX8" fmla="*/ 1046633 w 3025006"/>
              <a:gd name="connsiteY8" fmla="*/ 0 h 2016224"/>
              <a:gd name="connsiteX9" fmla="*/ 1046742 w 3025006"/>
              <a:gd name="connsiteY9" fmla="*/ 312 h 2016224"/>
              <a:gd name="connsiteX10" fmla="*/ 3025006 w 3025006"/>
              <a:gd name="connsiteY10" fmla="*/ 575280 h 2016224"/>
              <a:gd name="connsiteX11" fmla="*/ 3025006 w 3025006"/>
              <a:gd name="connsiteY11" fmla="*/ 2016224 h 2016224"/>
              <a:gd name="connsiteX12" fmla="*/ 1247321 w 3025006"/>
              <a:gd name="connsiteY12" fmla="*/ 2016224 h 2016224"/>
              <a:gd name="connsiteX13" fmla="*/ 1016341 w 3025006"/>
              <a:gd name="connsiteY13" fmla="*/ 2016224 h 2016224"/>
              <a:gd name="connsiteX14" fmla="*/ 940611 w 3025006"/>
              <a:gd name="connsiteY14" fmla="*/ 2016224 h 2016224"/>
              <a:gd name="connsiteX15" fmla="*/ 746906 w 3025006"/>
              <a:gd name="connsiteY15" fmla="*/ 2016224 h 2016224"/>
              <a:gd name="connsiteX16" fmla="*/ 0 w 3025006"/>
              <a:gd name="connsiteY16" fmla="*/ 2016224 h 2016224"/>
              <a:gd name="connsiteX17" fmla="*/ 746906 w 3025006"/>
              <a:gd name="connsiteY17" fmla="*/ 575280 h 2016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025006" h="2016224">
                <a:moveTo>
                  <a:pt x="1045100" y="0"/>
                </a:moveTo>
                <a:lnTo>
                  <a:pt x="1045100" y="28075"/>
                </a:lnTo>
                <a:lnTo>
                  <a:pt x="1045668" y="17258"/>
                </a:lnTo>
                <a:lnTo>
                  <a:pt x="1045668" y="0"/>
                </a:lnTo>
                <a:lnTo>
                  <a:pt x="1046562" y="260"/>
                </a:lnTo>
                <a:lnTo>
                  <a:pt x="1046575" y="0"/>
                </a:lnTo>
                <a:lnTo>
                  <a:pt x="1046575" y="264"/>
                </a:lnTo>
                <a:lnTo>
                  <a:pt x="1046633" y="281"/>
                </a:lnTo>
                <a:lnTo>
                  <a:pt x="1046633" y="0"/>
                </a:lnTo>
                <a:lnTo>
                  <a:pt x="1046742" y="312"/>
                </a:lnTo>
                <a:lnTo>
                  <a:pt x="3025006" y="575280"/>
                </a:lnTo>
                <a:lnTo>
                  <a:pt x="3025006" y="2016224"/>
                </a:lnTo>
                <a:lnTo>
                  <a:pt x="1247321" y="2016224"/>
                </a:lnTo>
                <a:lnTo>
                  <a:pt x="1016341" y="2016224"/>
                </a:lnTo>
                <a:lnTo>
                  <a:pt x="940611" y="2016224"/>
                </a:lnTo>
                <a:lnTo>
                  <a:pt x="746906" y="2016224"/>
                </a:lnTo>
                <a:lnTo>
                  <a:pt x="0" y="2016224"/>
                </a:lnTo>
                <a:lnTo>
                  <a:pt x="746906" y="575280"/>
                </a:lnTo>
                <a:close/>
              </a:path>
            </a:pathLst>
          </a:custGeom>
          <a:solidFill>
            <a:schemeClr val="bg1"/>
          </a:solidFill>
          <a:ln>
            <a:noFill/>
          </a:ln>
        </p:spPr>
        <p:txBody>
          <a:bodyPr lIns="91425" tIns="91425" rIns="91425" bIns="91425" anchor="t" anchorCtr="0">
            <a:noAutofit/>
          </a:bodyPr>
          <a:lstStyle/>
          <a:p>
            <a:pPr>
              <a:spcAft>
                <a:spcPts val="600"/>
              </a:spcAft>
            </a:pPr>
            <a:endParaRPr lang="de-DE" sz="2200" dirty="0">
              <a:solidFill>
                <a:schemeClr val="bg1"/>
              </a:solidFill>
              <a:latin typeface="Raleway"/>
            </a:endParaRPr>
          </a:p>
        </p:txBody>
      </p:sp>
      <p:sp>
        <p:nvSpPr>
          <p:cNvPr id="37" name="Freihandform: Form 36"/>
          <p:cNvSpPr/>
          <p:nvPr/>
        </p:nvSpPr>
        <p:spPr>
          <a:xfrm>
            <a:off x="3854962" y="5336243"/>
            <a:ext cx="805065" cy="603695"/>
          </a:xfrm>
          <a:custGeom>
            <a:avLst/>
            <a:gdLst>
              <a:gd name="connsiteX0" fmla="*/ 805065 w 805065"/>
              <a:gd name="connsiteY0" fmla="*/ 0 h 954510"/>
              <a:gd name="connsiteX1" fmla="*/ 481885 w 805065"/>
              <a:gd name="connsiteY1" fmla="*/ 656490 h 954510"/>
              <a:gd name="connsiteX2" fmla="*/ 335175 w 805065"/>
              <a:gd name="connsiteY2" fmla="*/ 954510 h 954510"/>
              <a:gd name="connsiteX3" fmla="*/ 0 w 805065"/>
              <a:gd name="connsiteY3" fmla="*/ 675689 h 954510"/>
              <a:gd name="connsiteX4" fmla="*/ 22875 w 805065"/>
              <a:gd name="connsiteY4" fmla="*/ 656490 h 954510"/>
              <a:gd name="connsiteX5" fmla="*/ 22874 w 805065"/>
              <a:gd name="connsiteY5" fmla="*/ 656490 h 954510"/>
              <a:gd name="connsiteX6" fmla="*/ 805065 w 805065"/>
              <a:gd name="connsiteY6" fmla="*/ 0 h 9545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05065" h="954510">
                <a:moveTo>
                  <a:pt x="805065" y="0"/>
                </a:moveTo>
                <a:lnTo>
                  <a:pt x="481885" y="656490"/>
                </a:lnTo>
                <a:lnTo>
                  <a:pt x="335175" y="954510"/>
                </a:lnTo>
                <a:lnTo>
                  <a:pt x="0" y="675689"/>
                </a:lnTo>
                <a:lnTo>
                  <a:pt x="22875" y="656490"/>
                </a:lnTo>
                <a:lnTo>
                  <a:pt x="22874" y="656490"/>
                </a:lnTo>
                <a:lnTo>
                  <a:pt x="805065" y="0"/>
                </a:lnTo>
                <a:close/>
              </a:path>
            </a:pathLst>
          </a:custGeom>
          <a:solidFill>
            <a:schemeClr val="bg1">
              <a:lumMod val="50000"/>
              <a:alpha val="77000"/>
            </a:schemeClr>
          </a:solidFill>
          <a:ln>
            <a:noFill/>
          </a:ln>
        </p:spPr>
        <p:txBody>
          <a:bodyPr wrap="square" lIns="91425" tIns="91425" rIns="91425" bIns="91425" anchor="t" anchorCtr="0">
            <a:noAutofit/>
          </a:bodyPr>
          <a:lstStyle/>
          <a:p>
            <a:pPr>
              <a:spcAft>
                <a:spcPts val="600"/>
              </a:spcAft>
            </a:pPr>
            <a:endParaRPr lang="en-US" sz="2200" dirty="0">
              <a:solidFill>
                <a:schemeClr val="bg1"/>
              </a:solidFill>
              <a:latin typeface="Raleway"/>
              <a:ea typeface="Montserrat"/>
              <a:cs typeface="Raleway"/>
            </a:endParaRPr>
          </a:p>
        </p:txBody>
      </p:sp>
      <p:sp>
        <p:nvSpPr>
          <p:cNvPr id="38" name="Freihandform: Form 37"/>
          <p:cNvSpPr/>
          <p:nvPr/>
        </p:nvSpPr>
        <p:spPr>
          <a:xfrm>
            <a:off x="4184400" y="4664714"/>
            <a:ext cx="2872920" cy="1275193"/>
          </a:xfrm>
          <a:custGeom>
            <a:avLst/>
            <a:gdLst>
              <a:gd name="connsiteX0" fmla="*/ 1045100 w 3025006"/>
              <a:gd name="connsiteY0" fmla="*/ 0 h 2016224"/>
              <a:gd name="connsiteX1" fmla="*/ 1045100 w 3025006"/>
              <a:gd name="connsiteY1" fmla="*/ 28075 h 2016224"/>
              <a:gd name="connsiteX2" fmla="*/ 1045668 w 3025006"/>
              <a:gd name="connsiteY2" fmla="*/ 17258 h 2016224"/>
              <a:gd name="connsiteX3" fmla="*/ 1045668 w 3025006"/>
              <a:gd name="connsiteY3" fmla="*/ 0 h 2016224"/>
              <a:gd name="connsiteX4" fmla="*/ 1046562 w 3025006"/>
              <a:gd name="connsiteY4" fmla="*/ 260 h 2016224"/>
              <a:gd name="connsiteX5" fmla="*/ 1046575 w 3025006"/>
              <a:gd name="connsiteY5" fmla="*/ 0 h 2016224"/>
              <a:gd name="connsiteX6" fmla="*/ 1046575 w 3025006"/>
              <a:gd name="connsiteY6" fmla="*/ 264 h 2016224"/>
              <a:gd name="connsiteX7" fmla="*/ 1046633 w 3025006"/>
              <a:gd name="connsiteY7" fmla="*/ 281 h 2016224"/>
              <a:gd name="connsiteX8" fmla="*/ 1046633 w 3025006"/>
              <a:gd name="connsiteY8" fmla="*/ 0 h 2016224"/>
              <a:gd name="connsiteX9" fmla="*/ 1046742 w 3025006"/>
              <a:gd name="connsiteY9" fmla="*/ 312 h 2016224"/>
              <a:gd name="connsiteX10" fmla="*/ 3025006 w 3025006"/>
              <a:gd name="connsiteY10" fmla="*/ 575280 h 2016224"/>
              <a:gd name="connsiteX11" fmla="*/ 3025006 w 3025006"/>
              <a:gd name="connsiteY11" fmla="*/ 2016224 h 2016224"/>
              <a:gd name="connsiteX12" fmla="*/ 1247321 w 3025006"/>
              <a:gd name="connsiteY12" fmla="*/ 2016224 h 2016224"/>
              <a:gd name="connsiteX13" fmla="*/ 1016341 w 3025006"/>
              <a:gd name="connsiteY13" fmla="*/ 2016224 h 2016224"/>
              <a:gd name="connsiteX14" fmla="*/ 940611 w 3025006"/>
              <a:gd name="connsiteY14" fmla="*/ 2016224 h 2016224"/>
              <a:gd name="connsiteX15" fmla="*/ 746906 w 3025006"/>
              <a:gd name="connsiteY15" fmla="*/ 2016224 h 2016224"/>
              <a:gd name="connsiteX16" fmla="*/ 0 w 3025006"/>
              <a:gd name="connsiteY16" fmla="*/ 2016224 h 2016224"/>
              <a:gd name="connsiteX17" fmla="*/ 746906 w 3025006"/>
              <a:gd name="connsiteY17" fmla="*/ 575280 h 20162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025006" h="2016224">
                <a:moveTo>
                  <a:pt x="1045100" y="0"/>
                </a:moveTo>
                <a:lnTo>
                  <a:pt x="1045100" y="28075"/>
                </a:lnTo>
                <a:lnTo>
                  <a:pt x="1045668" y="17258"/>
                </a:lnTo>
                <a:lnTo>
                  <a:pt x="1045668" y="0"/>
                </a:lnTo>
                <a:lnTo>
                  <a:pt x="1046562" y="260"/>
                </a:lnTo>
                <a:lnTo>
                  <a:pt x="1046575" y="0"/>
                </a:lnTo>
                <a:lnTo>
                  <a:pt x="1046575" y="264"/>
                </a:lnTo>
                <a:lnTo>
                  <a:pt x="1046633" y="281"/>
                </a:lnTo>
                <a:lnTo>
                  <a:pt x="1046633" y="0"/>
                </a:lnTo>
                <a:lnTo>
                  <a:pt x="1046742" y="312"/>
                </a:lnTo>
                <a:lnTo>
                  <a:pt x="3025006" y="575280"/>
                </a:lnTo>
                <a:lnTo>
                  <a:pt x="3025006" y="2016224"/>
                </a:lnTo>
                <a:lnTo>
                  <a:pt x="1247321" y="2016224"/>
                </a:lnTo>
                <a:lnTo>
                  <a:pt x="1016341" y="2016224"/>
                </a:lnTo>
                <a:lnTo>
                  <a:pt x="940611" y="2016224"/>
                </a:lnTo>
                <a:lnTo>
                  <a:pt x="746906" y="2016224"/>
                </a:lnTo>
                <a:lnTo>
                  <a:pt x="0" y="2016224"/>
                </a:lnTo>
                <a:lnTo>
                  <a:pt x="746906" y="575280"/>
                </a:lnTo>
                <a:close/>
              </a:path>
            </a:pathLst>
          </a:custGeom>
          <a:solidFill>
            <a:schemeClr val="bg1"/>
          </a:solidFill>
          <a:ln>
            <a:noFill/>
          </a:ln>
        </p:spPr>
        <p:txBody>
          <a:bodyPr lIns="91425" tIns="91425" rIns="91425" bIns="91425" anchor="t" anchorCtr="0">
            <a:noAutofit/>
          </a:bodyPr>
          <a:lstStyle/>
          <a:p>
            <a:pPr>
              <a:spcAft>
                <a:spcPts val="600"/>
              </a:spcAft>
            </a:pPr>
            <a:endParaRPr lang="de-DE" sz="2200" dirty="0">
              <a:solidFill>
                <a:schemeClr val="bg1"/>
              </a:solidFill>
              <a:latin typeface="Raleway"/>
            </a:endParaRPr>
          </a:p>
        </p:txBody>
      </p:sp>
      <p:grpSp>
        <p:nvGrpSpPr>
          <p:cNvPr id="5" name="Gruppieren 4"/>
          <p:cNvGrpSpPr/>
          <p:nvPr/>
        </p:nvGrpSpPr>
        <p:grpSpPr>
          <a:xfrm rot="696878">
            <a:off x="5248298" y="4902873"/>
            <a:ext cx="1211716" cy="1012434"/>
            <a:chOff x="5169076" y="4735006"/>
            <a:chExt cx="1444172" cy="1206660"/>
          </a:xfrm>
        </p:grpSpPr>
        <p:pic>
          <p:nvPicPr>
            <p:cNvPr id="28" name="Grafik 27"/>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5169076" y="4735006"/>
              <a:ext cx="1444172" cy="1206660"/>
            </a:xfrm>
            <a:prstGeom prst="rect">
              <a:avLst/>
            </a:prstGeom>
          </p:spPr>
        </p:pic>
        <p:pic>
          <p:nvPicPr>
            <p:cNvPr id="30" name="Grafik 29"/>
            <p:cNvPicPr>
              <a:picLocks noChangeAspect="1"/>
            </p:cNvPicPr>
            <p:nvPr/>
          </p:nvPicPr>
          <p:blipFill rotWithShape="1">
            <a:blip r:embed="rId3" cstate="email">
              <a:extLst>
                <a:ext uri="{BEBA8EAE-BF5A-486C-A8C5-ECC9F3942E4B}">
                  <a14:imgProps xmlns:a14="http://schemas.microsoft.com/office/drawing/2010/main">
                    <a14:imgLayer r:embed="rId4">
                      <a14:imgEffect>
                        <a14:brightnessContrast bright="100000"/>
                      </a14:imgEffect>
                    </a14:imgLayer>
                  </a14:imgProps>
                </a:ext>
                <a:ext uri="{28A0092B-C50C-407E-A947-70E740481C1C}">
                  <a14:useLocalDpi xmlns:a14="http://schemas.microsoft.com/office/drawing/2010/main"/>
                </a:ext>
              </a:extLst>
            </a:blip>
            <a:srcRect/>
            <a:stretch/>
          </p:blipFill>
          <p:spPr>
            <a:xfrm>
              <a:off x="5512205" y="4946674"/>
              <a:ext cx="775946" cy="648332"/>
            </a:xfrm>
            <a:prstGeom prst="rect">
              <a:avLst/>
            </a:prstGeom>
          </p:spPr>
        </p:pic>
      </p:grpSp>
      <p:grpSp>
        <p:nvGrpSpPr>
          <p:cNvPr id="6" name="Gruppieren 5"/>
          <p:cNvGrpSpPr/>
          <p:nvPr/>
        </p:nvGrpSpPr>
        <p:grpSpPr>
          <a:xfrm rot="640999">
            <a:off x="8719135" y="4902873"/>
            <a:ext cx="1211716" cy="1012434"/>
            <a:chOff x="8673659" y="4735006"/>
            <a:chExt cx="1444172" cy="1206660"/>
          </a:xfrm>
        </p:grpSpPr>
        <p:pic>
          <p:nvPicPr>
            <p:cNvPr id="29" name="Grafik 28"/>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673659" y="4735006"/>
              <a:ext cx="1444172" cy="1206660"/>
            </a:xfrm>
            <a:prstGeom prst="rect">
              <a:avLst/>
            </a:prstGeom>
          </p:spPr>
        </p:pic>
        <p:pic>
          <p:nvPicPr>
            <p:cNvPr id="31" name="Grafik 30"/>
            <p:cNvPicPr>
              <a:picLocks noChangeAspect="1"/>
            </p:cNvPicPr>
            <p:nvPr/>
          </p:nvPicPr>
          <p:blipFill rotWithShape="1">
            <a:blip r:embed="rId5" cstate="email">
              <a:extLst>
                <a:ext uri="{BEBA8EAE-BF5A-486C-A8C5-ECC9F3942E4B}">
                  <a14:imgProps xmlns:a14="http://schemas.microsoft.com/office/drawing/2010/main">
                    <a14:imgLayer r:embed="rId6">
                      <a14:imgEffect>
                        <a14:brightnessContrast bright="100000"/>
                      </a14:imgEffect>
                    </a14:imgLayer>
                  </a14:imgProps>
                </a:ext>
                <a:ext uri="{28A0092B-C50C-407E-A947-70E740481C1C}">
                  <a14:useLocalDpi xmlns:a14="http://schemas.microsoft.com/office/drawing/2010/main"/>
                </a:ext>
              </a:extLst>
            </a:blip>
            <a:srcRect/>
            <a:stretch/>
          </p:blipFill>
          <p:spPr>
            <a:xfrm>
              <a:off x="9098298" y="5026273"/>
              <a:ext cx="615063" cy="468000"/>
            </a:xfrm>
            <a:prstGeom prst="rect">
              <a:avLst/>
            </a:prstGeom>
          </p:spPr>
        </p:pic>
      </p:grpSp>
      <p:grpSp>
        <p:nvGrpSpPr>
          <p:cNvPr id="4" name="Gruppieren 3"/>
          <p:cNvGrpSpPr/>
          <p:nvPr/>
        </p:nvGrpSpPr>
        <p:grpSpPr>
          <a:xfrm rot="722793">
            <a:off x="1860147" y="4902873"/>
            <a:ext cx="1211716" cy="1012434"/>
            <a:chOff x="1743919" y="4735006"/>
            <a:chExt cx="1444172" cy="1206660"/>
          </a:xfrm>
        </p:grpSpPr>
        <p:pic>
          <p:nvPicPr>
            <p:cNvPr id="26" name="Grafik 25"/>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743919" y="4735006"/>
              <a:ext cx="1444172" cy="1206660"/>
            </a:xfrm>
            <a:prstGeom prst="rect">
              <a:avLst/>
            </a:prstGeom>
          </p:spPr>
        </p:pic>
        <p:pic>
          <p:nvPicPr>
            <p:cNvPr id="27" name="Grafik 26"/>
            <p:cNvPicPr>
              <a:picLocks noChangeAspect="1"/>
            </p:cNvPicPr>
            <p:nvPr/>
          </p:nvPicPr>
          <p:blipFill rotWithShape="1">
            <a:blip r:embed="rId7" cstate="email">
              <a:extLst>
                <a:ext uri="{BEBA8EAE-BF5A-486C-A8C5-ECC9F3942E4B}">
                  <a14:imgProps xmlns:a14="http://schemas.microsoft.com/office/drawing/2010/main">
                    <a14:imgLayer r:embed="rId8">
                      <a14:imgEffect>
                        <a14:brightnessContrast bright="100000"/>
                      </a14:imgEffect>
                    </a14:imgLayer>
                  </a14:imgProps>
                </a:ext>
                <a:ext uri="{28A0092B-C50C-407E-A947-70E740481C1C}">
                  <a14:useLocalDpi xmlns:a14="http://schemas.microsoft.com/office/drawing/2010/main"/>
                </a:ext>
              </a:extLst>
            </a:blip>
            <a:srcRect/>
            <a:stretch/>
          </p:blipFill>
          <p:spPr>
            <a:xfrm>
              <a:off x="2059783" y="4933693"/>
              <a:ext cx="855656" cy="709800"/>
            </a:xfrm>
            <a:prstGeom prst="rect">
              <a:avLst/>
            </a:prstGeom>
          </p:spPr>
        </p:pic>
      </p:grpSp>
    </p:spTree>
    <p:extLst>
      <p:ext uri="{BB962C8B-B14F-4D97-AF65-F5344CB8AC3E}">
        <p14:creationId xmlns:p14="http://schemas.microsoft.com/office/powerpoint/2010/main" val="321933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3"/>
          <p:cNvSpPr>
            <a:spLocks noGrp="1"/>
          </p:cNvSpPr>
          <p:nvPr>
            <p:ph type="sldNum" idx="12"/>
          </p:nvPr>
        </p:nvSpPr>
        <p:spPr>
          <a:xfrm>
            <a:off x="10002882" y="6983346"/>
            <a:ext cx="641399" cy="578700"/>
          </a:xfrm>
        </p:spPr>
        <p:txBody>
          <a:bodyPr/>
          <a:lstStyle/>
          <a:p>
            <a:fld id="{00000000-1234-1234-1234-123412341234}" type="slidenum">
              <a:rPr lang="en" sz="1600" b="1">
                <a:solidFill>
                  <a:schemeClr val="bg2"/>
                </a:solidFill>
                <a:latin typeface="Raleway"/>
                <a:cs typeface="Raleway"/>
              </a:rPr>
              <a:pPr/>
              <a:t>6</a:t>
            </a:fld>
            <a:endParaRPr lang="en" sz="1600" b="1" dirty="0">
              <a:solidFill>
                <a:schemeClr val="bg2"/>
              </a:solidFill>
              <a:latin typeface="Raleway"/>
              <a:cs typeface="Raleway"/>
            </a:endParaRPr>
          </a:p>
        </p:txBody>
      </p:sp>
      <p:grpSp>
        <p:nvGrpSpPr>
          <p:cNvPr id="2" name="Group 1"/>
          <p:cNvGrpSpPr/>
          <p:nvPr/>
        </p:nvGrpSpPr>
        <p:grpSpPr>
          <a:xfrm rot="1354700">
            <a:off x="-863554" y="1606000"/>
            <a:ext cx="5056286" cy="5056286"/>
            <a:chOff x="-128289" y="1405161"/>
            <a:chExt cx="5056286" cy="5056286"/>
          </a:xfrm>
        </p:grpSpPr>
        <p:pic>
          <p:nvPicPr>
            <p:cNvPr id="10" name="Picture 9" descr="unnamed.pn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20237079">
              <a:off x="1597060" y="2487552"/>
              <a:ext cx="1621883" cy="2884789"/>
            </a:xfrm>
            <a:prstGeom prst="rect">
              <a:avLst/>
            </a:prstGeom>
          </p:spPr>
        </p:pic>
        <p:pic>
          <p:nvPicPr>
            <p:cNvPr id="5" name="Picture 4"/>
            <p:cNvPicPr>
              <a:picLocks noChangeAspect="1"/>
            </p:cNvPicPr>
            <p:nvPr/>
          </p:nvPicPr>
          <p:blipFill>
            <a:blip r:embed="rId3" cstate="email">
              <a:extLst>
                <a:ext uri="{BEBA8EAE-BF5A-486C-A8C5-ECC9F3942E4B}">
                  <a14:imgProps xmlns:a14="http://schemas.microsoft.com/office/drawing/2010/main">
                    <a14:imgLayer r:embed="rId4">
                      <a14:imgEffect>
                        <a14:backgroundRemoval t="10000" b="90000" l="10000" r="90000"/>
                      </a14:imgEffect>
                    </a14:imgLayer>
                  </a14:imgProps>
                </a:ext>
                <a:ext uri="{28A0092B-C50C-407E-A947-70E740481C1C}">
                  <a14:useLocalDpi xmlns:a14="http://schemas.microsoft.com/office/drawing/2010/main"/>
                </a:ext>
              </a:extLst>
            </a:blip>
            <a:stretch>
              <a:fillRect/>
            </a:stretch>
          </p:blipFill>
          <p:spPr>
            <a:xfrm rot="20249012">
              <a:off x="-128289" y="1405161"/>
              <a:ext cx="5056286" cy="5056286"/>
            </a:xfrm>
            <a:prstGeom prst="rect">
              <a:avLst/>
            </a:prstGeom>
          </p:spPr>
        </p:pic>
      </p:grpSp>
      <p:sp>
        <p:nvSpPr>
          <p:cNvPr id="12" name="Rechteck 35"/>
          <p:cNvSpPr/>
          <p:nvPr/>
        </p:nvSpPr>
        <p:spPr>
          <a:xfrm>
            <a:off x="3328095" y="1477169"/>
            <a:ext cx="7128312" cy="5544616"/>
          </a:xfrm>
          <a:prstGeom prst="rect">
            <a:avLst/>
          </a:prstGeom>
          <a:solidFill>
            <a:schemeClr val="bg1">
              <a:lumMod val="50000"/>
              <a:alpha val="20000"/>
            </a:schemeClr>
          </a:solidFill>
          <a:ln>
            <a:noFill/>
          </a:ln>
        </p:spPr>
        <p:txBody>
          <a:bodyPr lIns="91425" tIns="91425" rIns="91425" bIns="91425" anchor="t" anchorCtr="0">
            <a:noAutofit/>
          </a:bodyPr>
          <a:lstStyle/>
          <a:p>
            <a:pPr marL="342900" indent="-342900">
              <a:spcAft>
                <a:spcPts val="600"/>
              </a:spcAft>
              <a:buFont typeface="Arial" panose="020B0604020202020204" pitchFamily="34" charset="0"/>
              <a:buChar char="•"/>
            </a:pPr>
            <a:r>
              <a:rPr lang="en-US" sz="2200" dirty="0" smtClean="0">
                <a:solidFill>
                  <a:schemeClr val="bg1"/>
                </a:solidFill>
                <a:latin typeface="Raleway" charset="0"/>
                <a:ea typeface="Raleway" charset="0"/>
                <a:cs typeface="Raleway" charset="0"/>
              </a:rPr>
              <a:t>Goal</a:t>
            </a:r>
            <a:endParaRPr lang="en-US" sz="2200" dirty="0">
              <a:solidFill>
                <a:schemeClr val="bg1"/>
              </a:solidFill>
              <a:latin typeface="Raleway" charset="0"/>
              <a:ea typeface="Raleway" charset="0"/>
              <a:cs typeface="Raleway" charset="0"/>
            </a:endParaRPr>
          </a:p>
          <a:p>
            <a:pPr marL="701675" lvl="4" indent="-342900">
              <a:spcAft>
                <a:spcPts val="600"/>
              </a:spcAft>
              <a:buFont typeface="Symbol" panose="05050102010706020507" pitchFamily="18" charset="2"/>
              <a:buChar char="-"/>
            </a:pPr>
            <a:r>
              <a:rPr lang="en-US" sz="2200" dirty="0" smtClean="0">
                <a:solidFill>
                  <a:schemeClr val="bg1"/>
                </a:solidFill>
                <a:latin typeface="Raleway" charset="0"/>
                <a:ea typeface="Raleway" charset="0"/>
                <a:cs typeface="Raleway" charset="0"/>
              </a:rPr>
              <a:t>Watch insurance with AI-based </a:t>
            </a:r>
            <a:r>
              <a:rPr lang="en-US" sz="2200" dirty="0" err="1" smtClean="0">
                <a:solidFill>
                  <a:schemeClr val="bg1"/>
                </a:solidFill>
                <a:latin typeface="Raleway" charset="0"/>
                <a:ea typeface="Raleway" charset="0"/>
                <a:cs typeface="Raleway" charset="0"/>
              </a:rPr>
              <a:t>foto</a:t>
            </a:r>
            <a:r>
              <a:rPr lang="en-US" sz="2200" dirty="0" smtClean="0">
                <a:solidFill>
                  <a:schemeClr val="bg1"/>
                </a:solidFill>
                <a:latin typeface="Raleway" charset="0"/>
                <a:ea typeface="Raleway" charset="0"/>
                <a:cs typeface="Raleway" charset="0"/>
              </a:rPr>
              <a:t> recognition and emotional mobile-first purchase flow</a:t>
            </a:r>
          </a:p>
          <a:p>
            <a:pPr marL="342900" lvl="3" indent="-342900">
              <a:spcAft>
                <a:spcPts val="600"/>
              </a:spcAft>
              <a:buFont typeface="Arial" panose="020B0604020202020204" pitchFamily="34" charset="0"/>
              <a:buChar char="•"/>
            </a:pPr>
            <a:r>
              <a:rPr lang="en-US" sz="2200" dirty="0" smtClean="0">
                <a:solidFill>
                  <a:schemeClr val="bg1"/>
                </a:solidFill>
                <a:latin typeface="Raleway" charset="0"/>
                <a:ea typeface="Raleway" charset="0"/>
                <a:cs typeface="Raleway" charset="0"/>
              </a:rPr>
              <a:t>Challenges</a:t>
            </a:r>
            <a:endParaRPr lang="en-US" sz="2200" dirty="0">
              <a:solidFill>
                <a:schemeClr val="bg1"/>
              </a:solidFill>
              <a:latin typeface="Raleway" charset="0"/>
              <a:ea typeface="Raleway" charset="0"/>
              <a:cs typeface="Raleway" charset="0"/>
            </a:endParaRPr>
          </a:p>
          <a:p>
            <a:pPr marL="701675" lvl="4" indent="-342900">
              <a:spcAft>
                <a:spcPts val="600"/>
              </a:spcAft>
              <a:buFont typeface="Symbol" panose="05050102010706020507" pitchFamily="18" charset="2"/>
              <a:buChar char="-"/>
            </a:pPr>
            <a:r>
              <a:rPr lang="en-US" sz="2200" dirty="0" smtClean="0">
                <a:solidFill>
                  <a:schemeClr val="bg1"/>
                </a:solidFill>
                <a:latin typeface="Raleway" charset="0"/>
                <a:ea typeface="Raleway" charset="0"/>
                <a:cs typeface="Raleway" charset="0"/>
              </a:rPr>
              <a:t>Idea to go-live necessary in three weeks</a:t>
            </a:r>
          </a:p>
          <a:p>
            <a:pPr marL="701675" lvl="4" indent="-342900">
              <a:spcAft>
                <a:spcPts val="600"/>
              </a:spcAft>
              <a:buFont typeface="Symbol" panose="05050102010706020507" pitchFamily="18" charset="2"/>
              <a:buChar char="-"/>
            </a:pPr>
            <a:r>
              <a:rPr lang="en-US" sz="2200" dirty="0" smtClean="0">
                <a:solidFill>
                  <a:schemeClr val="bg1"/>
                </a:solidFill>
                <a:latin typeface="Raleway" charset="0"/>
                <a:ea typeface="Raleway" charset="0"/>
                <a:cs typeface="Raleway" charset="0"/>
              </a:rPr>
              <a:t>Design of customer journey from scratch</a:t>
            </a:r>
          </a:p>
          <a:p>
            <a:pPr marL="701675" lvl="4" indent="-342900">
              <a:spcAft>
                <a:spcPts val="600"/>
              </a:spcAft>
              <a:buFont typeface="Symbol" panose="05050102010706020507" pitchFamily="18" charset="2"/>
              <a:buChar char="-"/>
            </a:pPr>
            <a:r>
              <a:rPr lang="en-US" sz="2200" dirty="0" smtClean="0">
                <a:solidFill>
                  <a:schemeClr val="bg1"/>
                </a:solidFill>
                <a:latin typeface="Raleway" charset="0"/>
                <a:ea typeface="Raleway" charset="0"/>
                <a:cs typeface="Raleway" charset="0"/>
              </a:rPr>
              <a:t>Integration of new technology/partner </a:t>
            </a:r>
          </a:p>
          <a:p>
            <a:pPr marL="342900" lvl="1" indent="-342900">
              <a:spcAft>
                <a:spcPts val="600"/>
              </a:spcAft>
              <a:buFont typeface="Arial" panose="020B0604020202020204" pitchFamily="34" charset="0"/>
              <a:buChar char="•"/>
            </a:pPr>
            <a:r>
              <a:rPr lang="en-US" sz="2200" dirty="0" smtClean="0">
                <a:solidFill>
                  <a:schemeClr val="bg1"/>
                </a:solidFill>
                <a:latin typeface="Raleway" charset="0"/>
                <a:ea typeface="Raleway" charset="0"/>
                <a:cs typeface="Raleway" charset="0"/>
              </a:rPr>
              <a:t>Result</a:t>
            </a:r>
            <a:endParaRPr lang="en-US" sz="2200" dirty="0">
              <a:solidFill>
                <a:schemeClr val="bg1"/>
              </a:solidFill>
              <a:latin typeface="Raleway" charset="0"/>
              <a:ea typeface="Raleway" charset="0"/>
              <a:cs typeface="Raleway" charset="0"/>
            </a:endParaRPr>
          </a:p>
          <a:p>
            <a:pPr lvl="1">
              <a:spcAft>
                <a:spcPts val="600"/>
              </a:spcAft>
            </a:pPr>
            <a:r>
              <a:rPr lang="en-US" sz="1600" i="1" dirty="0" smtClean="0">
                <a:solidFill>
                  <a:schemeClr val="bg1"/>
                </a:solidFill>
                <a:latin typeface="Raleway" charset="0"/>
                <a:ea typeface="Raleway" charset="0"/>
                <a:cs typeface="Raleway" charset="0"/>
              </a:rPr>
              <a:t>“I </a:t>
            </a:r>
            <a:r>
              <a:rPr lang="en-US" sz="1600" i="1" dirty="0">
                <a:solidFill>
                  <a:schemeClr val="bg1"/>
                </a:solidFill>
                <a:latin typeface="Raleway" charset="0"/>
                <a:ea typeface="Raleway" charset="0"/>
                <a:cs typeface="Raleway" charset="0"/>
              </a:rPr>
              <a:t>want to thank all of you for the wonderful job that you have done over the last couple of months. You have been true examples and role models of the spirit and the culture we want to foster at </a:t>
            </a:r>
            <a:r>
              <a:rPr lang="en-US" sz="1600" i="1" dirty="0" err="1">
                <a:solidFill>
                  <a:schemeClr val="bg1"/>
                </a:solidFill>
                <a:latin typeface="Raleway" charset="0"/>
                <a:ea typeface="Raleway" charset="0"/>
                <a:cs typeface="Raleway" charset="0"/>
              </a:rPr>
              <a:t>Baloise</a:t>
            </a:r>
            <a:r>
              <a:rPr lang="en-US" sz="1600" i="1" dirty="0">
                <a:solidFill>
                  <a:schemeClr val="bg1"/>
                </a:solidFill>
                <a:latin typeface="Raleway" charset="0"/>
                <a:ea typeface="Raleway" charset="0"/>
                <a:cs typeface="Raleway" charset="0"/>
              </a:rPr>
              <a:t> – being courageous, entrepreneurial, innovative and in the meantime having fun! </a:t>
            </a:r>
            <a:r>
              <a:rPr lang="en-US" sz="1600" i="1" dirty="0" smtClean="0">
                <a:solidFill>
                  <a:schemeClr val="bg1"/>
                </a:solidFill>
                <a:latin typeface="Raleway" charset="0"/>
                <a:ea typeface="Raleway" charset="0"/>
                <a:cs typeface="Raleway" charset="0"/>
              </a:rPr>
              <a:t>” </a:t>
            </a:r>
          </a:p>
          <a:p>
            <a:pPr lvl="1">
              <a:spcAft>
                <a:spcPts val="600"/>
              </a:spcAft>
            </a:pPr>
            <a:r>
              <a:rPr lang="en-US" sz="1600" dirty="0" err="1" smtClean="0">
                <a:solidFill>
                  <a:schemeClr val="bg1"/>
                </a:solidFill>
                <a:latin typeface="Raleway" charset="0"/>
                <a:ea typeface="Raleway" charset="0"/>
                <a:cs typeface="Raleway" charset="0"/>
              </a:rPr>
              <a:t>Gert</a:t>
            </a:r>
            <a:r>
              <a:rPr lang="en-US" sz="1600" dirty="0" smtClean="0">
                <a:solidFill>
                  <a:schemeClr val="bg1"/>
                </a:solidFill>
                <a:latin typeface="Raleway" charset="0"/>
                <a:ea typeface="Raleway" charset="0"/>
                <a:cs typeface="Raleway" charset="0"/>
              </a:rPr>
              <a:t> </a:t>
            </a:r>
            <a:r>
              <a:rPr lang="en-US" sz="1600" dirty="0">
                <a:solidFill>
                  <a:schemeClr val="bg1"/>
                </a:solidFill>
                <a:latin typeface="Raleway" charset="0"/>
                <a:ea typeface="Raleway" charset="0"/>
                <a:cs typeface="Raleway" charset="0"/>
              </a:rPr>
              <a:t>de Winter, CEO </a:t>
            </a:r>
            <a:r>
              <a:rPr lang="en-US" sz="1600" dirty="0" err="1">
                <a:solidFill>
                  <a:schemeClr val="bg1"/>
                </a:solidFill>
                <a:latin typeface="Raleway" charset="0"/>
                <a:ea typeface="Raleway" charset="0"/>
                <a:cs typeface="Raleway" charset="0"/>
              </a:rPr>
              <a:t>Baloise</a:t>
            </a:r>
            <a:r>
              <a:rPr lang="en-US" sz="1600" dirty="0">
                <a:solidFill>
                  <a:schemeClr val="bg1"/>
                </a:solidFill>
                <a:latin typeface="Raleway" charset="0"/>
                <a:ea typeface="Raleway" charset="0"/>
                <a:cs typeface="Raleway" charset="0"/>
              </a:rPr>
              <a:t> Group</a:t>
            </a:r>
          </a:p>
          <a:p>
            <a:pPr lvl="1">
              <a:spcAft>
                <a:spcPts val="600"/>
              </a:spcAft>
            </a:pPr>
            <a:endParaRPr lang="en-US" sz="2200" dirty="0" smtClean="0">
              <a:solidFill>
                <a:schemeClr val="bg1"/>
              </a:solidFill>
              <a:latin typeface="Raleway" charset="0"/>
              <a:ea typeface="Raleway" charset="0"/>
              <a:cs typeface="Raleway" charset="0"/>
            </a:endParaRPr>
          </a:p>
        </p:txBody>
      </p:sp>
      <p:sp>
        <p:nvSpPr>
          <p:cNvPr id="8" name="Shape 74"/>
          <p:cNvSpPr txBox="1"/>
          <p:nvPr/>
        </p:nvSpPr>
        <p:spPr>
          <a:xfrm>
            <a:off x="519782" y="181025"/>
            <a:ext cx="9503693" cy="580799"/>
          </a:xfrm>
          <a:prstGeom prst="rect">
            <a:avLst/>
          </a:prstGeom>
          <a:noFill/>
          <a:ln>
            <a:noFill/>
          </a:ln>
        </p:spPr>
        <p:txBody>
          <a:bodyPr lIns="91425" tIns="91425" rIns="91425" bIns="91425" anchor="t" anchorCtr="0">
            <a:noAutofit/>
          </a:bodyPr>
          <a:lstStyle>
            <a:defPPr marR="0" algn="l" rtl="0">
              <a:lnSpc>
                <a:spcPct val="100000"/>
              </a:lnSpc>
              <a:spcBef>
                <a:spcPts val="0"/>
              </a:spcBef>
              <a:spcAft>
                <a:spcPts val="0"/>
              </a:spcAft>
              <a:defRPr/>
            </a:defPPr>
            <a:lvl1pPr>
              <a:defRPr sz="2600" b="1">
                <a:solidFill>
                  <a:schemeClr val="bg2">
                    <a:lumMod val="20000"/>
                    <a:lumOff val="80000"/>
                  </a:schemeClr>
                </a:solidFill>
                <a:latin typeface="Raleway"/>
                <a:ea typeface="Montserrat"/>
                <a:cs typeface="Raleway"/>
              </a:defRPr>
            </a:lvl1pPr>
          </a:lstStyle>
          <a:p>
            <a:r>
              <a:rPr lang="en-GB" sz="2800" dirty="0" smtClean="0">
                <a:solidFill>
                  <a:srgbClr val="F1C232"/>
                </a:solidFill>
                <a:sym typeface="Montserrat"/>
              </a:rPr>
              <a:t>Case-Study: First European AI-based product insurance from idea to launch in three weeks</a:t>
            </a:r>
            <a:endParaRPr lang="en" sz="2800" dirty="0">
              <a:solidFill>
                <a:srgbClr val="F1C232"/>
              </a:solidFill>
              <a:sym typeface="Montserrat"/>
            </a:endParaRPr>
          </a:p>
        </p:txBody>
      </p:sp>
    </p:spTree>
    <p:extLst>
      <p:ext uri="{BB962C8B-B14F-4D97-AF65-F5344CB8AC3E}">
        <p14:creationId xmlns:p14="http://schemas.microsoft.com/office/powerpoint/2010/main" val="16791924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hteck 11"/>
          <p:cNvSpPr/>
          <p:nvPr/>
        </p:nvSpPr>
        <p:spPr>
          <a:xfrm>
            <a:off x="519448" y="2269305"/>
            <a:ext cx="2017302" cy="864000"/>
          </a:xfrm>
          <a:prstGeom prst="rect">
            <a:avLst/>
          </a:prstGeom>
          <a:solidFill>
            <a:schemeClr val="bg1">
              <a:lumMod val="50000"/>
              <a:alpha val="20000"/>
            </a:schemeClr>
          </a:solidFill>
          <a:ln>
            <a:noFill/>
          </a:ln>
        </p:spPr>
        <p:txBody>
          <a:bodyPr lIns="91425" tIns="91425" rIns="91425" bIns="91425" anchor="t" anchorCtr="0">
            <a:noAutofit/>
          </a:bodyPr>
          <a:lstStyle/>
          <a:p>
            <a:endParaRPr lang="en-US" sz="2400" dirty="0">
              <a:solidFill>
                <a:schemeClr val="bg1"/>
              </a:solidFill>
              <a:latin typeface="Raleway" charset="0"/>
              <a:ea typeface="Raleway" charset="0"/>
              <a:cs typeface="Raleway" charset="0"/>
            </a:endParaRPr>
          </a:p>
        </p:txBody>
      </p:sp>
      <p:sp>
        <p:nvSpPr>
          <p:cNvPr id="16" name="Rechteck 12"/>
          <p:cNvSpPr/>
          <p:nvPr/>
        </p:nvSpPr>
        <p:spPr>
          <a:xfrm>
            <a:off x="519448" y="3277465"/>
            <a:ext cx="2017302" cy="864000"/>
          </a:xfrm>
          <a:prstGeom prst="rect">
            <a:avLst/>
          </a:prstGeom>
          <a:solidFill>
            <a:schemeClr val="bg1">
              <a:lumMod val="50000"/>
              <a:alpha val="20000"/>
            </a:schemeClr>
          </a:solidFill>
          <a:ln>
            <a:noFill/>
          </a:ln>
        </p:spPr>
        <p:txBody>
          <a:bodyPr lIns="91425" tIns="91425" rIns="91425" bIns="91425" anchor="t" anchorCtr="0">
            <a:noAutofit/>
          </a:bodyPr>
          <a:lstStyle/>
          <a:p>
            <a:endParaRPr lang="en-US" sz="2400" dirty="0">
              <a:solidFill>
                <a:schemeClr val="bg1"/>
              </a:solidFill>
              <a:latin typeface="Raleway" charset="0"/>
              <a:ea typeface="Raleway" charset="0"/>
              <a:cs typeface="Raleway" charset="0"/>
            </a:endParaRPr>
          </a:p>
        </p:txBody>
      </p:sp>
      <p:sp>
        <p:nvSpPr>
          <p:cNvPr id="17" name="Rechteck 13"/>
          <p:cNvSpPr/>
          <p:nvPr/>
        </p:nvSpPr>
        <p:spPr>
          <a:xfrm>
            <a:off x="519448" y="4285577"/>
            <a:ext cx="2017302" cy="864000"/>
          </a:xfrm>
          <a:prstGeom prst="rect">
            <a:avLst/>
          </a:prstGeom>
          <a:solidFill>
            <a:schemeClr val="bg1">
              <a:lumMod val="50000"/>
              <a:alpha val="20000"/>
            </a:schemeClr>
          </a:solidFill>
          <a:ln>
            <a:noFill/>
          </a:ln>
        </p:spPr>
        <p:txBody>
          <a:bodyPr lIns="91425" tIns="91425" rIns="91425" bIns="91425" anchor="t" anchorCtr="0">
            <a:noAutofit/>
          </a:bodyPr>
          <a:lstStyle/>
          <a:p>
            <a:endParaRPr lang="en-US" sz="2400" dirty="0">
              <a:solidFill>
                <a:schemeClr val="bg1"/>
              </a:solidFill>
              <a:latin typeface="Raleway" charset="0"/>
              <a:ea typeface="Raleway" charset="0"/>
              <a:cs typeface="Raleway" charset="0"/>
            </a:endParaRPr>
          </a:p>
        </p:txBody>
      </p:sp>
      <p:sp>
        <p:nvSpPr>
          <p:cNvPr id="18" name="Rechteck 15"/>
          <p:cNvSpPr/>
          <p:nvPr/>
        </p:nvSpPr>
        <p:spPr>
          <a:xfrm>
            <a:off x="2680431" y="2269305"/>
            <a:ext cx="2519872" cy="864000"/>
          </a:xfrm>
          <a:prstGeom prst="rect">
            <a:avLst/>
          </a:prstGeom>
          <a:solidFill>
            <a:schemeClr val="bg1">
              <a:lumMod val="50000"/>
              <a:alpha val="20000"/>
            </a:schemeClr>
          </a:solidFill>
          <a:ln>
            <a:noFill/>
          </a:ln>
        </p:spPr>
        <p:txBody>
          <a:bodyPr lIns="91425" tIns="91425" rIns="91425" bIns="91425" anchor="ctr" anchorCtr="0">
            <a:noAutofit/>
          </a:bodyPr>
          <a:lstStyle/>
          <a:p>
            <a:pPr>
              <a:spcAft>
                <a:spcPts val="600"/>
              </a:spcAft>
            </a:pPr>
            <a:r>
              <a:rPr lang="en-US" sz="2200" dirty="0" smtClean="0">
                <a:solidFill>
                  <a:schemeClr val="bg1"/>
                </a:solidFill>
                <a:latin typeface="Raleway" charset="0"/>
                <a:ea typeface="Raleway" charset="0"/>
                <a:cs typeface="Raleway" charset="0"/>
              </a:rPr>
              <a:t>Additional Driver</a:t>
            </a:r>
            <a:endParaRPr lang="en-US" sz="2200" dirty="0">
              <a:solidFill>
                <a:schemeClr val="bg1"/>
              </a:solidFill>
              <a:latin typeface="Raleway" charset="0"/>
              <a:ea typeface="Raleway" charset="0"/>
              <a:cs typeface="Raleway" charset="0"/>
            </a:endParaRPr>
          </a:p>
        </p:txBody>
      </p:sp>
      <p:sp>
        <p:nvSpPr>
          <p:cNvPr id="19" name="Rechteck 16"/>
          <p:cNvSpPr/>
          <p:nvPr/>
        </p:nvSpPr>
        <p:spPr>
          <a:xfrm>
            <a:off x="2680431" y="3277465"/>
            <a:ext cx="2519872" cy="864000"/>
          </a:xfrm>
          <a:prstGeom prst="rect">
            <a:avLst/>
          </a:prstGeom>
          <a:solidFill>
            <a:schemeClr val="bg1">
              <a:lumMod val="50000"/>
              <a:alpha val="20000"/>
            </a:schemeClr>
          </a:solidFill>
          <a:ln>
            <a:noFill/>
          </a:ln>
        </p:spPr>
        <p:txBody>
          <a:bodyPr lIns="91425" tIns="91425" rIns="91425" bIns="91425" anchor="ctr" anchorCtr="0">
            <a:noAutofit/>
          </a:bodyPr>
          <a:lstStyle/>
          <a:p>
            <a:pPr>
              <a:spcAft>
                <a:spcPts val="600"/>
              </a:spcAft>
            </a:pPr>
            <a:r>
              <a:rPr lang="en-US" sz="2200" dirty="0" smtClean="0">
                <a:solidFill>
                  <a:schemeClr val="bg1"/>
                </a:solidFill>
                <a:latin typeface="Raleway" charset="0"/>
                <a:ea typeface="Raleway" charset="0"/>
                <a:cs typeface="Raleway" charset="0"/>
              </a:rPr>
              <a:t>Car</a:t>
            </a:r>
            <a:endParaRPr lang="en-US" sz="2200" dirty="0">
              <a:solidFill>
                <a:schemeClr val="bg1"/>
              </a:solidFill>
              <a:latin typeface="Raleway" charset="0"/>
              <a:ea typeface="Raleway" charset="0"/>
              <a:cs typeface="Raleway" charset="0"/>
            </a:endParaRPr>
          </a:p>
        </p:txBody>
      </p:sp>
      <p:sp>
        <p:nvSpPr>
          <p:cNvPr id="20" name="Rechteck 17"/>
          <p:cNvSpPr/>
          <p:nvPr/>
        </p:nvSpPr>
        <p:spPr>
          <a:xfrm>
            <a:off x="2680431" y="4285577"/>
            <a:ext cx="2519872" cy="864000"/>
          </a:xfrm>
          <a:prstGeom prst="rect">
            <a:avLst/>
          </a:prstGeom>
          <a:solidFill>
            <a:schemeClr val="bg1">
              <a:lumMod val="50000"/>
              <a:alpha val="20000"/>
            </a:schemeClr>
          </a:solidFill>
          <a:ln>
            <a:noFill/>
          </a:ln>
        </p:spPr>
        <p:txBody>
          <a:bodyPr lIns="91425" tIns="91425" rIns="91425" bIns="91425" anchor="ctr" anchorCtr="0">
            <a:noAutofit/>
          </a:bodyPr>
          <a:lstStyle/>
          <a:p>
            <a:pPr>
              <a:spcAft>
                <a:spcPts val="600"/>
              </a:spcAft>
            </a:pPr>
            <a:r>
              <a:rPr lang="en-US" sz="2200" dirty="0" smtClean="0">
                <a:solidFill>
                  <a:schemeClr val="bg1"/>
                </a:solidFill>
                <a:latin typeface="Raleway" charset="0"/>
                <a:ea typeface="Raleway" charset="0"/>
                <a:cs typeface="Raleway" charset="0"/>
              </a:rPr>
              <a:t>Accident</a:t>
            </a:r>
            <a:endParaRPr lang="en-US" sz="2200" dirty="0">
              <a:solidFill>
                <a:schemeClr val="bg1"/>
              </a:solidFill>
              <a:latin typeface="Raleway" charset="0"/>
              <a:ea typeface="Raleway" charset="0"/>
              <a:cs typeface="Raleway" charset="0"/>
            </a:endParaRPr>
          </a:p>
        </p:txBody>
      </p:sp>
      <p:sp>
        <p:nvSpPr>
          <p:cNvPr id="37" name="Rechteck 10"/>
          <p:cNvSpPr/>
          <p:nvPr/>
        </p:nvSpPr>
        <p:spPr>
          <a:xfrm>
            <a:off x="519448" y="1261145"/>
            <a:ext cx="2017302" cy="864000"/>
          </a:xfrm>
          <a:prstGeom prst="rect">
            <a:avLst/>
          </a:prstGeom>
          <a:solidFill>
            <a:schemeClr val="bg1">
              <a:lumMod val="50000"/>
              <a:alpha val="20000"/>
            </a:schemeClr>
          </a:solidFill>
          <a:ln>
            <a:noFill/>
          </a:ln>
        </p:spPr>
        <p:txBody>
          <a:bodyPr lIns="91425" tIns="91425" rIns="91425" bIns="91425" anchor="t" anchorCtr="0">
            <a:noAutofit/>
          </a:bodyPr>
          <a:lstStyle/>
          <a:p>
            <a:endParaRPr lang="en-US" sz="2400" dirty="0">
              <a:solidFill>
                <a:schemeClr val="bg1"/>
              </a:solidFill>
              <a:latin typeface="Raleway" charset="0"/>
              <a:ea typeface="Raleway" charset="0"/>
              <a:cs typeface="Raleway" charset="0"/>
            </a:endParaRPr>
          </a:p>
        </p:txBody>
      </p:sp>
      <p:sp>
        <p:nvSpPr>
          <p:cNvPr id="38" name="Rechteck 14"/>
          <p:cNvSpPr/>
          <p:nvPr/>
        </p:nvSpPr>
        <p:spPr>
          <a:xfrm>
            <a:off x="2680431" y="1261145"/>
            <a:ext cx="2519872" cy="864000"/>
          </a:xfrm>
          <a:prstGeom prst="rect">
            <a:avLst/>
          </a:prstGeom>
          <a:solidFill>
            <a:schemeClr val="bg1">
              <a:lumMod val="50000"/>
              <a:alpha val="20000"/>
            </a:schemeClr>
          </a:solidFill>
          <a:ln>
            <a:noFill/>
          </a:ln>
        </p:spPr>
        <p:txBody>
          <a:bodyPr lIns="91425" tIns="91425" rIns="91425" bIns="91425" anchor="ctr" anchorCtr="0">
            <a:noAutofit/>
          </a:bodyPr>
          <a:lstStyle/>
          <a:p>
            <a:pPr>
              <a:spcAft>
                <a:spcPts val="600"/>
              </a:spcAft>
            </a:pPr>
            <a:r>
              <a:rPr lang="en-US" sz="2200" dirty="0" smtClean="0">
                <a:solidFill>
                  <a:schemeClr val="bg1"/>
                </a:solidFill>
                <a:latin typeface="Raleway" charset="0"/>
                <a:ea typeface="Raleway" charset="0"/>
                <a:cs typeface="Raleway" charset="0"/>
              </a:rPr>
              <a:t>Test Drive</a:t>
            </a:r>
            <a:endParaRPr lang="en-US" sz="2200" dirty="0">
              <a:solidFill>
                <a:schemeClr val="bg1"/>
              </a:solidFill>
              <a:latin typeface="Raleway" charset="0"/>
              <a:ea typeface="Raleway" charset="0"/>
              <a:cs typeface="Raleway" charset="0"/>
            </a:endParaRPr>
          </a:p>
        </p:txBody>
      </p:sp>
      <p:sp>
        <p:nvSpPr>
          <p:cNvPr id="55" name="Rechteck 13"/>
          <p:cNvSpPr/>
          <p:nvPr/>
        </p:nvSpPr>
        <p:spPr>
          <a:xfrm>
            <a:off x="519448" y="5293689"/>
            <a:ext cx="2017302" cy="864000"/>
          </a:xfrm>
          <a:prstGeom prst="rect">
            <a:avLst/>
          </a:prstGeom>
          <a:solidFill>
            <a:schemeClr val="bg1">
              <a:lumMod val="50000"/>
              <a:alpha val="20000"/>
            </a:schemeClr>
          </a:solidFill>
          <a:ln>
            <a:noFill/>
          </a:ln>
        </p:spPr>
        <p:txBody>
          <a:bodyPr lIns="91425" tIns="91425" rIns="91425" bIns="91425" anchor="t" anchorCtr="0">
            <a:noAutofit/>
          </a:bodyPr>
          <a:lstStyle/>
          <a:p>
            <a:endParaRPr lang="en-US" sz="2400" dirty="0">
              <a:solidFill>
                <a:schemeClr val="bg1"/>
              </a:solidFill>
              <a:latin typeface="Raleway" charset="0"/>
              <a:ea typeface="Raleway" charset="0"/>
              <a:cs typeface="Raleway" charset="0"/>
            </a:endParaRPr>
          </a:p>
        </p:txBody>
      </p:sp>
      <p:sp>
        <p:nvSpPr>
          <p:cNvPr id="56" name="Rechteck 17"/>
          <p:cNvSpPr/>
          <p:nvPr/>
        </p:nvSpPr>
        <p:spPr>
          <a:xfrm>
            <a:off x="2681101" y="5293689"/>
            <a:ext cx="2519872" cy="864000"/>
          </a:xfrm>
          <a:prstGeom prst="rect">
            <a:avLst/>
          </a:prstGeom>
          <a:solidFill>
            <a:schemeClr val="bg1">
              <a:lumMod val="50000"/>
              <a:alpha val="20000"/>
            </a:schemeClr>
          </a:solidFill>
          <a:ln>
            <a:noFill/>
          </a:ln>
        </p:spPr>
        <p:txBody>
          <a:bodyPr lIns="91425" tIns="91425" rIns="91425" bIns="91425" anchor="ctr" anchorCtr="0">
            <a:noAutofit/>
          </a:bodyPr>
          <a:lstStyle/>
          <a:p>
            <a:pPr>
              <a:spcAft>
                <a:spcPts val="600"/>
              </a:spcAft>
            </a:pPr>
            <a:r>
              <a:rPr lang="en-US" sz="2200" dirty="0" smtClean="0">
                <a:solidFill>
                  <a:schemeClr val="bg1"/>
                </a:solidFill>
                <a:latin typeface="Raleway" charset="0"/>
                <a:ea typeface="Raleway" charset="0"/>
                <a:cs typeface="Raleway" charset="0"/>
              </a:rPr>
              <a:t>Contents</a:t>
            </a:r>
            <a:endParaRPr lang="en-US" sz="2200" dirty="0">
              <a:solidFill>
                <a:schemeClr val="bg1"/>
              </a:solidFill>
              <a:latin typeface="Raleway" charset="0"/>
              <a:ea typeface="Raleway" charset="0"/>
              <a:cs typeface="Raleway" charset="0"/>
            </a:endParaRPr>
          </a:p>
        </p:txBody>
      </p:sp>
      <p:sp>
        <p:nvSpPr>
          <p:cNvPr id="57" name="Rechteck 13"/>
          <p:cNvSpPr/>
          <p:nvPr/>
        </p:nvSpPr>
        <p:spPr>
          <a:xfrm>
            <a:off x="5415788" y="1261145"/>
            <a:ext cx="2017302" cy="864000"/>
          </a:xfrm>
          <a:prstGeom prst="rect">
            <a:avLst/>
          </a:prstGeom>
          <a:solidFill>
            <a:schemeClr val="bg1">
              <a:lumMod val="50000"/>
              <a:alpha val="20000"/>
            </a:schemeClr>
          </a:solidFill>
          <a:ln>
            <a:noFill/>
          </a:ln>
        </p:spPr>
        <p:txBody>
          <a:bodyPr lIns="91425" tIns="91425" rIns="91425" bIns="91425" anchor="t" anchorCtr="0">
            <a:noAutofit/>
          </a:bodyPr>
          <a:lstStyle/>
          <a:p>
            <a:endParaRPr lang="en-US" sz="2400" dirty="0">
              <a:solidFill>
                <a:schemeClr val="bg1"/>
              </a:solidFill>
              <a:latin typeface="Raleway" charset="0"/>
              <a:ea typeface="Raleway" charset="0"/>
              <a:cs typeface="Raleway" charset="0"/>
            </a:endParaRPr>
          </a:p>
        </p:txBody>
      </p:sp>
      <p:sp>
        <p:nvSpPr>
          <p:cNvPr id="58" name="Rechteck 17"/>
          <p:cNvSpPr/>
          <p:nvPr/>
        </p:nvSpPr>
        <p:spPr>
          <a:xfrm>
            <a:off x="7576567" y="1261145"/>
            <a:ext cx="2519872" cy="864000"/>
          </a:xfrm>
          <a:prstGeom prst="rect">
            <a:avLst/>
          </a:prstGeom>
          <a:solidFill>
            <a:schemeClr val="bg1">
              <a:lumMod val="50000"/>
              <a:alpha val="20000"/>
            </a:schemeClr>
          </a:solidFill>
          <a:ln>
            <a:noFill/>
          </a:ln>
        </p:spPr>
        <p:txBody>
          <a:bodyPr lIns="91425" tIns="91425" rIns="91425" bIns="91425" anchor="ctr" anchorCtr="0">
            <a:noAutofit/>
          </a:bodyPr>
          <a:lstStyle/>
          <a:p>
            <a:pPr>
              <a:spcAft>
                <a:spcPts val="600"/>
              </a:spcAft>
            </a:pPr>
            <a:r>
              <a:rPr lang="en-US" sz="2200" dirty="0" smtClean="0">
                <a:solidFill>
                  <a:schemeClr val="bg1"/>
                </a:solidFill>
                <a:latin typeface="Raleway" charset="0"/>
                <a:ea typeface="Raleway" charset="0"/>
                <a:cs typeface="Raleway" charset="0"/>
              </a:rPr>
              <a:t>Rental Deposit</a:t>
            </a:r>
            <a:endParaRPr lang="en-US" sz="2200" dirty="0">
              <a:solidFill>
                <a:schemeClr val="bg1"/>
              </a:solidFill>
              <a:latin typeface="Raleway" charset="0"/>
              <a:ea typeface="Raleway" charset="0"/>
              <a:cs typeface="Raleway" charset="0"/>
            </a:endParaRPr>
          </a:p>
        </p:txBody>
      </p:sp>
      <p:sp>
        <p:nvSpPr>
          <p:cNvPr id="59" name="Rechteck 13"/>
          <p:cNvSpPr/>
          <p:nvPr/>
        </p:nvSpPr>
        <p:spPr>
          <a:xfrm>
            <a:off x="5415788" y="2269305"/>
            <a:ext cx="2017302" cy="864000"/>
          </a:xfrm>
          <a:prstGeom prst="rect">
            <a:avLst/>
          </a:prstGeom>
          <a:solidFill>
            <a:schemeClr val="bg1">
              <a:lumMod val="50000"/>
              <a:alpha val="20000"/>
            </a:schemeClr>
          </a:solidFill>
          <a:ln>
            <a:noFill/>
          </a:ln>
        </p:spPr>
        <p:txBody>
          <a:bodyPr lIns="91425" tIns="91425" rIns="91425" bIns="91425" anchor="t" anchorCtr="0">
            <a:noAutofit/>
          </a:bodyPr>
          <a:lstStyle/>
          <a:p>
            <a:endParaRPr lang="en-US" sz="2400" dirty="0">
              <a:solidFill>
                <a:schemeClr val="bg1"/>
              </a:solidFill>
              <a:latin typeface="Raleway" charset="0"/>
              <a:ea typeface="Raleway" charset="0"/>
              <a:cs typeface="Raleway" charset="0"/>
            </a:endParaRPr>
          </a:p>
        </p:txBody>
      </p:sp>
      <p:sp>
        <p:nvSpPr>
          <p:cNvPr id="60" name="Rechteck 17"/>
          <p:cNvSpPr/>
          <p:nvPr/>
        </p:nvSpPr>
        <p:spPr>
          <a:xfrm>
            <a:off x="7577645" y="2269305"/>
            <a:ext cx="2519872" cy="864000"/>
          </a:xfrm>
          <a:prstGeom prst="rect">
            <a:avLst/>
          </a:prstGeom>
          <a:solidFill>
            <a:schemeClr val="bg1">
              <a:lumMod val="50000"/>
              <a:alpha val="20000"/>
            </a:schemeClr>
          </a:solidFill>
          <a:ln>
            <a:noFill/>
          </a:ln>
        </p:spPr>
        <p:txBody>
          <a:bodyPr lIns="91425" tIns="91425" rIns="91425" bIns="91425" anchor="ctr" anchorCtr="0">
            <a:noAutofit/>
          </a:bodyPr>
          <a:lstStyle/>
          <a:p>
            <a:pPr>
              <a:spcAft>
                <a:spcPts val="600"/>
              </a:spcAft>
            </a:pPr>
            <a:r>
              <a:rPr lang="en-US" sz="2200" dirty="0" smtClean="0">
                <a:solidFill>
                  <a:schemeClr val="bg1"/>
                </a:solidFill>
                <a:latin typeface="Raleway" charset="0"/>
                <a:ea typeface="Raleway" charset="0"/>
                <a:cs typeface="Raleway" charset="0"/>
              </a:rPr>
              <a:t>Gadgets</a:t>
            </a:r>
            <a:endParaRPr lang="en-US" sz="2200" dirty="0">
              <a:solidFill>
                <a:schemeClr val="bg1"/>
              </a:solidFill>
              <a:latin typeface="Raleway" charset="0"/>
              <a:ea typeface="Raleway" charset="0"/>
              <a:cs typeface="Raleway" charset="0"/>
            </a:endParaRPr>
          </a:p>
        </p:txBody>
      </p:sp>
      <p:sp>
        <p:nvSpPr>
          <p:cNvPr id="61" name="Rechteck 13"/>
          <p:cNvSpPr/>
          <p:nvPr/>
        </p:nvSpPr>
        <p:spPr>
          <a:xfrm>
            <a:off x="5415788" y="3277465"/>
            <a:ext cx="2017302" cy="864000"/>
          </a:xfrm>
          <a:prstGeom prst="rect">
            <a:avLst/>
          </a:prstGeom>
          <a:solidFill>
            <a:schemeClr val="bg1">
              <a:lumMod val="50000"/>
              <a:alpha val="20000"/>
            </a:schemeClr>
          </a:solidFill>
          <a:ln>
            <a:noFill/>
          </a:ln>
        </p:spPr>
        <p:txBody>
          <a:bodyPr lIns="91425" tIns="91425" rIns="91425" bIns="91425" anchor="t" anchorCtr="0">
            <a:noAutofit/>
          </a:bodyPr>
          <a:lstStyle/>
          <a:p>
            <a:endParaRPr lang="en-US" sz="2400" dirty="0">
              <a:solidFill>
                <a:schemeClr val="bg1"/>
              </a:solidFill>
              <a:latin typeface="Raleway" charset="0"/>
              <a:ea typeface="Raleway" charset="0"/>
              <a:cs typeface="Raleway" charset="0"/>
            </a:endParaRPr>
          </a:p>
        </p:txBody>
      </p:sp>
      <p:sp>
        <p:nvSpPr>
          <p:cNvPr id="62" name="Rechteck 17"/>
          <p:cNvSpPr/>
          <p:nvPr/>
        </p:nvSpPr>
        <p:spPr>
          <a:xfrm>
            <a:off x="7577645" y="3277465"/>
            <a:ext cx="2519872" cy="864000"/>
          </a:xfrm>
          <a:prstGeom prst="rect">
            <a:avLst/>
          </a:prstGeom>
          <a:solidFill>
            <a:schemeClr val="bg1">
              <a:lumMod val="50000"/>
              <a:alpha val="20000"/>
            </a:schemeClr>
          </a:solidFill>
          <a:ln>
            <a:noFill/>
          </a:ln>
        </p:spPr>
        <p:txBody>
          <a:bodyPr lIns="91425" tIns="91425" rIns="91425" bIns="91425" anchor="ctr" anchorCtr="0">
            <a:noAutofit/>
          </a:bodyPr>
          <a:lstStyle/>
          <a:p>
            <a:pPr>
              <a:spcAft>
                <a:spcPts val="600"/>
              </a:spcAft>
            </a:pPr>
            <a:r>
              <a:rPr lang="en-US" sz="2200" dirty="0" smtClean="0">
                <a:solidFill>
                  <a:schemeClr val="bg1"/>
                </a:solidFill>
                <a:latin typeface="Raleway" charset="0"/>
                <a:ea typeface="Raleway" charset="0"/>
                <a:cs typeface="Raleway" charset="0"/>
              </a:rPr>
              <a:t>Cyber</a:t>
            </a:r>
            <a:endParaRPr lang="en-US" sz="2200" dirty="0">
              <a:solidFill>
                <a:schemeClr val="bg1"/>
              </a:solidFill>
              <a:latin typeface="Raleway" charset="0"/>
              <a:ea typeface="Raleway" charset="0"/>
              <a:cs typeface="Raleway" charset="0"/>
            </a:endParaRPr>
          </a:p>
        </p:txBody>
      </p:sp>
      <p:sp>
        <p:nvSpPr>
          <p:cNvPr id="63" name="Rechteck 13"/>
          <p:cNvSpPr/>
          <p:nvPr/>
        </p:nvSpPr>
        <p:spPr>
          <a:xfrm>
            <a:off x="5415788" y="4285577"/>
            <a:ext cx="2017302" cy="864000"/>
          </a:xfrm>
          <a:prstGeom prst="rect">
            <a:avLst/>
          </a:prstGeom>
          <a:solidFill>
            <a:schemeClr val="bg1">
              <a:lumMod val="50000"/>
              <a:alpha val="20000"/>
            </a:schemeClr>
          </a:solidFill>
          <a:ln>
            <a:noFill/>
          </a:ln>
        </p:spPr>
        <p:txBody>
          <a:bodyPr lIns="91425" tIns="91425" rIns="91425" bIns="91425" anchor="t" anchorCtr="0">
            <a:noAutofit/>
          </a:bodyPr>
          <a:lstStyle/>
          <a:p>
            <a:endParaRPr lang="en-US" sz="2400" dirty="0">
              <a:solidFill>
                <a:schemeClr val="bg1"/>
              </a:solidFill>
              <a:latin typeface="Raleway" charset="0"/>
              <a:ea typeface="Raleway" charset="0"/>
              <a:cs typeface="Raleway" charset="0"/>
            </a:endParaRPr>
          </a:p>
        </p:txBody>
      </p:sp>
      <p:sp>
        <p:nvSpPr>
          <p:cNvPr id="64" name="Rechteck 17"/>
          <p:cNvSpPr/>
          <p:nvPr/>
        </p:nvSpPr>
        <p:spPr>
          <a:xfrm>
            <a:off x="7577645" y="4285577"/>
            <a:ext cx="2519872" cy="864000"/>
          </a:xfrm>
          <a:prstGeom prst="rect">
            <a:avLst/>
          </a:prstGeom>
          <a:solidFill>
            <a:schemeClr val="bg1">
              <a:lumMod val="50000"/>
              <a:alpha val="20000"/>
            </a:schemeClr>
          </a:solidFill>
          <a:ln>
            <a:noFill/>
          </a:ln>
        </p:spPr>
        <p:txBody>
          <a:bodyPr lIns="91425" tIns="91425" rIns="91425" bIns="91425" anchor="ctr" anchorCtr="0">
            <a:noAutofit/>
          </a:bodyPr>
          <a:lstStyle/>
          <a:p>
            <a:pPr>
              <a:spcAft>
                <a:spcPts val="600"/>
              </a:spcAft>
            </a:pPr>
            <a:r>
              <a:rPr lang="en-US" sz="2200" dirty="0" smtClean="0">
                <a:solidFill>
                  <a:schemeClr val="bg1"/>
                </a:solidFill>
                <a:latin typeface="Raleway" charset="0"/>
                <a:ea typeface="Raleway" charset="0"/>
                <a:cs typeface="Raleway" charset="0"/>
              </a:rPr>
              <a:t>Watch+ Photo</a:t>
            </a:r>
            <a:endParaRPr lang="en-US" sz="2200" dirty="0">
              <a:solidFill>
                <a:schemeClr val="bg1"/>
              </a:solidFill>
              <a:latin typeface="Raleway" charset="0"/>
              <a:ea typeface="Raleway" charset="0"/>
              <a:cs typeface="Raleway" charset="0"/>
            </a:endParaRPr>
          </a:p>
        </p:txBody>
      </p:sp>
      <p:sp>
        <p:nvSpPr>
          <p:cNvPr id="65" name="Rechteck 13"/>
          <p:cNvSpPr/>
          <p:nvPr/>
        </p:nvSpPr>
        <p:spPr>
          <a:xfrm>
            <a:off x="5415788" y="5293689"/>
            <a:ext cx="2017302" cy="864000"/>
          </a:xfrm>
          <a:prstGeom prst="rect">
            <a:avLst/>
          </a:prstGeom>
          <a:solidFill>
            <a:schemeClr val="bg1">
              <a:lumMod val="50000"/>
              <a:alpha val="20000"/>
            </a:schemeClr>
          </a:solidFill>
          <a:ln>
            <a:noFill/>
          </a:ln>
        </p:spPr>
        <p:txBody>
          <a:bodyPr lIns="91425" tIns="91425" rIns="91425" bIns="91425" anchor="t" anchorCtr="0">
            <a:noAutofit/>
          </a:bodyPr>
          <a:lstStyle/>
          <a:p>
            <a:endParaRPr lang="en-US" sz="2400" dirty="0">
              <a:solidFill>
                <a:schemeClr val="bg1"/>
              </a:solidFill>
              <a:latin typeface="Raleway" charset="0"/>
              <a:ea typeface="Raleway" charset="0"/>
              <a:cs typeface="Raleway" charset="0"/>
            </a:endParaRPr>
          </a:p>
        </p:txBody>
      </p:sp>
      <p:sp>
        <p:nvSpPr>
          <p:cNvPr id="66" name="Rechteck 17"/>
          <p:cNvSpPr/>
          <p:nvPr/>
        </p:nvSpPr>
        <p:spPr>
          <a:xfrm>
            <a:off x="7577645" y="5293689"/>
            <a:ext cx="2519872" cy="864000"/>
          </a:xfrm>
          <a:prstGeom prst="rect">
            <a:avLst/>
          </a:prstGeom>
          <a:solidFill>
            <a:schemeClr val="bg1">
              <a:lumMod val="50000"/>
              <a:alpha val="20000"/>
            </a:schemeClr>
          </a:solidFill>
          <a:ln>
            <a:noFill/>
          </a:ln>
        </p:spPr>
        <p:txBody>
          <a:bodyPr lIns="91425" tIns="91425" rIns="91425" bIns="91425" anchor="ctr" anchorCtr="0">
            <a:noAutofit/>
          </a:bodyPr>
          <a:lstStyle/>
          <a:p>
            <a:pPr>
              <a:spcAft>
                <a:spcPts val="600"/>
              </a:spcAft>
            </a:pPr>
            <a:r>
              <a:rPr lang="en-US" sz="2200" dirty="0" smtClean="0">
                <a:solidFill>
                  <a:schemeClr val="bg1"/>
                </a:solidFill>
                <a:latin typeface="Raleway" charset="0"/>
                <a:ea typeface="Raleway" charset="0"/>
                <a:cs typeface="Raleway" charset="0"/>
              </a:rPr>
              <a:t>Travel</a:t>
            </a:r>
            <a:endParaRPr lang="en-US" sz="2200" dirty="0">
              <a:solidFill>
                <a:schemeClr val="bg1"/>
              </a:solidFill>
              <a:latin typeface="Raleway" charset="0"/>
              <a:ea typeface="Raleway" charset="0"/>
              <a:cs typeface="Raleway" charset="0"/>
            </a:endParaRPr>
          </a:p>
        </p:txBody>
      </p:sp>
      <p:sp>
        <p:nvSpPr>
          <p:cNvPr id="67" name="Rechteck 13"/>
          <p:cNvSpPr/>
          <p:nvPr/>
        </p:nvSpPr>
        <p:spPr>
          <a:xfrm>
            <a:off x="519448" y="6301705"/>
            <a:ext cx="2017302" cy="864000"/>
          </a:xfrm>
          <a:prstGeom prst="rect">
            <a:avLst/>
          </a:prstGeom>
          <a:solidFill>
            <a:schemeClr val="bg1">
              <a:lumMod val="50000"/>
              <a:alpha val="20000"/>
            </a:schemeClr>
          </a:solidFill>
          <a:ln>
            <a:noFill/>
          </a:ln>
        </p:spPr>
        <p:txBody>
          <a:bodyPr lIns="91425" tIns="91425" rIns="91425" bIns="91425" anchor="t" anchorCtr="0">
            <a:noAutofit/>
          </a:bodyPr>
          <a:lstStyle/>
          <a:p>
            <a:endParaRPr lang="en-US" sz="2400" dirty="0">
              <a:solidFill>
                <a:schemeClr val="bg1"/>
              </a:solidFill>
              <a:latin typeface="Raleway" charset="0"/>
              <a:ea typeface="Raleway" charset="0"/>
              <a:cs typeface="Raleway" charset="0"/>
            </a:endParaRPr>
          </a:p>
        </p:txBody>
      </p:sp>
      <p:sp>
        <p:nvSpPr>
          <p:cNvPr id="68" name="Rechteck 17"/>
          <p:cNvSpPr/>
          <p:nvPr/>
        </p:nvSpPr>
        <p:spPr>
          <a:xfrm>
            <a:off x="2681101" y="6301705"/>
            <a:ext cx="2519872" cy="864000"/>
          </a:xfrm>
          <a:prstGeom prst="rect">
            <a:avLst/>
          </a:prstGeom>
          <a:solidFill>
            <a:schemeClr val="bg1">
              <a:lumMod val="50000"/>
              <a:alpha val="20000"/>
            </a:schemeClr>
          </a:solidFill>
          <a:ln>
            <a:noFill/>
          </a:ln>
        </p:spPr>
        <p:txBody>
          <a:bodyPr lIns="91425" tIns="91425" rIns="91425" bIns="91425" anchor="ctr" anchorCtr="0">
            <a:noAutofit/>
          </a:bodyPr>
          <a:lstStyle/>
          <a:p>
            <a:pPr>
              <a:spcAft>
                <a:spcPts val="600"/>
              </a:spcAft>
            </a:pPr>
            <a:r>
              <a:rPr lang="en-US" sz="2200" dirty="0" smtClean="0">
                <a:solidFill>
                  <a:schemeClr val="bg1"/>
                </a:solidFill>
                <a:latin typeface="Raleway" charset="0"/>
                <a:ea typeface="Raleway" charset="0"/>
                <a:cs typeface="Raleway" charset="0"/>
              </a:rPr>
              <a:t>Private Liability</a:t>
            </a:r>
            <a:endParaRPr lang="en-US" sz="2200" dirty="0">
              <a:solidFill>
                <a:schemeClr val="bg1"/>
              </a:solidFill>
              <a:latin typeface="Raleway" charset="0"/>
              <a:ea typeface="Raleway" charset="0"/>
              <a:cs typeface="Raleway" charset="0"/>
            </a:endParaRPr>
          </a:p>
        </p:txBody>
      </p:sp>
      <p:sp>
        <p:nvSpPr>
          <p:cNvPr id="69" name="Rechteck 13"/>
          <p:cNvSpPr/>
          <p:nvPr/>
        </p:nvSpPr>
        <p:spPr>
          <a:xfrm>
            <a:off x="5415788" y="6301705"/>
            <a:ext cx="2017302" cy="864000"/>
          </a:xfrm>
          <a:prstGeom prst="rect">
            <a:avLst/>
          </a:prstGeom>
          <a:solidFill>
            <a:schemeClr val="bg1">
              <a:lumMod val="50000"/>
              <a:alpha val="20000"/>
            </a:schemeClr>
          </a:solidFill>
          <a:ln>
            <a:noFill/>
          </a:ln>
        </p:spPr>
        <p:txBody>
          <a:bodyPr lIns="91425" tIns="91425" rIns="91425" bIns="91425" anchor="t" anchorCtr="0">
            <a:noAutofit/>
          </a:bodyPr>
          <a:lstStyle/>
          <a:p>
            <a:endParaRPr lang="en-US" sz="2400" dirty="0">
              <a:solidFill>
                <a:schemeClr val="bg1"/>
              </a:solidFill>
              <a:latin typeface="Raleway" charset="0"/>
              <a:ea typeface="Raleway" charset="0"/>
              <a:cs typeface="Raleway" charset="0"/>
            </a:endParaRPr>
          </a:p>
        </p:txBody>
      </p:sp>
      <p:sp>
        <p:nvSpPr>
          <p:cNvPr id="70" name="Rechteck 17"/>
          <p:cNvSpPr/>
          <p:nvPr/>
        </p:nvSpPr>
        <p:spPr>
          <a:xfrm>
            <a:off x="7577645" y="6301705"/>
            <a:ext cx="2519872" cy="864000"/>
          </a:xfrm>
          <a:prstGeom prst="rect">
            <a:avLst/>
          </a:prstGeom>
          <a:solidFill>
            <a:schemeClr val="bg1">
              <a:lumMod val="50000"/>
              <a:alpha val="20000"/>
            </a:schemeClr>
          </a:solidFill>
          <a:ln>
            <a:noFill/>
          </a:ln>
        </p:spPr>
        <p:txBody>
          <a:bodyPr lIns="91425" tIns="91425" rIns="91425" bIns="91425" anchor="ctr" anchorCtr="0">
            <a:noAutofit/>
          </a:bodyPr>
          <a:lstStyle/>
          <a:p>
            <a:pPr>
              <a:spcAft>
                <a:spcPts val="600"/>
              </a:spcAft>
            </a:pPr>
            <a:r>
              <a:rPr lang="en-US" sz="2200" dirty="0" smtClean="0">
                <a:solidFill>
                  <a:schemeClr val="bg1"/>
                </a:solidFill>
                <a:latin typeface="Raleway" charset="0"/>
                <a:ea typeface="Raleway" charset="0"/>
                <a:cs typeface="Raleway" charset="0"/>
              </a:rPr>
              <a:t>Car Repair</a:t>
            </a:r>
            <a:endParaRPr lang="en-US" sz="2200" dirty="0">
              <a:solidFill>
                <a:schemeClr val="bg1"/>
              </a:solidFill>
              <a:latin typeface="Raleway" charset="0"/>
              <a:ea typeface="Raleway" charset="0"/>
              <a:cs typeface="Raleway" charset="0"/>
            </a:endParaRPr>
          </a:p>
        </p:txBody>
      </p:sp>
      <p:pic>
        <p:nvPicPr>
          <p:cNvPr id="3" name="Picture 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93936" y="1462251"/>
            <a:ext cx="1468327" cy="461789"/>
          </a:xfrm>
          <a:prstGeom prst="rect">
            <a:avLst/>
          </a:prstGeom>
        </p:spPr>
      </p:pic>
      <p:pic>
        <p:nvPicPr>
          <p:cNvPr id="71" name="Picture 70"/>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93936" y="2470411"/>
            <a:ext cx="1468327" cy="461789"/>
          </a:xfrm>
          <a:prstGeom prst="rect">
            <a:avLst/>
          </a:prstGeom>
        </p:spPr>
      </p:pic>
      <p:pic>
        <p:nvPicPr>
          <p:cNvPr id="72" name="Picture 7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93936" y="3478571"/>
            <a:ext cx="1468327" cy="461789"/>
          </a:xfrm>
          <a:prstGeom prst="rect">
            <a:avLst/>
          </a:prstGeom>
        </p:spPr>
      </p:pic>
      <p:pic>
        <p:nvPicPr>
          <p:cNvPr id="73" name="Picture 72"/>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93936" y="4486683"/>
            <a:ext cx="1468327" cy="461789"/>
          </a:xfrm>
          <a:prstGeom prst="rect">
            <a:avLst/>
          </a:prstGeom>
        </p:spPr>
      </p:pic>
      <p:pic>
        <p:nvPicPr>
          <p:cNvPr id="4" name="Picture 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19922" y="5581674"/>
            <a:ext cx="1616355" cy="288031"/>
          </a:xfrm>
          <a:prstGeom prst="rect">
            <a:avLst/>
          </a:prstGeom>
        </p:spPr>
      </p:pic>
      <p:pic>
        <p:nvPicPr>
          <p:cNvPr id="74" name="Picture 73"/>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19922" y="6589690"/>
            <a:ext cx="1616355" cy="288031"/>
          </a:xfrm>
          <a:prstGeom prst="rect">
            <a:avLst/>
          </a:prstGeom>
        </p:spPr>
      </p:pic>
      <p:pic>
        <p:nvPicPr>
          <p:cNvPr id="5" name="Picture 4"/>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809724" y="1416523"/>
            <a:ext cx="1229431" cy="553244"/>
          </a:xfrm>
          <a:prstGeom prst="rect">
            <a:avLst/>
          </a:prstGeom>
        </p:spPr>
      </p:pic>
      <p:pic>
        <p:nvPicPr>
          <p:cNvPr id="7" name="Picture 6"/>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535561" y="2431086"/>
            <a:ext cx="1777756" cy="540438"/>
          </a:xfrm>
          <a:prstGeom prst="rect">
            <a:avLst/>
          </a:prstGeom>
        </p:spPr>
      </p:pic>
      <p:pic>
        <p:nvPicPr>
          <p:cNvPr id="75" name="Picture 74"/>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535561" y="3439246"/>
            <a:ext cx="1777756" cy="540438"/>
          </a:xfrm>
          <a:prstGeom prst="rect">
            <a:avLst/>
          </a:prstGeom>
        </p:spPr>
      </p:pic>
      <p:pic>
        <p:nvPicPr>
          <p:cNvPr id="76" name="Picture 75"/>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5535561" y="4447358"/>
            <a:ext cx="1777756" cy="540438"/>
          </a:xfrm>
          <a:prstGeom prst="rect">
            <a:avLst/>
          </a:prstGeom>
        </p:spPr>
      </p:pic>
      <p:pic>
        <p:nvPicPr>
          <p:cNvPr id="77" name="Picture 76"/>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684615" y="6456272"/>
            <a:ext cx="1479648" cy="554867"/>
          </a:xfrm>
          <a:prstGeom prst="rect">
            <a:avLst/>
          </a:prstGeom>
        </p:spPr>
      </p:pic>
      <p:sp>
        <p:nvSpPr>
          <p:cNvPr id="39" name="Shape 74"/>
          <p:cNvSpPr txBox="1"/>
          <p:nvPr/>
        </p:nvSpPr>
        <p:spPr>
          <a:xfrm>
            <a:off x="519782" y="181025"/>
            <a:ext cx="9503693" cy="580799"/>
          </a:xfrm>
          <a:prstGeom prst="rect">
            <a:avLst/>
          </a:prstGeom>
          <a:noFill/>
          <a:ln>
            <a:noFill/>
          </a:ln>
        </p:spPr>
        <p:txBody>
          <a:bodyPr lIns="91425" tIns="91425" rIns="91425" bIns="91425" anchor="t" anchorCtr="0">
            <a:noAutofit/>
          </a:bodyPr>
          <a:lstStyle>
            <a:defPPr marR="0" algn="l" rtl="0">
              <a:lnSpc>
                <a:spcPct val="100000"/>
              </a:lnSpc>
              <a:spcBef>
                <a:spcPts val="0"/>
              </a:spcBef>
              <a:spcAft>
                <a:spcPts val="0"/>
              </a:spcAft>
              <a:defRPr/>
            </a:defPPr>
            <a:lvl1pPr>
              <a:defRPr sz="2600" b="1">
                <a:solidFill>
                  <a:schemeClr val="bg2">
                    <a:lumMod val="20000"/>
                    <a:lumOff val="80000"/>
                  </a:schemeClr>
                </a:solidFill>
                <a:latin typeface="Raleway"/>
                <a:ea typeface="Montserrat"/>
                <a:cs typeface="Raleway"/>
              </a:defRPr>
            </a:lvl1pPr>
          </a:lstStyle>
          <a:p>
            <a:r>
              <a:rPr lang="en-GB" sz="2800" dirty="0" smtClean="0">
                <a:solidFill>
                  <a:srgbClr val="F1C232"/>
                </a:solidFill>
                <a:sym typeface="Montserrat"/>
              </a:rPr>
              <a:t>The KASKO-Team has designed and deployed more than 15 products in just over 1 year, see some below</a:t>
            </a:r>
            <a:endParaRPr lang="en" sz="2800" dirty="0">
              <a:solidFill>
                <a:srgbClr val="F1C232"/>
              </a:solidFill>
              <a:sym typeface="Montserrat"/>
            </a:endParaRPr>
          </a:p>
        </p:txBody>
      </p:sp>
      <p:pic>
        <p:nvPicPr>
          <p:cNvPr id="6" name="Picture 5"/>
          <p:cNvPicPr>
            <a:picLocks noChangeAspect="1"/>
          </p:cNvPicPr>
          <p:nvPr/>
        </p:nvPicPr>
        <p:blipFill>
          <a:blip r:embed="rId7"/>
          <a:stretch>
            <a:fillRect/>
          </a:stretch>
        </p:blipFill>
        <p:spPr>
          <a:xfrm>
            <a:off x="6024161" y="5325411"/>
            <a:ext cx="800555" cy="800555"/>
          </a:xfrm>
          <a:prstGeom prst="rect">
            <a:avLst/>
          </a:prstGeom>
        </p:spPr>
      </p:pic>
    </p:spTree>
    <p:extLst>
      <p:ext uri="{BB962C8B-B14F-4D97-AF65-F5344CB8AC3E}">
        <p14:creationId xmlns:p14="http://schemas.microsoft.com/office/powerpoint/2010/main" val="21057086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pic>
        <p:nvPicPr>
          <p:cNvPr id="6" name="Picture 5" descr="bckg2-01.png"/>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2" y="-1"/>
            <a:ext cx="10888935" cy="7741865"/>
          </a:xfrm>
          <a:prstGeom prst="rect">
            <a:avLst/>
          </a:prstGeom>
        </p:spPr>
      </p:pic>
      <p:graphicFrame>
        <p:nvGraphicFramePr>
          <p:cNvPr id="8" name="Objekt 7" hidden="1"/>
          <p:cNvGraphicFramePr>
            <a:graphicFrameLocks noChangeAspect="1"/>
          </p:cNvGraphicFramePr>
          <p:nvPr>
            <p:custDataLst>
              <p:tags r:id="rId2"/>
            </p:custDataLst>
          </p:nvPr>
        </p:nvGraphicFramePr>
        <p:xfrm>
          <a:off x="1587" y="1594"/>
          <a:ext cx="1587" cy="1587"/>
        </p:xfrm>
        <a:graphic>
          <a:graphicData uri="http://schemas.openxmlformats.org/presentationml/2006/ole">
            <mc:AlternateContent xmlns:mc="http://schemas.openxmlformats.org/markup-compatibility/2006">
              <mc:Choice xmlns:v="urn:schemas-microsoft-com:vml" Requires="v">
                <p:oleObj spid="_x0000_s381055" name="think-cell Folie" r:id="rId6" imgW="270" imgH="270" progId="TCLayout.ActiveDocument.1">
                  <p:embed/>
                </p:oleObj>
              </mc:Choice>
              <mc:Fallback>
                <p:oleObj name="think-cell Folie" r:id="rId6" imgW="270" imgH="270" progId="TCLayout.ActiveDocument.1">
                  <p:embed/>
                  <p:pic>
                    <p:nvPicPr>
                      <p:cNvPr id="8" name="Objekt 7" hidden="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87" y="1594"/>
                        <a:ext cx="1587" cy="1587"/>
                      </a:xfrm>
                      <a:prstGeom prst="rect">
                        <a:avLst/>
                      </a:prstGeom>
                      <a:noFill/>
                      <a:extLst>
                        <a:ext uri="{909E8E84-426E-40dd-AFC4-6F175D3DCCD1}">
                          <a14:hiddenFill xmlns:a14="http://schemas.microsoft.com/office/drawing/2010/main" xmlns="">
                            <a:solidFill>
                              <a:srgbClr val="FFFFFF"/>
                            </a:solidFill>
                          </a14:hiddenFill>
                        </a:ext>
                      </a:extLst>
                    </p:spPr>
                  </p:pic>
                </p:oleObj>
              </mc:Fallback>
            </mc:AlternateContent>
          </a:graphicData>
        </a:graphic>
      </p:graphicFrame>
      <p:sp>
        <p:nvSpPr>
          <p:cNvPr id="277" name="Shape 277"/>
          <p:cNvSpPr txBox="1"/>
          <p:nvPr/>
        </p:nvSpPr>
        <p:spPr>
          <a:xfrm>
            <a:off x="3341774" y="4141465"/>
            <a:ext cx="6957899" cy="3000000"/>
          </a:xfrm>
          <a:prstGeom prst="rect">
            <a:avLst/>
          </a:prstGeom>
          <a:noFill/>
          <a:ln>
            <a:noFill/>
          </a:ln>
        </p:spPr>
        <p:txBody>
          <a:bodyPr lIns="91425" tIns="91425" rIns="91425" bIns="91425" anchor="t" anchorCtr="0">
            <a:noAutofit/>
          </a:bodyPr>
          <a:lstStyle/>
          <a:p>
            <a:pPr lvl="0" algn="r" rtl="0">
              <a:spcBef>
                <a:spcPts val="0"/>
              </a:spcBef>
              <a:buNone/>
            </a:pPr>
            <a:r>
              <a:rPr lang="x-none" sz="2400" dirty="0">
                <a:solidFill>
                  <a:srgbClr val="FFFFFF"/>
                </a:solidFill>
                <a:latin typeface="Raleway"/>
                <a:ea typeface="Montserrat"/>
                <a:cs typeface="Raleway"/>
                <a:sym typeface="Montserrat"/>
              </a:rPr>
              <a:t>WWW.KASKO.IO</a:t>
            </a:r>
            <a:endParaRPr lang="en" sz="2400" dirty="0">
              <a:solidFill>
                <a:srgbClr val="FFFFFF"/>
              </a:solidFill>
              <a:latin typeface="Raleway"/>
              <a:ea typeface="Montserrat"/>
              <a:cs typeface="Raleway"/>
              <a:sym typeface="Montserrat"/>
            </a:endParaRPr>
          </a:p>
          <a:p>
            <a:pPr lvl="0" algn="r" rtl="0">
              <a:spcBef>
                <a:spcPts val="0"/>
              </a:spcBef>
              <a:buNone/>
            </a:pPr>
            <a:endParaRPr sz="2400" dirty="0">
              <a:solidFill>
                <a:srgbClr val="FFFFFF"/>
              </a:solidFill>
              <a:latin typeface="Raleway"/>
              <a:ea typeface="Montserrat"/>
              <a:cs typeface="Raleway"/>
              <a:sym typeface="Montserrat"/>
            </a:endParaRPr>
          </a:p>
        </p:txBody>
      </p:sp>
      <p:pic>
        <p:nvPicPr>
          <p:cNvPr id="10" name="Picture 9" descr="Kasko_logo-19.png"/>
          <p:cNvPicPr>
            <a:picLocks noChangeAspect="1"/>
          </p:cNvPicPr>
          <p:nvPr/>
        </p:nvPicPr>
        <p:blipFill>
          <a:blip r:embed="rId8" cstate="email">
            <a:extLst>
              <a:ext uri="{28A0092B-C50C-407E-A947-70E740481C1C}">
                <a14:useLocalDpi xmlns:a14="http://schemas.microsoft.com/office/drawing/2010/main"/>
              </a:ext>
            </a:extLst>
          </a:blip>
          <a:stretch>
            <a:fillRect/>
          </a:stretch>
        </p:blipFill>
        <p:spPr>
          <a:xfrm>
            <a:off x="1959945" y="1791731"/>
            <a:ext cx="6856487" cy="2029896"/>
          </a:xfrm>
          <a:prstGeom prst="rect">
            <a:avLst/>
          </a:prstGeom>
        </p:spPr>
      </p:pic>
    </p:spTree>
    <p:extLst>
      <p:ext uri="{BB962C8B-B14F-4D97-AF65-F5344CB8AC3E}">
        <p14:creationId xmlns:p14="http://schemas.microsoft.com/office/powerpoint/2010/main" val="1780747535"/>
      </p:ext>
    </p:extLst>
  </p:cSld>
  <p:clrMapOvr>
    <a:masterClrMapping/>
  </p:clrMapOvr>
  <p:transition spd="slow">
    <p:cut/>
  </p:transition>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TotalTime>
  <Words>411</Words>
  <Application>Microsoft Macintosh PowerPoint</Application>
  <PresentationFormat>Custom</PresentationFormat>
  <Paragraphs>81</Paragraphs>
  <Slides>8</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4" baseType="lpstr">
      <vt:lpstr>Montserrat</vt:lpstr>
      <vt:lpstr>Raleway</vt:lpstr>
      <vt:lpstr>Symbol</vt:lpstr>
      <vt:lpstr>Arial</vt:lpstr>
      <vt:lpstr>simple-light</vt:lpstr>
      <vt:lpstr>think-cell Folie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Sühr, Nikolaus</dc:creator>
  <cp:lastModifiedBy>Nikolaus Sühr</cp:lastModifiedBy>
  <cp:revision>2118</cp:revision>
  <cp:lastPrinted>2017-05-04T04:09:07Z</cp:lastPrinted>
  <dcterms:modified xsi:type="dcterms:W3CDTF">2017-05-04T11:44:56Z</dcterms:modified>
</cp:coreProperties>
</file>