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59" r:id="rId3"/>
    <p:sldId id="258" r:id="rId4"/>
    <p:sldId id="256" r:id="rId5"/>
    <p:sldId id="278" r:id="rId6"/>
    <p:sldId id="270" r:id="rId7"/>
    <p:sldId id="287" r:id="rId8"/>
    <p:sldId id="288" r:id="rId9"/>
    <p:sldId id="266" r:id="rId10"/>
    <p:sldId id="292" r:id="rId11"/>
    <p:sldId id="284"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A91"/>
    <a:srgbClr val="0239A3"/>
    <a:srgbClr val="8AA53C"/>
    <a:srgbClr val="C5D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19" autoAdjust="0"/>
    <p:restoredTop sz="90415"/>
  </p:normalViewPr>
  <p:slideViewPr>
    <p:cSldViewPr snapToGrid="0">
      <p:cViewPr>
        <p:scale>
          <a:sx n="110" d="100"/>
          <a:sy n="110" d="100"/>
        </p:scale>
        <p:origin x="312"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2E194-16DA-49D7-AB92-7496057803AE}" type="datetimeFigureOut">
              <a:rPr lang="en-US" smtClean="0"/>
              <a:t>5/15/17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17E6-D5E1-48B4-8CC2-2E0FC603BF0D}" type="slidenum">
              <a:rPr lang="en-US" smtClean="0"/>
              <a:t>‹Nr.›</a:t>
            </a:fld>
            <a:endParaRPr lang="en-US"/>
          </a:p>
        </p:txBody>
      </p:sp>
    </p:spTree>
    <p:extLst>
      <p:ext uri="{BB962C8B-B14F-4D97-AF65-F5344CB8AC3E}">
        <p14:creationId xmlns:p14="http://schemas.microsoft.com/office/powerpoint/2010/main" val="98581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Source: http://</a:t>
            </a:r>
            <a:r>
              <a:rPr lang="de-DE" dirty="0" err="1" smtClean="0"/>
              <a:t>www.digitalinsuranceagenda.com</a:t>
            </a:r>
            <a:r>
              <a:rPr lang="de-DE" dirty="0" smtClean="0"/>
              <a:t>/79/</a:t>
            </a:r>
            <a:r>
              <a:rPr lang="de-DE" dirty="0" err="1" smtClean="0"/>
              <a:t>the</a:t>
            </a:r>
            <a:r>
              <a:rPr lang="de-DE" dirty="0" smtClean="0"/>
              <a:t>-power-</a:t>
            </a:r>
            <a:r>
              <a:rPr lang="de-DE" dirty="0" err="1" smtClean="0"/>
              <a:t>to</a:t>
            </a:r>
            <a:r>
              <a:rPr lang="de-DE" dirty="0" smtClean="0"/>
              <a:t>-</a:t>
            </a:r>
            <a:r>
              <a:rPr lang="de-DE" dirty="0" err="1" smtClean="0"/>
              <a:t>insure</a:t>
            </a:r>
            <a:r>
              <a:rPr lang="de-DE" dirty="0" smtClean="0"/>
              <a:t>-</a:t>
            </a:r>
            <a:r>
              <a:rPr lang="de-DE" dirty="0" err="1" smtClean="0"/>
              <a:t>what</a:t>
            </a:r>
            <a:r>
              <a:rPr lang="de-DE" dirty="0" smtClean="0"/>
              <a:t>-</a:t>
            </a:r>
            <a:r>
              <a:rPr lang="de-DE" dirty="0" err="1" smtClean="0"/>
              <a:t>you</a:t>
            </a:r>
            <a:r>
              <a:rPr lang="de-DE" dirty="0" smtClean="0"/>
              <a:t>-want-</a:t>
            </a:r>
            <a:r>
              <a:rPr lang="de-DE" dirty="0" err="1" smtClean="0"/>
              <a:t>when</a:t>
            </a:r>
            <a:r>
              <a:rPr lang="de-DE" dirty="0" smtClean="0"/>
              <a:t>-</a:t>
            </a:r>
            <a:r>
              <a:rPr lang="de-DE" dirty="0" err="1" smtClean="0"/>
              <a:t>you</a:t>
            </a:r>
            <a:r>
              <a:rPr lang="de-DE" dirty="0" smtClean="0"/>
              <a:t>-want-</a:t>
            </a:r>
            <a:r>
              <a:rPr lang="de-DE" dirty="0" err="1" smtClean="0"/>
              <a:t>it</a:t>
            </a:r>
            <a:r>
              <a:rPr lang="de-DE" dirty="0" smtClean="0"/>
              <a:t>/</a:t>
            </a:r>
            <a:endParaRPr lang="de-DE" dirty="0"/>
          </a:p>
        </p:txBody>
      </p:sp>
      <p:sp>
        <p:nvSpPr>
          <p:cNvPr id="4" name="Foliennummernplatzhalter 3"/>
          <p:cNvSpPr>
            <a:spLocks noGrp="1"/>
          </p:cNvSpPr>
          <p:nvPr>
            <p:ph type="sldNum" sz="quarter" idx="10"/>
          </p:nvPr>
        </p:nvSpPr>
        <p:spPr/>
        <p:txBody>
          <a:bodyPr/>
          <a:lstStyle/>
          <a:p>
            <a:fld id="{257C17E6-D5E1-48B4-8CC2-2E0FC603BF0D}" type="slidenum">
              <a:rPr lang="en-US" smtClean="0"/>
              <a:t>5</a:t>
            </a:fld>
            <a:endParaRPr lang="en-US"/>
          </a:p>
        </p:txBody>
      </p:sp>
    </p:spTree>
    <p:extLst>
      <p:ext uri="{BB962C8B-B14F-4D97-AF65-F5344CB8AC3E}">
        <p14:creationId xmlns:p14="http://schemas.microsoft.com/office/powerpoint/2010/main" val="120759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57C17E6-D5E1-48B4-8CC2-2E0FC603BF0D}" type="slidenum">
              <a:rPr lang="en-US" smtClean="0"/>
              <a:t>7</a:t>
            </a:fld>
            <a:endParaRPr lang="en-US"/>
          </a:p>
        </p:txBody>
      </p:sp>
    </p:spTree>
    <p:extLst>
      <p:ext uri="{BB962C8B-B14F-4D97-AF65-F5344CB8AC3E}">
        <p14:creationId xmlns:p14="http://schemas.microsoft.com/office/powerpoint/2010/main" val="32435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57C17E6-D5E1-48B4-8CC2-2E0FC603BF0D}" type="slidenum">
              <a:rPr lang="en-US" smtClean="0"/>
              <a:t>8</a:t>
            </a:fld>
            <a:endParaRPr lang="en-US"/>
          </a:p>
        </p:txBody>
      </p:sp>
    </p:spTree>
    <p:extLst>
      <p:ext uri="{BB962C8B-B14F-4D97-AF65-F5344CB8AC3E}">
        <p14:creationId xmlns:p14="http://schemas.microsoft.com/office/powerpoint/2010/main" val="75901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170635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401552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203242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136448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49438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33121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335081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324454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419824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389699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EDE5456-CABA-4BC6-939B-EFAE6840E4DA}" type="datetimeFigureOut">
              <a:rPr lang="en-US" smtClean="0"/>
              <a:t>5/15/17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16CB5D-1447-4DEB-A5FA-691F535D2C8A}" type="slidenum">
              <a:rPr lang="en-US" smtClean="0"/>
              <a:t>‹Nr.›</a:t>
            </a:fld>
            <a:endParaRPr lang="en-US"/>
          </a:p>
        </p:txBody>
      </p:sp>
    </p:spTree>
    <p:extLst>
      <p:ext uri="{BB962C8B-B14F-4D97-AF65-F5344CB8AC3E}">
        <p14:creationId xmlns:p14="http://schemas.microsoft.com/office/powerpoint/2010/main" val="2510795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356350"/>
            <a:ext cx="838200" cy="365125"/>
          </a:xfrm>
          <a:prstGeom prst="rect">
            <a:avLst/>
          </a:prstGeom>
        </p:spPr>
        <p:txBody>
          <a:bodyPr vert="horz" lIns="91440" tIns="45720" rIns="91440" bIns="45720" rtlCol="0" anchor="ctr"/>
          <a:lstStyle>
            <a:lvl1pPr algn="ctr">
              <a:defRPr sz="1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016CB5D-1447-4DEB-A5FA-691F535D2C8A}" type="slidenum">
              <a:rPr lang="en-US" smtClean="0"/>
              <a:pPr/>
              <a:t>‹Nr.›</a:t>
            </a:fld>
            <a:endParaRPr lang="en-US"/>
          </a:p>
        </p:txBody>
      </p:sp>
    </p:spTree>
    <p:extLst>
      <p:ext uri="{BB962C8B-B14F-4D97-AF65-F5344CB8AC3E}">
        <p14:creationId xmlns:p14="http://schemas.microsoft.com/office/powerpoint/2010/main" val="409509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2.wmf"/><Relationship Id="rId5" Type="http://schemas.openxmlformats.org/officeDocument/2006/relationships/image" Target="../media/image49.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eg"/><Relationship Id="rId9" Type="http://schemas.openxmlformats.org/officeDocument/2006/relationships/image" Target="../media/image12.jpg"/><Relationship Id="rId10" Type="http://schemas.openxmlformats.org/officeDocument/2006/relationships/image" Target="../media/image13.jpeg"/><Relationship Id="rId11"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9" Type="http://schemas.openxmlformats.org/officeDocument/2006/relationships/image" Target="../media/image25.tiff"/><Relationship Id="rId20" Type="http://schemas.openxmlformats.org/officeDocument/2006/relationships/image" Target="../media/image36.tiff"/><Relationship Id="rId21" Type="http://schemas.openxmlformats.org/officeDocument/2006/relationships/image" Target="../media/image37.png"/><Relationship Id="rId22" Type="http://schemas.openxmlformats.org/officeDocument/2006/relationships/image" Target="../media/image38.jpeg"/><Relationship Id="rId10" Type="http://schemas.openxmlformats.org/officeDocument/2006/relationships/image" Target="../media/image26.tiff"/><Relationship Id="rId11" Type="http://schemas.openxmlformats.org/officeDocument/2006/relationships/image" Target="../media/image27.tiff"/><Relationship Id="rId12" Type="http://schemas.openxmlformats.org/officeDocument/2006/relationships/image" Target="../media/image28.tiff"/><Relationship Id="rId13" Type="http://schemas.openxmlformats.org/officeDocument/2006/relationships/image" Target="../media/image29.tiff"/><Relationship Id="rId14" Type="http://schemas.openxmlformats.org/officeDocument/2006/relationships/image" Target="../media/image30.png"/><Relationship Id="rId15" Type="http://schemas.openxmlformats.org/officeDocument/2006/relationships/image" Target="../media/image31.tiff"/><Relationship Id="rId16" Type="http://schemas.openxmlformats.org/officeDocument/2006/relationships/image" Target="../media/image32.tiff"/><Relationship Id="rId17" Type="http://schemas.openxmlformats.org/officeDocument/2006/relationships/image" Target="../media/image33.png"/><Relationship Id="rId18" Type="http://schemas.openxmlformats.org/officeDocument/2006/relationships/image" Target="../media/image34.tiff"/><Relationship Id="rId19" Type="http://schemas.openxmlformats.org/officeDocument/2006/relationships/image" Target="../media/image35.tiff"/><Relationship Id="rId1" Type="http://schemas.openxmlformats.org/officeDocument/2006/relationships/slideLayout" Target="../slideLayouts/slideLayout1.xml"/><Relationship Id="rId2" Type="http://schemas.openxmlformats.org/officeDocument/2006/relationships/image" Target="../media/image2.wmf"/><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wmf"/><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p:cNvSpPr/>
          <p:nvPr/>
        </p:nvSpPr>
        <p:spPr>
          <a:xfrm>
            <a:off x="6858000" y="986135"/>
            <a:ext cx="5029200" cy="2708434"/>
          </a:xfrm>
          <a:prstGeom prst="rect">
            <a:avLst/>
          </a:prstGeom>
        </p:spPr>
        <p:txBody>
          <a:bodyPr wrap="square">
            <a:spAutoFit/>
          </a:bodyPr>
          <a:lstStyle/>
          <a:p>
            <a:pPr algn="r"/>
            <a:r>
              <a:rPr lang="en-IN" sz="4800" b="1" spc="400" dirty="0">
                <a:solidFill>
                  <a:schemeClr val="bg1"/>
                </a:solidFill>
                <a:latin typeface="Open Sans" panose="020B0606030504020204" pitchFamily="34" charset="0"/>
                <a:ea typeface="Open Sans" panose="020B0606030504020204" pitchFamily="34" charset="0"/>
                <a:cs typeface="Open Sans" panose="020B0606030504020204" pitchFamily="34" charset="0"/>
              </a:rPr>
              <a:t>EVENT BASED</a:t>
            </a:r>
          </a:p>
          <a:p>
            <a:pPr algn="r"/>
            <a:r>
              <a:rPr lang="en-I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INSURANCE MADE EASY</a:t>
            </a:r>
          </a:p>
          <a:p>
            <a:pPr algn="r"/>
            <a:endParaRPr lang="en-I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IN" sz="2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THE DIGITAL INSURER</a:t>
            </a:r>
          </a:p>
          <a:p>
            <a:pPr algn="r"/>
            <a:r>
              <a:rPr lang="en-IN" sz="2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EUROPE 2017 NOMINATION</a:t>
            </a:r>
            <a:endParaRPr lang="en-IN"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IN"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IN" spc="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15</a:t>
            </a:r>
            <a:r>
              <a:rPr lang="en-IN" spc="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.05.2017</a:t>
            </a:r>
            <a:endParaRPr lang="en-IN" spc="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4330778" y="6406634"/>
            <a:ext cx="3530454" cy="276999"/>
          </a:xfrm>
          <a:prstGeom prst="rect">
            <a:avLst/>
          </a:prstGeom>
        </p:spPr>
        <p:txBody>
          <a:bodyPr wrap="none">
            <a:spAutoFit/>
          </a:bodyPr>
          <a:lstStyle/>
          <a:p>
            <a:pPr algn="ctr"/>
            <a:r>
              <a:rPr lang="en-IN" sz="12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SituatiVe</a:t>
            </a:r>
            <a:r>
              <a:rPr lang="en-IN"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GmbH  | Lennart Wulff | </a:t>
            </a:r>
            <a:r>
              <a:rPr lang="en-IN" sz="1200"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Duesseldorf</a:t>
            </a:r>
            <a:endParaRPr lang="en-IN"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7073900" y="2425700"/>
            <a:ext cx="4775200" cy="45719"/>
          </a:xfrm>
          <a:prstGeom prst="rect">
            <a:avLst/>
          </a:prstGeom>
          <a:solidFill>
            <a:srgbClr val="8AA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43533" y="5543502"/>
            <a:ext cx="2605567" cy="603298"/>
          </a:xfrm>
          <a:prstGeom prst="rect">
            <a:avLst/>
          </a:prstGeom>
        </p:spPr>
      </p:pic>
      <p:pic>
        <p:nvPicPr>
          <p:cNvPr id="2" name="Bild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8423">
            <a:off x="2273725" y="3865945"/>
            <a:ext cx="679749" cy="879675"/>
          </a:xfrm>
          <a:prstGeom prst="rect">
            <a:avLst/>
          </a:prstGeom>
        </p:spPr>
      </p:pic>
      <p:sp>
        <p:nvSpPr>
          <p:cNvPr id="3" name="Textfeld 2"/>
          <p:cNvSpPr txBox="1"/>
          <p:nvPr/>
        </p:nvSpPr>
        <p:spPr>
          <a:xfrm rot="21127523">
            <a:off x="2048720" y="3773282"/>
            <a:ext cx="966210" cy="230832"/>
          </a:xfrm>
          <a:prstGeom prst="rect">
            <a:avLst/>
          </a:prstGeom>
          <a:noFill/>
        </p:spPr>
        <p:txBody>
          <a:bodyPr wrap="square" rtlCol="0">
            <a:spAutoFit/>
          </a:bodyPr>
          <a:lstStyle/>
          <a:p>
            <a:pPr algn="ctr"/>
            <a:r>
              <a:rPr lang="de-DE" sz="900" b="1" dirty="0" smtClean="0">
                <a:solidFill>
                  <a:schemeClr val="accent3"/>
                </a:solidFill>
                <a:latin typeface="Open Sans" charset="0"/>
                <a:ea typeface="Open Sans" charset="0"/>
                <a:cs typeface="Open Sans" charset="0"/>
              </a:rPr>
              <a:t>POWERED BY</a:t>
            </a:r>
          </a:p>
        </p:txBody>
      </p:sp>
    </p:spTree>
    <p:extLst>
      <p:ext uri="{BB962C8B-B14F-4D97-AF65-F5344CB8AC3E}">
        <p14:creationId xmlns:p14="http://schemas.microsoft.com/office/powerpoint/2010/main" val="106613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285552" y="10758"/>
            <a:ext cx="7620897" cy="8869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TRACTION TO DATE</a:t>
            </a:r>
            <a:endParaRPr lang="en-US" sz="4000" dirty="0">
              <a:solidFill>
                <a:srgbClr val="6A8A9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t>10</a:t>
            </a:fld>
            <a:endParaRPr lang="en-US" dirty="0"/>
          </a:p>
        </p:txBody>
      </p:sp>
      <p:sp>
        <p:nvSpPr>
          <p:cNvPr id="7" name="Textfeld 21"/>
          <p:cNvSpPr txBox="1"/>
          <p:nvPr/>
        </p:nvSpPr>
        <p:spPr>
          <a:xfrm>
            <a:off x="2279690" y="857086"/>
            <a:ext cx="7632620" cy="307777"/>
          </a:xfrm>
          <a:prstGeom prst="rect">
            <a:avLst/>
          </a:prstGeom>
          <a:noFill/>
        </p:spPr>
        <p:txBody>
          <a:bodyPr wrap="square" rtlCol="0">
            <a:spAutoFit/>
          </a:bodyPr>
          <a:lstStyle/>
          <a:p>
            <a:pPr algn="ctr"/>
            <a:r>
              <a:rPr lang="en-US" sz="1400" dirty="0" smtClean="0">
                <a:solidFill>
                  <a:srgbClr val="5D5D5D"/>
                </a:solidFill>
                <a:latin typeface="Open Sans" panose="020B0606030504020204" pitchFamily="34" charset="0"/>
                <a:ea typeface="Open Sans" panose="020B0606030504020204" pitchFamily="34" charset="0"/>
                <a:cs typeface="Open Sans" panose="020B0606030504020204" pitchFamily="34" charset="0"/>
              </a:rPr>
              <a:t>READY TO SCALE</a:t>
            </a:r>
            <a:endParaRPr lang="en-US" sz="1400" dirty="0">
              <a:solidFill>
                <a:srgbClr val="5D5D5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4"/>
          <p:cNvSpPr/>
          <p:nvPr/>
        </p:nvSpPr>
        <p:spPr>
          <a:xfrm>
            <a:off x="9971751" y="528381"/>
            <a:ext cx="2131350" cy="707886"/>
          </a:xfrm>
          <a:prstGeom prst="rect">
            <a:avLst/>
          </a:prstGeom>
        </p:spPr>
        <p:txBody>
          <a:bodyPr wrap="square">
            <a:spAutoFit/>
          </a:bodyPr>
          <a:lstStyle/>
          <a:p>
            <a:pPr algn="ctr"/>
            <a:r>
              <a:rPr lang="en-US" sz="2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Let’s </a:t>
            </a:r>
          </a:p>
          <a:p>
            <a:pPr algn="ctr"/>
            <a:r>
              <a:rPr lang="en-US" sz="2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talk!</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Bild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5248" y="2334927"/>
            <a:ext cx="650240" cy="650240"/>
          </a:xfrm>
          <a:prstGeom prst="rect">
            <a:avLst/>
          </a:prstGeom>
        </p:spPr>
      </p:pic>
      <p:pic>
        <p:nvPicPr>
          <p:cNvPr id="21" name="Bild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248" y="3644229"/>
            <a:ext cx="650240" cy="650240"/>
          </a:xfrm>
          <a:prstGeom prst="rect">
            <a:avLst/>
          </a:prstGeom>
        </p:spPr>
      </p:pic>
      <p:pic>
        <p:nvPicPr>
          <p:cNvPr id="22" name="Bild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92176" y="4890292"/>
            <a:ext cx="650240" cy="650240"/>
          </a:xfrm>
          <a:prstGeom prst="rect">
            <a:avLst/>
          </a:prstGeom>
        </p:spPr>
      </p:pic>
      <p:pic>
        <p:nvPicPr>
          <p:cNvPr id="23" name="Bild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92176" y="2334927"/>
            <a:ext cx="650240" cy="650240"/>
          </a:xfrm>
          <a:prstGeom prst="rect">
            <a:avLst/>
          </a:prstGeom>
        </p:spPr>
      </p:pic>
      <p:pic>
        <p:nvPicPr>
          <p:cNvPr id="25" name="Bild 2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9416" y="4890292"/>
            <a:ext cx="650240" cy="650240"/>
          </a:xfrm>
          <a:prstGeom prst="rect">
            <a:avLst/>
          </a:prstGeom>
        </p:spPr>
      </p:pic>
      <p:sp>
        <p:nvSpPr>
          <p:cNvPr id="26" name="Rectangle 13"/>
          <p:cNvSpPr/>
          <p:nvPr/>
        </p:nvSpPr>
        <p:spPr>
          <a:xfrm>
            <a:off x="2125039" y="2251821"/>
            <a:ext cx="2860078" cy="1015663"/>
          </a:xfrm>
          <a:prstGeom prst="rect">
            <a:avLst/>
          </a:prstGeom>
        </p:spPr>
        <p:txBody>
          <a:bodyPr wrap="none" anchor="ctr">
            <a:spAutoFit/>
          </a:bodyPr>
          <a:lstStyle/>
          <a:p>
            <a:r>
              <a:rPr lang="en-US"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+25 UNIQUE PRODUCTS</a:t>
            </a: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From 24 </a:t>
            </a: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a:t>
            </a: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up to 1 year</a:t>
            </a: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Prices from 1,5  to 3.000 $</a:t>
            </a:r>
            <a:endParaRPr lang="en-US"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endPar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13"/>
          <p:cNvSpPr/>
          <p:nvPr/>
        </p:nvSpPr>
        <p:spPr>
          <a:xfrm>
            <a:off x="2125038" y="3569239"/>
            <a:ext cx="3307316" cy="800219"/>
          </a:xfrm>
          <a:prstGeom prst="rect">
            <a:avLst/>
          </a:prstGeom>
        </p:spPr>
        <p:txBody>
          <a:bodyPr wrap="none" anchor="ctr">
            <a:spAutoFit/>
          </a:bodyPr>
          <a:lstStyle/>
          <a:p>
            <a:r>
              <a:rPr lang="en-US"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+ 100K Customers</a:t>
            </a: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60 % customer retention rate</a:t>
            </a: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+ 15 </a:t>
            </a: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t>
            </a: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aying white label customers</a:t>
            </a:r>
            <a:endPar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13"/>
          <p:cNvSpPr/>
          <p:nvPr/>
        </p:nvSpPr>
        <p:spPr>
          <a:xfrm>
            <a:off x="2125038" y="4815302"/>
            <a:ext cx="3799758" cy="800219"/>
          </a:xfrm>
          <a:prstGeom prst="rect">
            <a:avLst/>
          </a:prstGeom>
        </p:spPr>
        <p:txBody>
          <a:bodyPr wrap="none" anchor="ctr">
            <a:spAutoFit/>
          </a:bodyPr>
          <a:lstStyle/>
          <a:p>
            <a:r>
              <a:rPr lang="en-US"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 25 % Revenue per Transaction</a:t>
            </a: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CAC &lt; 8 $ per customer</a:t>
            </a: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CAC recovery in less than 3 months</a:t>
            </a:r>
            <a:endPar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13"/>
          <p:cNvSpPr/>
          <p:nvPr/>
        </p:nvSpPr>
        <p:spPr>
          <a:xfrm>
            <a:off x="7333962" y="2251821"/>
            <a:ext cx="2714205" cy="1015663"/>
          </a:xfrm>
          <a:prstGeom prst="rect">
            <a:avLst/>
          </a:prstGeom>
        </p:spPr>
        <p:txBody>
          <a:bodyPr wrap="none" anchor="ctr">
            <a:spAutoFit/>
          </a:bodyPr>
          <a:lstStyle/>
          <a:p>
            <a:r>
              <a:rPr lang="en-US"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Strong Partners, </a:t>
            </a: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+ 25 insurers</a:t>
            </a: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+ 500 </a:t>
            </a: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a:t>
            </a: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istribution partners</a:t>
            </a:r>
            <a:endParaRPr lang="en-US"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endPar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13"/>
          <p:cNvSpPr/>
          <p:nvPr/>
        </p:nvSpPr>
        <p:spPr>
          <a:xfrm>
            <a:off x="7333961" y="3569239"/>
            <a:ext cx="2812373" cy="800219"/>
          </a:xfrm>
          <a:prstGeom prst="rect">
            <a:avLst/>
          </a:prstGeom>
        </p:spPr>
        <p:txBody>
          <a:bodyPr wrap="none" anchor="ctr">
            <a:spAutoFit/>
          </a:bodyPr>
          <a:lstStyle/>
          <a:p>
            <a:r>
              <a:rPr lang="en-US"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Great Project Pipeline,</a:t>
            </a: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+ 10 </a:t>
            </a: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a:t>
            </a: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op </a:t>
            </a: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a:t>
            </a: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rands</a:t>
            </a: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 countries abroad lined up</a:t>
            </a:r>
            <a:endPar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13"/>
          <p:cNvSpPr/>
          <p:nvPr/>
        </p:nvSpPr>
        <p:spPr>
          <a:xfrm>
            <a:off x="7333961" y="4707580"/>
            <a:ext cx="2641685" cy="1015663"/>
          </a:xfrm>
          <a:prstGeom prst="rect">
            <a:avLst/>
          </a:prstGeom>
        </p:spPr>
        <p:txBody>
          <a:bodyPr wrap="none" anchor="ctr">
            <a:spAutoFit/>
          </a:bodyPr>
          <a:lstStyle/>
          <a:p>
            <a:r>
              <a:rPr lang="en-US"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Bootstrapped</a:t>
            </a: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Monthly burn rate &lt; 10k $</a:t>
            </a:r>
          </a:p>
          <a:p>
            <a:pPr marL="285750" indent="-285750">
              <a:buFont typeface="Arial" charset="0"/>
              <a:buChar char="•"/>
            </a:pPr>
            <a:r>
              <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All cash into tech</a:t>
            </a:r>
          </a:p>
          <a:p>
            <a:pPr marL="285750" indent="-285750">
              <a:buFont typeface="Arial" charset="0"/>
              <a:buChar char="•"/>
            </a:pPr>
            <a:endParaRPr lang="en-U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2" name="Bild 3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92176" y="3644229"/>
            <a:ext cx="650240" cy="650240"/>
          </a:xfrm>
          <a:prstGeom prst="rect">
            <a:avLst/>
          </a:prstGeom>
        </p:spPr>
      </p:pic>
    </p:spTree>
    <p:extLst>
      <p:ext uri="{BB962C8B-B14F-4D97-AF65-F5344CB8AC3E}">
        <p14:creationId xmlns:p14="http://schemas.microsoft.com/office/powerpoint/2010/main" val="28599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105400"/>
          </a:xfrm>
          <a:prstGeom prst="rect">
            <a:avLst/>
          </a:prstGeom>
        </p:spPr>
      </p:pic>
      <p:sp>
        <p:nvSpPr>
          <p:cNvPr id="16" name="Rectangle 15"/>
          <p:cNvSpPr/>
          <p:nvPr/>
        </p:nvSpPr>
        <p:spPr>
          <a:xfrm>
            <a:off x="0" y="4585201"/>
            <a:ext cx="12192000" cy="523875"/>
          </a:xfrm>
          <a:prstGeom prst="rect">
            <a:avLst/>
          </a:prstGeom>
          <a:solidFill>
            <a:srgbClr val="6A8A9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6096000" y="468580"/>
            <a:ext cx="5592068" cy="1446550"/>
          </a:xfrm>
          <a:prstGeom prst="rect">
            <a:avLst/>
          </a:prstGeom>
        </p:spPr>
        <p:txBody>
          <a:bodyPr wrap="square">
            <a:spAutoFit/>
          </a:bodyPr>
          <a:lstStyle/>
          <a:p>
            <a:pPr algn="r"/>
            <a:r>
              <a:rPr lang="en-IN" sz="4400" b="1" dirty="0">
                <a:solidFill>
                  <a:srgbClr val="6A8A91"/>
                </a:solidFill>
                <a:latin typeface="Open Sans" panose="020B0606030504020204" pitchFamily="34" charset="0"/>
                <a:ea typeface="Open Sans" panose="020B0606030504020204" pitchFamily="34" charset="0"/>
                <a:cs typeface="Open Sans" panose="020B0606030504020204" pitchFamily="34" charset="0"/>
              </a:rPr>
              <a:t>THANK YOU FOR YOUR ATTENTION.</a:t>
            </a:r>
          </a:p>
        </p:txBody>
      </p:sp>
      <p:sp>
        <p:nvSpPr>
          <p:cNvPr id="7" name="Rectangle 6"/>
          <p:cNvSpPr/>
          <p:nvPr/>
        </p:nvSpPr>
        <p:spPr>
          <a:xfrm>
            <a:off x="3861157" y="4614346"/>
            <a:ext cx="4469685" cy="369332"/>
          </a:xfrm>
          <a:prstGeom prst="rect">
            <a:avLst/>
          </a:prstGeom>
        </p:spPr>
        <p:txBody>
          <a:bodyPr wrap="none">
            <a:spAutoFit/>
          </a:bodyPr>
          <a:lstStyle/>
          <a:p>
            <a:pPr algn="ctr"/>
            <a:r>
              <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rPr>
              <a:t>EVENT BASED INSURANCE MADE EASY</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514" y="5462898"/>
            <a:ext cx="1059543" cy="1059543"/>
          </a:xfrm>
          <a:custGeom>
            <a:avLst/>
            <a:gdLst>
              <a:gd name="connsiteX0" fmla="*/ 529772 w 1059543"/>
              <a:gd name="connsiteY0" fmla="*/ 0 h 1059543"/>
              <a:gd name="connsiteX1" fmla="*/ 1048781 w 1059543"/>
              <a:gd name="connsiteY1" fmla="*/ 423005 h 1059543"/>
              <a:gd name="connsiteX2" fmla="*/ 1059543 w 1059543"/>
              <a:gd name="connsiteY2" fmla="*/ 529762 h 1059543"/>
              <a:gd name="connsiteX3" fmla="*/ 1059543 w 1059543"/>
              <a:gd name="connsiteY3" fmla="*/ 529782 h 1059543"/>
              <a:gd name="connsiteX4" fmla="*/ 1048781 w 1059543"/>
              <a:gd name="connsiteY4" fmla="*/ 636540 h 1059543"/>
              <a:gd name="connsiteX5" fmla="*/ 636540 w 1059543"/>
              <a:gd name="connsiteY5" fmla="*/ 1048781 h 1059543"/>
              <a:gd name="connsiteX6" fmla="*/ 529782 w 1059543"/>
              <a:gd name="connsiteY6" fmla="*/ 1059543 h 1059543"/>
              <a:gd name="connsiteX7" fmla="*/ 529762 w 1059543"/>
              <a:gd name="connsiteY7" fmla="*/ 1059543 h 1059543"/>
              <a:gd name="connsiteX8" fmla="*/ 423005 w 1059543"/>
              <a:gd name="connsiteY8" fmla="*/ 1048781 h 1059543"/>
              <a:gd name="connsiteX9" fmla="*/ 0 w 1059543"/>
              <a:gd name="connsiteY9" fmla="*/ 529772 h 1059543"/>
              <a:gd name="connsiteX10" fmla="*/ 529772 w 1059543"/>
              <a:gd name="connsiteY10" fmla="*/ 0 h 10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543" h="1059543">
                <a:moveTo>
                  <a:pt x="529772" y="0"/>
                </a:moveTo>
                <a:cubicBezTo>
                  <a:pt x="785784" y="0"/>
                  <a:pt x="999382" y="181596"/>
                  <a:pt x="1048781" y="423005"/>
                </a:cubicBezTo>
                <a:lnTo>
                  <a:pt x="1059543" y="529762"/>
                </a:lnTo>
                <a:lnTo>
                  <a:pt x="1059543" y="529782"/>
                </a:lnTo>
                <a:lnTo>
                  <a:pt x="1048781" y="636540"/>
                </a:lnTo>
                <a:cubicBezTo>
                  <a:pt x="1006439" y="843461"/>
                  <a:pt x="843461" y="1006439"/>
                  <a:pt x="636540" y="1048781"/>
                </a:cubicBezTo>
                <a:lnTo>
                  <a:pt x="529782" y="1059543"/>
                </a:lnTo>
                <a:lnTo>
                  <a:pt x="529762" y="1059543"/>
                </a:lnTo>
                <a:lnTo>
                  <a:pt x="423005" y="1048781"/>
                </a:lnTo>
                <a:cubicBezTo>
                  <a:pt x="181597" y="999382"/>
                  <a:pt x="0" y="785784"/>
                  <a:pt x="0" y="529772"/>
                </a:cubicBezTo>
                <a:cubicBezTo>
                  <a:pt x="0" y="237187"/>
                  <a:pt x="237187" y="0"/>
                  <a:pt x="529772" y="0"/>
                </a:cubicBezTo>
                <a:close/>
              </a:path>
            </a:pathLst>
          </a:custGeom>
          <a:ln>
            <a:solidFill>
              <a:schemeClr val="bg1">
                <a:lumMod val="85000"/>
              </a:schemeClr>
            </a:solidFill>
          </a:ln>
        </p:spPr>
      </p:pic>
      <p:sp>
        <p:nvSpPr>
          <p:cNvPr id="11" name="Rectangle 10"/>
          <p:cNvSpPr/>
          <p:nvPr/>
        </p:nvSpPr>
        <p:spPr>
          <a:xfrm>
            <a:off x="1736599" y="5438672"/>
            <a:ext cx="1782219" cy="1107996"/>
          </a:xfrm>
          <a:prstGeom prst="rect">
            <a:avLst/>
          </a:prstGeom>
        </p:spPr>
        <p:txBody>
          <a:bodyPr wrap="none" anchor="ctr">
            <a:spAutoFit/>
          </a:bodyPr>
          <a:lstStyle/>
          <a:p>
            <a:r>
              <a:rPr lang="en-IN" b="1" dirty="0">
                <a:solidFill>
                  <a:srgbClr val="6A8A91"/>
                </a:solidFill>
                <a:latin typeface="Open Sans" panose="020B0606030504020204" pitchFamily="34" charset="0"/>
                <a:ea typeface="Open Sans" panose="020B0606030504020204" pitchFamily="34" charset="0"/>
                <a:cs typeface="Open Sans" panose="020B0606030504020204" pitchFamily="34" charset="0"/>
              </a:rPr>
              <a:t>Lennart Wulff</a:t>
            </a:r>
          </a:p>
          <a:p>
            <a:r>
              <a:rPr lang="de-DE"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Founder</a:t>
            </a:r>
          </a:p>
          <a:p>
            <a:r>
              <a:rPr lang="de-DE"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+49 151 24107145</a:t>
            </a:r>
          </a:p>
          <a:p>
            <a:r>
              <a:rPr lang="de-DE"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lw@situative.com</a:t>
            </a:r>
          </a:p>
        </p:txBody>
      </p:sp>
      <p:sp>
        <p:nvSpPr>
          <p:cNvPr id="12" name="Rectangle 11"/>
          <p:cNvSpPr/>
          <p:nvPr/>
        </p:nvSpPr>
        <p:spPr>
          <a:xfrm>
            <a:off x="5781238" y="5454061"/>
            <a:ext cx="1917704" cy="1077218"/>
          </a:xfrm>
          <a:prstGeom prst="rect">
            <a:avLst/>
          </a:prstGeom>
        </p:spPr>
        <p:txBody>
          <a:bodyPr wrap="none" anchor="ctr">
            <a:spAutoFit/>
          </a:bodyPr>
          <a:lstStyle/>
          <a:p>
            <a:r>
              <a:rPr lang="en-IN" b="1"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Conrad Redlich</a:t>
            </a:r>
            <a:endParaRPr lang="en-IN" b="1" dirty="0">
              <a:solidFill>
                <a:srgbClr val="6A8A91"/>
              </a:solidFill>
              <a:latin typeface="Open Sans" panose="020B0606030504020204" pitchFamily="34" charset="0"/>
              <a:ea typeface="Open Sans" panose="020B0606030504020204" pitchFamily="34" charset="0"/>
              <a:cs typeface="Open Sans" panose="020B0606030504020204" pitchFamily="34" charset="0"/>
            </a:endParaRPr>
          </a:p>
          <a:p>
            <a:r>
              <a:rPr lang="de-DE"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CTO</a:t>
            </a:r>
            <a:endParaRPr lang="de-DE"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de-DE"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+49 </a:t>
            </a:r>
            <a:r>
              <a:rPr lang="is-I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172 </a:t>
            </a:r>
            <a:r>
              <a:rPr lang="is-IS"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9707160</a:t>
            </a:r>
          </a:p>
          <a:p>
            <a:r>
              <a:rPr lang="de-DE" sz="1400"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cr@situative.com</a:t>
            </a:r>
            <a:endParaRPr lang="de-DE"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p:cNvGrpSpPr/>
          <p:nvPr/>
        </p:nvGrpSpPr>
        <p:grpSpPr>
          <a:xfrm>
            <a:off x="9466448" y="5574995"/>
            <a:ext cx="2221620" cy="863930"/>
            <a:chOff x="9466448" y="5667328"/>
            <a:chExt cx="2221620" cy="863930"/>
          </a:xfrm>
        </p:grpSpPr>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66448" y="5667328"/>
              <a:ext cx="2221620" cy="514398"/>
            </a:xfrm>
            <a:prstGeom prst="rect">
              <a:avLst/>
            </a:prstGeom>
          </p:spPr>
        </p:pic>
        <p:sp>
          <p:nvSpPr>
            <p:cNvPr id="13" name="Rectangle 12"/>
            <p:cNvSpPr/>
            <p:nvPr/>
          </p:nvSpPr>
          <p:spPr>
            <a:xfrm>
              <a:off x="9809932" y="6254259"/>
              <a:ext cx="1534651" cy="276999"/>
            </a:xfrm>
            <a:prstGeom prst="rect">
              <a:avLst/>
            </a:prstGeom>
          </p:spPr>
          <p:txBody>
            <a:bodyPr wrap="none">
              <a:spAutoFit/>
            </a:bodyPr>
            <a:lstStyle/>
            <a:p>
              <a:pPr algn="ctr"/>
              <a:r>
                <a:rPr lang="en-IN"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www.situative.com</a:t>
              </a:r>
            </a:p>
          </p:txBody>
        </p:sp>
      </p:grpSp>
      <p:sp>
        <p:nvSpPr>
          <p:cNvPr id="15" name="Rectangle: Rounded Corners 14"/>
          <p:cNvSpPr/>
          <p:nvPr/>
        </p:nvSpPr>
        <p:spPr>
          <a:xfrm>
            <a:off x="4050322" y="5454061"/>
            <a:ext cx="45719" cy="107721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5016CB5D-1447-4DEB-A5FA-691F535D2C8A}" type="slidenum">
              <a:rPr lang="en-US" smtClean="0"/>
              <a:t>11</a:t>
            </a:fld>
            <a:endParaRPr lang="en-US" dirty="0"/>
          </a:p>
        </p:txBody>
      </p:sp>
      <p:pic>
        <p:nvPicPr>
          <p:cNvPr id="17" name="Picture 37"/>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4486223" y="5471735"/>
            <a:ext cx="1059544" cy="1059544"/>
          </a:xfrm>
          <a:custGeom>
            <a:avLst/>
            <a:gdLst>
              <a:gd name="connsiteX0" fmla="*/ 529772 w 1059544"/>
              <a:gd name="connsiteY0" fmla="*/ 0 h 1059544"/>
              <a:gd name="connsiteX1" fmla="*/ 1059544 w 1059544"/>
              <a:gd name="connsiteY1" fmla="*/ 529772 h 1059544"/>
              <a:gd name="connsiteX2" fmla="*/ 529772 w 1059544"/>
              <a:gd name="connsiteY2" fmla="*/ 1059544 h 1059544"/>
              <a:gd name="connsiteX3" fmla="*/ 0 w 1059544"/>
              <a:gd name="connsiteY3" fmla="*/ 529772 h 1059544"/>
              <a:gd name="connsiteX4" fmla="*/ 529772 w 1059544"/>
              <a:gd name="connsiteY4" fmla="*/ 0 h 105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4" h="1059544">
                <a:moveTo>
                  <a:pt x="529772" y="0"/>
                </a:moveTo>
                <a:cubicBezTo>
                  <a:pt x="822357" y="0"/>
                  <a:pt x="1059544" y="237187"/>
                  <a:pt x="1059544" y="529772"/>
                </a:cubicBezTo>
                <a:cubicBezTo>
                  <a:pt x="1059544" y="822357"/>
                  <a:pt x="822357" y="1059544"/>
                  <a:pt x="529772" y="1059544"/>
                </a:cubicBezTo>
                <a:cubicBezTo>
                  <a:pt x="237187" y="1059544"/>
                  <a:pt x="0" y="822357"/>
                  <a:pt x="0" y="529772"/>
                </a:cubicBezTo>
                <a:cubicBezTo>
                  <a:pt x="0" y="237187"/>
                  <a:pt x="237187" y="0"/>
                  <a:pt x="529772" y="0"/>
                </a:cubicBezTo>
                <a:close/>
              </a:path>
            </a:pathLst>
          </a:custGeom>
        </p:spPr>
      </p:pic>
    </p:spTree>
    <p:extLst>
      <p:ext uri="{BB962C8B-B14F-4D97-AF65-F5344CB8AC3E}">
        <p14:creationId xmlns:p14="http://schemas.microsoft.com/office/powerpoint/2010/main" val="131143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28571" y="0"/>
            <a:ext cx="8563430" cy="6858000"/>
          </a:xfrm>
          <a:prstGeom prst="rect">
            <a:avLst/>
          </a:prstGeom>
        </p:spPr>
      </p:pic>
      <p:sp>
        <p:nvSpPr>
          <p:cNvPr id="5" name="Rectangle 4"/>
          <p:cNvSpPr/>
          <p:nvPr/>
        </p:nvSpPr>
        <p:spPr>
          <a:xfrm>
            <a:off x="342901" y="395521"/>
            <a:ext cx="3000828" cy="4293483"/>
          </a:xfrm>
          <a:prstGeom prst="rect">
            <a:avLst/>
          </a:prstGeom>
        </p:spPr>
        <p:txBody>
          <a:bodyPr wrap="square">
            <a:spAutoFit/>
          </a:bodyPr>
          <a:lstStyle/>
          <a:p>
            <a:r>
              <a:rPr lang="en-IN" sz="10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Copyright</a:t>
            </a:r>
          </a:p>
          <a:p>
            <a:r>
              <a:rPr lang="en-IN"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ideas listed in this document, ideas, concepts and advertising materials are property of </a:t>
            </a:r>
            <a:r>
              <a:rPr lang="en-IN" sz="1050"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SituatiVe</a:t>
            </a:r>
            <a:r>
              <a:rPr lang="en-IN" sz="10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IN"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GmbH and are subject to applicable copyright laws. The realization of ideas and related approaches is possible only with prior contractual agreement with the owners. The whole or partial reproduction and any disclosure to third parties is prohibited. The recipient of this concept is liable for the unauthorized use or disclosure to third parties and any damage arising therefrom . The recipient of this concept confirmed by receipt of the concept to maintain confidentiality and absolute silence about the ideas and proposals set out therein. Furthermore, the beneficiary shall already pay a market license or consulting fee in the case of partial realization of parts of the concept . If no agreement can be reached on the royalty sum, the recipient agrees on an arbitration </a:t>
            </a:r>
            <a:r>
              <a:rPr lang="en-IN" sz="10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by </a:t>
            </a:r>
            <a:r>
              <a:rPr lang="en-IN" sz="105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German </a:t>
            </a:r>
            <a:r>
              <a:rPr lang="en-IN"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Chamber of Commerce auditors / experts. </a:t>
            </a:r>
          </a:p>
          <a:p>
            <a:r>
              <a:rPr lang="en-IN"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Jurisdiction is </a:t>
            </a:r>
            <a:r>
              <a:rPr lang="en-IN" sz="10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Düsseldorf, Germany.</a:t>
            </a:r>
            <a:endParaRPr lang="en-IN"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IN"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342901" y="5716821"/>
            <a:ext cx="3000828" cy="738664"/>
          </a:xfrm>
          <a:prstGeom prst="rect">
            <a:avLst/>
          </a:prstGeom>
        </p:spPr>
        <p:txBody>
          <a:bodyPr wrap="square">
            <a:spAutoFit/>
          </a:bodyPr>
          <a:lstStyle/>
          <a:p>
            <a:r>
              <a:rPr lang="de-DE" sz="10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SituatiVe GmbH </a:t>
            </a:r>
          </a:p>
          <a:p>
            <a:r>
              <a:rPr lang="de-DE"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Margaretenstr. 4 </a:t>
            </a:r>
            <a:r>
              <a:rPr lang="de-DE" sz="10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de-DE"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40235 </a:t>
            </a:r>
            <a:r>
              <a:rPr lang="de-DE" sz="1050"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Duesseldorf</a:t>
            </a:r>
            <a:r>
              <a:rPr lang="de-DE" sz="10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de-DE"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Deutschland    T +49 (0)  211 749 58 778   </a:t>
            </a:r>
            <a:r>
              <a:rPr lang="de-DE" sz="10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 </a:t>
            </a:r>
            <a:r>
              <a:rPr lang="de-DE" sz="105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info@situative.com</a:t>
            </a:r>
            <a:r>
              <a:rPr lang="de-DE"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de-DE" sz="105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 </a:t>
            </a:r>
            <a:r>
              <a:rPr lang="de-DE"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www.situative.com</a:t>
            </a:r>
          </a:p>
        </p:txBody>
      </p:sp>
      <p:pic>
        <p:nvPicPr>
          <p:cNvPr id="7" name="Picture 6"/>
          <p:cNvPicPr>
            <a:picLocks noChangeAspect="1"/>
          </p:cNvPicPr>
          <p:nvPr/>
        </p:nvPicPr>
        <p:blipFill>
          <a:blip r:embed="rId3" cstate="screen">
            <a:lum bright="100000"/>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Tree>
    <p:extLst>
      <p:ext uri="{BB962C8B-B14F-4D97-AF65-F5344CB8AC3E}">
        <p14:creationId xmlns:p14="http://schemas.microsoft.com/office/powerpoint/2010/main" val="4205459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p:cNvSpPr/>
          <p:nvPr/>
        </p:nvSpPr>
        <p:spPr>
          <a:xfrm>
            <a:off x="-12700" y="0"/>
            <a:ext cx="12192000" cy="6858000"/>
          </a:xfrm>
          <a:prstGeom prst="rect">
            <a:avLst/>
          </a:prstGeom>
          <a:gradFill flip="none" rotWithShape="1">
            <a:gsLst>
              <a:gs pos="0">
                <a:schemeClr val="tx1">
                  <a:alpha val="0"/>
                </a:schemeClr>
              </a:gs>
              <a:gs pos="100000">
                <a:schemeClr val="tx1">
                  <a:alpha val="1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p:cNvGrpSpPr/>
          <p:nvPr/>
        </p:nvGrpSpPr>
        <p:grpSpPr>
          <a:xfrm>
            <a:off x="456544" y="-290088"/>
            <a:ext cx="6050054" cy="5236690"/>
            <a:chOff x="456544" y="-201188"/>
            <a:chExt cx="6050054" cy="5236690"/>
          </a:xfrm>
        </p:grpSpPr>
        <p:sp>
          <p:nvSpPr>
            <p:cNvPr id="4" name="Rectangle 3"/>
            <p:cNvSpPr/>
            <p:nvPr/>
          </p:nvSpPr>
          <p:spPr>
            <a:xfrm>
              <a:off x="520699" y="3835173"/>
              <a:ext cx="5600701" cy="1200329"/>
            </a:xfrm>
            <a:prstGeom prst="rect">
              <a:avLst/>
            </a:prstGeom>
          </p:spPr>
          <p:txBody>
            <a:bodyPr wrap="square" anchor="ctr">
              <a:spAutoFit/>
            </a:bodyPr>
            <a:lstStyle/>
            <a:p>
              <a:pPr algn="ctr"/>
              <a:r>
                <a:rPr lang="en-IN"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Say that they would buy insurance for events that are not covered within current insurance policies</a:t>
              </a:r>
              <a:r>
                <a:rPr lang="en-IN"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IN"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456544" y="-201188"/>
              <a:ext cx="6050054" cy="4508927"/>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28700" b="1" dirty="0">
                  <a:solidFill>
                    <a:schemeClr val="bg1"/>
                  </a:solidFill>
                  <a:latin typeface="Tahoma" panose="020B0604030504040204" pitchFamily="34" charset="0"/>
                  <a:ea typeface="Tahoma" panose="020B0604030504040204" pitchFamily="34" charset="0"/>
                  <a:cs typeface="Tahoma" panose="020B0604030504040204" pitchFamily="34" charset="0"/>
                </a:rPr>
                <a:t>80</a:t>
              </a:r>
              <a:r>
                <a:rPr lang="en-IN" sz="115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rPr>
                <a:t>%</a:t>
              </a:r>
              <a:endParaRPr lang="en-IN" sz="287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09600" y="3733800"/>
              <a:ext cx="5511800" cy="45719"/>
            </a:xfrm>
            <a:prstGeom prst="rect">
              <a:avLst/>
            </a:prstGeom>
            <a:solidFill>
              <a:srgbClr val="6A8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8" name="Picture 17"/>
          <p:cNvPicPr>
            <a:picLocks noChangeAspect="1"/>
          </p:cNvPicPr>
          <p:nvPr/>
        </p:nvPicPr>
        <p:blipFill>
          <a:blip r:embed="rId3" cstate="screen">
            <a:lum bright="100000"/>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solidFill>
                  <a:schemeClr val="bg1"/>
                </a:solidFill>
              </a:rPr>
              <a:t>2</a:t>
            </a:fld>
            <a:endParaRPr lang="en-US">
              <a:solidFill>
                <a:schemeClr val="bg1"/>
              </a:solidFill>
            </a:endParaRPr>
          </a:p>
        </p:txBody>
      </p:sp>
    </p:spTree>
    <p:extLst>
      <p:ext uri="{BB962C8B-B14F-4D97-AF65-F5344CB8AC3E}">
        <p14:creationId xmlns:p14="http://schemas.microsoft.com/office/powerpoint/2010/main" val="1690323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61" y="47449"/>
            <a:ext cx="2926628" cy="2191102"/>
          </a:xfrm>
          <a:prstGeom prst="rect">
            <a:avLst/>
          </a:prstGeom>
          <a:ln>
            <a:solidFill>
              <a:schemeClr val="bg1"/>
            </a:solidFill>
          </a:ln>
        </p:spPr>
      </p:pic>
      <p:pic>
        <p:nvPicPr>
          <p:cNvPr id="12" name="Bild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4723" y="47449"/>
            <a:ext cx="3100346" cy="2191102"/>
          </a:xfrm>
          <a:prstGeom prst="rect">
            <a:avLst/>
          </a:prstGeom>
          <a:ln>
            <a:solidFill>
              <a:schemeClr val="bg1"/>
            </a:solidFill>
          </a:ln>
        </p:spPr>
      </p:pic>
      <p:pic>
        <p:nvPicPr>
          <p:cNvPr id="13" name="Bild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4498" y="47449"/>
            <a:ext cx="2949502" cy="2191102"/>
          </a:xfrm>
          <a:prstGeom prst="rect">
            <a:avLst/>
          </a:prstGeom>
          <a:ln>
            <a:solidFill>
              <a:schemeClr val="bg1"/>
            </a:solidFill>
          </a:ln>
        </p:spPr>
      </p:pic>
      <p:pic>
        <p:nvPicPr>
          <p:cNvPr id="14" name="Bild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675" y="2275788"/>
            <a:ext cx="2927314" cy="2306424"/>
          </a:xfrm>
          <a:prstGeom prst="rect">
            <a:avLst/>
          </a:prstGeom>
          <a:ln>
            <a:solidFill>
              <a:schemeClr val="bg1"/>
            </a:solidFill>
          </a:ln>
        </p:spPr>
      </p:pic>
      <p:pic>
        <p:nvPicPr>
          <p:cNvPr id="15" name="Bild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94498" y="2275788"/>
            <a:ext cx="2949502" cy="2306424"/>
          </a:xfrm>
          <a:prstGeom prst="rect">
            <a:avLst/>
          </a:prstGeom>
          <a:ln>
            <a:solidFill>
              <a:schemeClr val="bg1"/>
            </a:solidFill>
          </a:ln>
        </p:spPr>
      </p:pic>
      <p:pic>
        <p:nvPicPr>
          <p:cNvPr id="16" name="Bild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44723" y="2275788"/>
            <a:ext cx="3100346" cy="2306424"/>
          </a:xfrm>
          <a:prstGeom prst="rect">
            <a:avLst/>
          </a:prstGeom>
          <a:ln>
            <a:solidFill>
              <a:schemeClr val="bg1"/>
            </a:solidFill>
          </a:ln>
        </p:spPr>
      </p:pic>
      <p:pic>
        <p:nvPicPr>
          <p:cNvPr id="17" name="Bild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376" y="4619449"/>
            <a:ext cx="2926628" cy="2191102"/>
          </a:xfrm>
          <a:prstGeom prst="rect">
            <a:avLst/>
          </a:prstGeom>
          <a:ln>
            <a:solidFill>
              <a:schemeClr val="bg1"/>
            </a:solidFill>
          </a:ln>
        </p:spPr>
      </p:pic>
      <p:pic>
        <p:nvPicPr>
          <p:cNvPr id="18" name="Bild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44723" y="4619449"/>
            <a:ext cx="3100346" cy="2191102"/>
          </a:xfrm>
          <a:prstGeom prst="rect">
            <a:avLst/>
          </a:prstGeom>
          <a:ln>
            <a:solidFill>
              <a:schemeClr val="bg1"/>
            </a:solidFill>
          </a:ln>
        </p:spPr>
      </p:pic>
      <p:pic>
        <p:nvPicPr>
          <p:cNvPr id="19" name="Bild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94498" y="4619449"/>
            <a:ext cx="2949502" cy="2191102"/>
          </a:xfrm>
          <a:prstGeom prst="rect">
            <a:avLst/>
          </a:prstGeom>
          <a:ln>
            <a:solidFill>
              <a:schemeClr val="bg1"/>
            </a:solidFill>
          </a:ln>
        </p:spPr>
      </p:pic>
      <p:pic>
        <p:nvPicPr>
          <p:cNvPr id="8"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Rectangle 2"/>
          <p:cNvSpPr/>
          <p:nvPr/>
        </p:nvSpPr>
        <p:spPr>
          <a:xfrm>
            <a:off x="9286876" y="1905506"/>
            <a:ext cx="2705100" cy="3046988"/>
          </a:xfrm>
          <a:prstGeom prst="rect">
            <a:avLst/>
          </a:prstGeom>
        </p:spPr>
        <p:txBody>
          <a:bodyPr wrap="square">
            <a:spAutoFit/>
          </a:bodyPr>
          <a:lstStyle/>
          <a:p>
            <a:pPr algn="ctr"/>
            <a:r>
              <a:rPr lang="en-IN" sz="2400" dirty="0">
                <a:solidFill>
                  <a:srgbClr val="8AA53C"/>
                </a:solidFill>
                <a:latin typeface="Open Sans" panose="020B0606030504020204" pitchFamily="34" charset="0"/>
                <a:ea typeface="Open Sans" panose="020B0606030504020204" pitchFamily="34" charset="0"/>
                <a:cs typeface="Open Sans" panose="020B0606030504020204" pitchFamily="34" charset="0"/>
              </a:rPr>
              <a:t>Numerous Events where we’ve got you covered already!!</a:t>
            </a:r>
          </a:p>
          <a:p>
            <a:pPr algn="ctr"/>
            <a:endParaRPr lang="en-IN" sz="2400" dirty="0">
              <a:solidFill>
                <a:srgbClr val="8AA53C"/>
              </a:solidFill>
              <a:latin typeface="Open Sans" panose="020B0606030504020204" pitchFamily="34" charset="0"/>
              <a:ea typeface="Open Sans" panose="020B0606030504020204" pitchFamily="34" charset="0"/>
              <a:cs typeface="Open Sans" panose="020B0606030504020204" pitchFamily="34" charset="0"/>
            </a:endParaRPr>
          </a:p>
          <a:p>
            <a:pPr algn="ctr"/>
            <a:r>
              <a:rPr lang="en-IN" sz="3600" b="1" dirty="0">
                <a:solidFill>
                  <a:srgbClr val="6A8A91"/>
                </a:solidFill>
                <a:latin typeface="Open Sans" panose="020B0606030504020204" pitchFamily="34" charset="0"/>
                <a:ea typeface="Open Sans" panose="020B0606030504020204" pitchFamily="34" charset="0"/>
                <a:cs typeface="Open Sans" panose="020B0606030504020204" pitchFamily="34" charset="0"/>
              </a:rPr>
              <a:t>But more to come</a:t>
            </a:r>
          </a:p>
        </p:txBody>
      </p:sp>
      <p:sp>
        <p:nvSpPr>
          <p:cNvPr id="2" name="Slide Number Placeholder 1"/>
          <p:cNvSpPr>
            <a:spLocks noGrp="1"/>
          </p:cNvSpPr>
          <p:nvPr>
            <p:ph type="sldNum" sz="quarter" idx="12"/>
          </p:nvPr>
        </p:nvSpPr>
        <p:spPr/>
        <p:txBody>
          <a:bodyPr/>
          <a:lstStyle/>
          <a:p>
            <a:fld id="{5016CB5D-1447-4DEB-A5FA-691F535D2C8A}" type="slidenum">
              <a:rPr lang="en-US" smtClean="0">
                <a:solidFill>
                  <a:schemeClr val="bg1"/>
                </a:solidFill>
              </a:rPr>
              <a:t>3</a:t>
            </a:fld>
            <a:endParaRPr lang="en-US">
              <a:solidFill>
                <a:schemeClr val="bg1"/>
              </a:solidFill>
            </a:endParaRPr>
          </a:p>
        </p:txBody>
      </p:sp>
    </p:spTree>
    <p:extLst>
      <p:ext uri="{BB962C8B-B14F-4D97-AF65-F5344CB8AC3E}">
        <p14:creationId xmlns:p14="http://schemas.microsoft.com/office/powerpoint/2010/main" val="2064048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6552" y="940312"/>
            <a:ext cx="3685032" cy="5707918"/>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5326"/>
            <a:ext cx="4572000" cy="5597610"/>
          </a:xfrm>
          <a:prstGeom prst="rect">
            <a:avLst/>
          </a:prstGeom>
        </p:spPr>
      </p:pic>
      <p:sp>
        <p:nvSpPr>
          <p:cNvPr id="6" name="Titel 1"/>
          <p:cNvSpPr txBox="1">
            <a:spLocks/>
          </p:cNvSpPr>
          <p:nvPr/>
        </p:nvSpPr>
        <p:spPr>
          <a:xfrm>
            <a:off x="2285552" y="10758"/>
            <a:ext cx="7620897" cy="8869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6A8A91"/>
                </a:solidFill>
                <a:latin typeface="Open Sans" panose="020B0606030504020204" pitchFamily="34" charset="0"/>
                <a:ea typeface="Open Sans" panose="020B0606030504020204" pitchFamily="34" charset="0"/>
                <a:cs typeface="Open Sans" panose="020B0606030504020204" pitchFamily="34" charset="0"/>
              </a:rPr>
              <a:t>OUR PRODUCT</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1652" y="1653702"/>
            <a:ext cx="2305454" cy="3951563"/>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0479" y="694233"/>
            <a:ext cx="4536354" cy="5648703"/>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t>4</a:t>
            </a:fld>
            <a:endParaRPr lang="en-US"/>
          </a:p>
        </p:txBody>
      </p:sp>
      <p:sp>
        <p:nvSpPr>
          <p:cNvPr id="7" name="Textfeld 21"/>
          <p:cNvSpPr txBox="1"/>
          <p:nvPr/>
        </p:nvSpPr>
        <p:spPr>
          <a:xfrm>
            <a:off x="2279690" y="857086"/>
            <a:ext cx="7632620" cy="307777"/>
          </a:xfrm>
          <a:prstGeom prst="rect">
            <a:avLst/>
          </a:prstGeom>
          <a:noFill/>
        </p:spPr>
        <p:txBody>
          <a:bodyPr wrap="square" rtlCol="0">
            <a:spAutoFit/>
          </a:bodyPr>
          <a:lstStyle/>
          <a:p>
            <a:pPr algn="ctr"/>
            <a:r>
              <a:rPr lang="en-US" sz="1400" dirty="0">
                <a:solidFill>
                  <a:srgbClr val="5D5D5D"/>
                </a:solidFill>
                <a:latin typeface="Open Sans" panose="020B0606030504020204" pitchFamily="34" charset="0"/>
                <a:ea typeface="Open Sans" panose="020B0606030504020204" pitchFamily="34" charset="0"/>
                <a:cs typeface="Open Sans" panose="020B0606030504020204" pitchFamily="34" charset="0"/>
              </a:rPr>
              <a:t>EVENT BASED INSURANCE MADE EASY</a:t>
            </a:r>
          </a:p>
        </p:txBody>
      </p:sp>
      <p:sp>
        <p:nvSpPr>
          <p:cNvPr id="12" name="Textfeld 11"/>
          <p:cNvSpPr txBox="1"/>
          <p:nvPr/>
        </p:nvSpPr>
        <p:spPr>
          <a:xfrm>
            <a:off x="5059839" y="6130005"/>
            <a:ext cx="2082800" cy="261610"/>
          </a:xfrm>
          <a:prstGeom prst="rect">
            <a:avLst/>
          </a:prstGeom>
          <a:noFill/>
        </p:spPr>
        <p:txBody>
          <a:bodyPr wrap="square" rtlCol="0">
            <a:spAutoFit/>
          </a:bodyPr>
          <a:lstStyle/>
          <a:p>
            <a:pPr algn="ctr"/>
            <a:r>
              <a:rPr lang="en-US" sz="1100" dirty="0" smtClean="0">
                <a:solidFill>
                  <a:srgbClr val="58767E"/>
                </a:solidFill>
                <a:latin typeface="Open Sans" charset="0"/>
                <a:ea typeface="Open Sans" charset="0"/>
                <a:cs typeface="Open Sans" charset="0"/>
              </a:rPr>
              <a:t>SELECTION</a:t>
            </a:r>
            <a:endParaRPr lang="en-US" sz="1100" dirty="0">
              <a:solidFill>
                <a:srgbClr val="58767E"/>
              </a:solidFill>
              <a:latin typeface="Open Sans" charset="0"/>
              <a:ea typeface="Open Sans" charset="0"/>
              <a:cs typeface="Open Sans" charset="0"/>
            </a:endParaRPr>
          </a:p>
        </p:txBody>
      </p:sp>
      <p:sp>
        <p:nvSpPr>
          <p:cNvPr id="13" name="Textfeld 12"/>
          <p:cNvSpPr txBox="1"/>
          <p:nvPr/>
        </p:nvSpPr>
        <p:spPr>
          <a:xfrm>
            <a:off x="544576" y="6124161"/>
            <a:ext cx="2082800" cy="261610"/>
          </a:xfrm>
          <a:prstGeom prst="rect">
            <a:avLst/>
          </a:prstGeom>
          <a:noFill/>
        </p:spPr>
        <p:txBody>
          <a:bodyPr wrap="square" rtlCol="0">
            <a:spAutoFit/>
          </a:bodyPr>
          <a:lstStyle/>
          <a:p>
            <a:pPr algn="ctr"/>
            <a:r>
              <a:rPr lang="en-US" sz="1100" dirty="0" smtClean="0">
                <a:solidFill>
                  <a:srgbClr val="58767E"/>
                </a:solidFill>
                <a:latin typeface="Open Sans" charset="0"/>
                <a:ea typeface="Open Sans" charset="0"/>
                <a:cs typeface="Open Sans" charset="0"/>
              </a:rPr>
              <a:t>CONTRACT MNGT.</a:t>
            </a:r>
            <a:endParaRPr lang="en-US" sz="1100" dirty="0">
              <a:solidFill>
                <a:srgbClr val="58767E"/>
              </a:solidFill>
              <a:latin typeface="Open Sans" charset="0"/>
              <a:ea typeface="Open Sans" charset="0"/>
              <a:cs typeface="Open Sans" charset="0"/>
            </a:endParaRPr>
          </a:p>
        </p:txBody>
      </p:sp>
      <p:sp>
        <p:nvSpPr>
          <p:cNvPr id="14" name="Textfeld 13"/>
          <p:cNvSpPr txBox="1"/>
          <p:nvPr/>
        </p:nvSpPr>
        <p:spPr>
          <a:xfrm>
            <a:off x="7783495" y="6118777"/>
            <a:ext cx="2082800" cy="261610"/>
          </a:xfrm>
          <a:prstGeom prst="rect">
            <a:avLst/>
          </a:prstGeom>
          <a:noFill/>
        </p:spPr>
        <p:txBody>
          <a:bodyPr wrap="square" rtlCol="0">
            <a:spAutoFit/>
          </a:bodyPr>
          <a:lstStyle/>
          <a:p>
            <a:pPr algn="ctr"/>
            <a:r>
              <a:rPr lang="en-US" sz="1100" dirty="0" smtClean="0">
                <a:solidFill>
                  <a:srgbClr val="58767E"/>
                </a:solidFill>
                <a:latin typeface="Open Sans" charset="0"/>
                <a:ea typeface="Open Sans" charset="0"/>
                <a:cs typeface="Open Sans" charset="0"/>
              </a:rPr>
              <a:t>PAYMENT</a:t>
            </a:r>
            <a:endParaRPr lang="en-US" sz="1100" dirty="0">
              <a:solidFill>
                <a:srgbClr val="58767E"/>
              </a:solidFill>
              <a:latin typeface="Open Sans" charset="0"/>
              <a:ea typeface="Open Sans" charset="0"/>
              <a:cs typeface="Open Sans" charset="0"/>
            </a:endParaRPr>
          </a:p>
        </p:txBody>
      </p:sp>
      <p:sp>
        <p:nvSpPr>
          <p:cNvPr id="15" name="Textfeld 14"/>
          <p:cNvSpPr txBox="1"/>
          <p:nvPr/>
        </p:nvSpPr>
        <p:spPr>
          <a:xfrm>
            <a:off x="9551844" y="6116857"/>
            <a:ext cx="2082800" cy="261610"/>
          </a:xfrm>
          <a:prstGeom prst="rect">
            <a:avLst/>
          </a:prstGeom>
          <a:noFill/>
        </p:spPr>
        <p:txBody>
          <a:bodyPr wrap="square" rtlCol="0">
            <a:spAutoFit/>
          </a:bodyPr>
          <a:lstStyle/>
          <a:p>
            <a:pPr algn="ctr"/>
            <a:r>
              <a:rPr lang="en-US" sz="1100" dirty="0" smtClean="0">
                <a:solidFill>
                  <a:srgbClr val="58767E"/>
                </a:solidFill>
                <a:latin typeface="Open Sans" charset="0"/>
                <a:ea typeface="Open Sans" charset="0"/>
                <a:cs typeface="Open Sans" charset="0"/>
              </a:rPr>
              <a:t>CLAIMS</a:t>
            </a:r>
            <a:endParaRPr lang="en-US" sz="1100" dirty="0">
              <a:solidFill>
                <a:srgbClr val="58767E"/>
              </a:solidFill>
              <a:latin typeface="Open Sans" charset="0"/>
              <a:ea typeface="Open Sans" charset="0"/>
              <a:cs typeface="Open Sans" charset="0"/>
            </a:endParaRPr>
          </a:p>
        </p:txBody>
      </p:sp>
      <p:sp>
        <p:nvSpPr>
          <p:cNvPr id="16" name="Textfeld 15"/>
          <p:cNvSpPr txBox="1"/>
          <p:nvPr/>
        </p:nvSpPr>
        <p:spPr>
          <a:xfrm>
            <a:off x="2330156" y="6116857"/>
            <a:ext cx="2082800" cy="261610"/>
          </a:xfrm>
          <a:prstGeom prst="rect">
            <a:avLst/>
          </a:prstGeom>
          <a:noFill/>
        </p:spPr>
        <p:txBody>
          <a:bodyPr wrap="square" rtlCol="0">
            <a:spAutoFit/>
          </a:bodyPr>
          <a:lstStyle/>
          <a:p>
            <a:pPr algn="ctr"/>
            <a:r>
              <a:rPr lang="en-US" sz="1100" dirty="0" smtClean="0">
                <a:solidFill>
                  <a:srgbClr val="58767E"/>
                </a:solidFill>
                <a:latin typeface="Open Sans" charset="0"/>
                <a:ea typeface="Open Sans" charset="0"/>
                <a:cs typeface="Open Sans" charset="0"/>
              </a:rPr>
              <a:t>CONFIGURATION</a:t>
            </a:r>
            <a:endParaRPr lang="en-US" sz="1100" dirty="0">
              <a:solidFill>
                <a:srgbClr val="58767E"/>
              </a:solidFill>
              <a:latin typeface="Open Sans" charset="0"/>
              <a:ea typeface="Open Sans" charset="0"/>
              <a:cs typeface="Open Sans" charset="0"/>
            </a:endParaRPr>
          </a:p>
        </p:txBody>
      </p:sp>
    </p:spTree>
    <p:extLst>
      <p:ext uri="{BB962C8B-B14F-4D97-AF65-F5344CB8AC3E}">
        <p14:creationId xmlns:p14="http://schemas.microsoft.com/office/powerpoint/2010/main" val="128182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3">
            <a:extLst>
              <a:ext uri="{28A0092B-C50C-407E-A947-70E740481C1C}">
                <a14:useLocalDpi xmlns:a14="http://schemas.microsoft.com/office/drawing/2010/main" val="0"/>
              </a:ext>
            </a:extLst>
          </a:blip>
          <a:srcRect r="1466" b="16886"/>
          <a:stretch/>
        </p:blipFill>
        <p:spPr>
          <a:xfrm>
            <a:off x="-1" y="2079"/>
            <a:ext cx="12192001" cy="6855921"/>
          </a:xfrm>
          <a:prstGeom prst="rect">
            <a:avLst/>
          </a:prstGeom>
        </p:spPr>
      </p:pic>
      <p:sp>
        <p:nvSpPr>
          <p:cNvPr id="15" name="Rectangle 14"/>
          <p:cNvSpPr/>
          <p:nvPr/>
        </p:nvSpPr>
        <p:spPr>
          <a:xfrm>
            <a:off x="2205385" y="1026548"/>
            <a:ext cx="7775672" cy="45719"/>
          </a:xfrm>
          <a:prstGeom prst="rect">
            <a:avLst/>
          </a:prstGeom>
          <a:solidFill>
            <a:srgbClr val="6A8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 name="Rectangle 3"/>
          <p:cNvSpPr/>
          <p:nvPr/>
        </p:nvSpPr>
        <p:spPr>
          <a:xfrm>
            <a:off x="694128" y="369355"/>
            <a:ext cx="10803741" cy="646331"/>
          </a:xfrm>
          <a:prstGeom prst="rect">
            <a:avLst/>
          </a:prstGeom>
        </p:spPr>
        <p:txBody>
          <a:bodyPr wrap="square" anchor="ctr">
            <a:spAutoFit/>
          </a:bodyPr>
          <a:lstStyle/>
          <a:p>
            <a:pPr algn="ctr"/>
            <a:r>
              <a:rPr lang="en-US"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USP</a:t>
            </a:r>
            <a:r>
              <a:rPr lang="en-US"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Explicitly tapping into four key millennial trends</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p:cNvPicPr>
            <a:picLocks noChangeAspect="1"/>
          </p:cNvPicPr>
          <p:nvPr/>
        </p:nvPicPr>
        <p:blipFill>
          <a:blip r:embed="rId4" cstate="screen">
            <a:lum bright="100000"/>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solidFill>
                  <a:schemeClr val="bg1"/>
                </a:solidFill>
              </a:rPr>
              <a:t>5</a:t>
            </a:fld>
            <a:endParaRPr lang="en-US">
              <a:solidFill>
                <a:schemeClr val="bg1"/>
              </a:solidFill>
            </a:endParaRPr>
          </a:p>
        </p:txBody>
      </p:sp>
      <p:grpSp>
        <p:nvGrpSpPr>
          <p:cNvPr id="6" name="Gruppierung 5"/>
          <p:cNvGrpSpPr/>
          <p:nvPr/>
        </p:nvGrpSpPr>
        <p:grpSpPr>
          <a:xfrm>
            <a:off x="593560" y="1440190"/>
            <a:ext cx="4899363" cy="2215991"/>
            <a:chOff x="593560" y="1440190"/>
            <a:chExt cx="4899363" cy="2215991"/>
          </a:xfrm>
        </p:grpSpPr>
        <p:grpSp>
          <p:nvGrpSpPr>
            <p:cNvPr id="2" name="Gruppierung 1"/>
            <p:cNvGrpSpPr/>
            <p:nvPr/>
          </p:nvGrpSpPr>
          <p:grpSpPr>
            <a:xfrm>
              <a:off x="593560" y="2217707"/>
              <a:ext cx="4899363" cy="1415191"/>
              <a:chOff x="-69928" y="2054220"/>
              <a:chExt cx="5915776" cy="1701597"/>
            </a:xfrm>
          </p:grpSpPr>
          <p:sp>
            <p:nvSpPr>
              <p:cNvPr id="9" name="Rectangle 3"/>
              <p:cNvSpPr/>
              <p:nvPr/>
            </p:nvSpPr>
            <p:spPr>
              <a:xfrm>
                <a:off x="2367411" y="2054220"/>
                <a:ext cx="3478437" cy="777135"/>
              </a:xfrm>
              <a:prstGeom prst="rect">
                <a:avLst/>
              </a:prstGeom>
            </p:spPr>
            <p:txBody>
              <a:bodyPr wrap="square" anchor="ctr">
                <a:spAutoFit/>
              </a:bodyPr>
              <a:lstStyle/>
              <a:p>
                <a:pPr algn="r"/>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On-demand</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3"/>
              <p:cNvSpPr txBox="1"/>
              <p:nvPr/>
            </p:nvSpPr>
            <p:spPr>
              <a:xfrm>
                <a:off x="-69928" y="2978682"/>
                <a:ext cx="1333988" cy="777135"/>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smtClean="0">
                    <a:solidFill>
                      <a:srgbClr val="8AA53C"/>
                    </a:solidFill>
                    <a:latin typeface="Tahoma" panose="020B0604030504040204" pitchFamily="34" charset="0"/>
                    <a:ea typeface="Tahoma" panose="020B0604030504040204" pitchFamily="34" charset="0"/>
                    <a:cs typeface="Tahoma" panose="020B0604030504040204" pitchFamily="34" charset="0"/>
                  </a:rPr>
                  <a:t>No</a:t>
                </a:r>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
          <p:nvSpPr>
            <p:cNvPr id="12" name="TextBox 13"/>
            <p:cNvSpPr txBox="1"/>
            <p:nvPr/>
          </p:nvSpPr>
          <p:spPr>
            <a:xfrm>
              <a:off x="1534921" y="1440190"/>
              <a:ext cx="1511952"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 name="Gruppierung 6"/>
          <p:cNvGrpSpPr/>
          <p:nvPr/>
        </p:nvGrpSpPr>
        <p:grpSpPr>
          <a:xfrm>
            <a:off x="6373917" y="1353040"/>
            <a:ext cx="4771027" cy="2308324"/>
            <a:chOff x="6373917" y="1353040"/>
            <a:chExt cx="4771027" cy="2308324"/>
          </a:xfrm>
        </p:grpSpPr>
        <p:grpSp>
          <p:nvGrpSpPr>
            <p:cNvPr id="22" name="Gruppierung 21"/>
            <p:cNvGrpSpPr/>
            <p:nvPr/>
          </p:nvGrpSpPr>
          <p:grpSpPr>
            <a:xfrm>
              <a:off x="6373917" y="1353040"/>
              <a:ext cx="4771027" cy="2308324"/>
              <a:chOff x="85032" y="1055049"/>
              <a:chExt cx="5760816" cy="2775480"/>
            </a:xfrm>
          </p:grpSpPr>
          <p:sp>
            <p:nvSpPr>
              <p:cNvPr id="24" name="Rectangle 3"/>
              <p:cNvSpPr/>
              <p:nvPr/>
            </p:nvSpPr>
            <p:spPr>
              <a:xfrm>
                <a:off x="2367411" y="1055049"/>
                <a:ext cx="3478437" cy="2775480"/>
              </a:xfrm>
              <a:prstGeom prst="rect">
                <a:avLst/>
              </a:prstGeom>
            </p:spPr>
            <p:txBody>
              <a:bodyPr wrap="square" anchor="ctr">
                <a:spAutoFit/>
              </a:bodyPr>
              <a:lstStyle/>
              <a:p>
                <a:pPr algn="r"/>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Don’t lock me into a lengthy contract.</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13"/>
              <p:cNvSpPr txBox="1"/>
              <p:nvPr/>
            </p:nvSpPr>
            <p:spPr>
              <a:xfrm>
                <a:off x="85032" y="2978683"/>
                <a:ext cx="1333988" cy="777135"/>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smtClean="0">
                    <a:solidFill>
                      <a:srgbClr val="8AA53C"/>
                    </a:solidFill>
                    <a:latin typeface="Tahoma" panose="020B0604030504040204" pitchFamily="34" charset="0"/>
                    <a:ea typeface="Tahoma" panose="020B0604030504040204" pitchFamily="34" charset="0"/>
                    <a:cs typeface="Tahoma" panose="020B0604030504040204" pitchFamily="34" charset="0"/>
                  </a:rPr>
                  <a:t>No</a:t>
                </a:r>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13"/>
            <p:cNvSpPr txBox="1"/>
            <p:nvPr/>
          </p:nvSpPr>
          <p:spPr>
            <a:xfrm>
              <a:off x="7252232" y="1389664"/>
              <a:ext cx="1511952" cy="2215990"/>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0" name="Gruppierung 9"/>
          <p:cNvGrpSpPr/>
          <p:nvPr/>
        </p:nvGrpSpPr>
        <p:grpSpPr>
          <a:xfrm>
            <a:off x="613918" y="3954834"/>
            <a:ext cx="4851237" cy="2215991"/>
            <a:chOff x="613918" y="3954834"/>
            <a:chExt cx="4851237" cy="2215991"/>
          </a:xfrm>
        </p:grpSpPr>
        <p:grpSp>
          <p:nvGrpSpPr>
            <p:cNvPr id="37" name="Gruppierung 36"/>
            <p:cNvGrpSpPr/>
            <p:nvPr/>
          </p:nvGrpSpPr>
          <p:grpSpPr>
            <a:xfrm>
              <a:off x="613918" y="4455352"/>
              <a:ext cx="4851237" cy="1692190"/>
              <a:chOff x="-11818" y="1721162"/>
              <a:chExt cx="5857666" cy="2034655"/>
            </a:xfrm>
          </p:grpSpPr>
          <p:sp>
            <p:nvSpPr>
              <p:cNvPr id="39" name="Rectangle 3"/>
              <p:cNvSpPr/>
              <p:nvPr/>
            </p:nvSpPr>
            <p:spPr>
              <a:xfrm>
                <a:off x="2367411" y="1721162"/>
                <a:ext cx="3478437" cy="1443251"/>
              </a:xfrm>
              <a:prstGeom prst="rect">
                <a:avLst/>
              </a:prstGeom>
            </p:spPr>
            <p:txBody>
              <a:bodyPr wrap="square" anchor="ctr">
                <a:spAutoFit/>
              </a:bodyPr>
              <a:lstStyle/>
              <a:p>
                <a:pPr algn="r"/>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Unbundled convenience</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13"/>
              <p:cNvSpPr txBox="1"/>
              <p:nvPr/>
            </p:nvSpPr>
            <p:spPr>
              <a:xfrm>
                <a:off x="-11818" y="2978682"/>
                <a:ext cx="1333988" cy="777135"/>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smtClean="0">
                    <a:solidFill>
                      <a:srgbClr val="8AA53C"/>
                    </a:solidFill>
                    <a:latin typeface="Tahoma" panose="020B0604030504040204" pitchFamily="34" charset="0"/>
                    <a:ea typeface="Tahoma" panose="020B0604030504040204" pitchFamily="34" charset="0"/>
                    <a:cs typeface="Tahoma" panose="020B0604030504040204" pitchFamily="34" charset="0"/>
                  </a:rPr>
                  <a:t>No</a:t>
                </a:r>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
          <p:nvSpPr>
            <p:cNvPr id="38" name="TextBox 13"/>
            <p:cNvSpPr txBox="1"/>
            <p:nvPr/>
          </p:nvSpPr>
          <p:spPr>
            <a:xfrm>
              <a:off x="1459027" y="3954834"/>
              <a:ext cx="1492716"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uppierung 7"/>
          <p:cNvGrpSpPr/>
          <p:nvPr/>
        </p:nvGrpSpPr>
        <p:grpSpPr>
          <a:xfrm>
            <a:off x="6292166" y="3935202"/>
            <a:ext cx="4771027" cy="2215991"/>
            <a:chOff x="6346149" y="3921162"/>
            <a:chExt cx="4771027" cy="2215991"/>
          </a:xfrm>
        </p:grpSpPr>
        <p:grpSp>
          <p:nvGrpSpPr>
            <p:cNvPr id="42" name="Gruppierung 41"/>
            <p:cNvGrpSpPr/>
            <p:nvPr/>
          </p:nvGrpSpPr>
          <p:grpSpPr>
            <a:xfrm>
              <a:off x="6346149" y="4144682"/>
              <a:ext cx="4771027" cy="1969189"/>
              <a:chOff x="85032" y="1388106"/>
              <a:chExt cx="5760816" cy="2367712"/>
            </a:xfrm>
          </p:grpSpPr>
          <p:sp>
            <p:nvSpPr>
              <p:cNvPr id="44" name="Rectangle 3"/>
              <p:cNvSpPr/>
              <p:nvPr/>
            </p:nvSpPr>
            <p:spPr>
              <a:xfrm>
                <a:off x="2367411" y="1388106"/>
                <a:ext cx="3478437" cy="2109365"/>
              </a:xfrm>
              <a:prstGeom prst="rect">
                <a:avLst/>
              </a:prstGeom>
            </p:spPr>
            <p:txBody>
              <a:bodyPr wrap="square" anchor="ctr">
                <a:spAutoFit/>
              </a:bodyPr>
              <a:lstStyle/>
              <a:p>
                <a:pPr algn="r"/>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People / agent optional</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13"/>
              <p:cNvSpPr txBox="1"/>
              <p:nvPr/>
            </p:nvSpPr>
            <p:spPr>
              <a:xfrm>
                <a:off x="85032" y="2978683"/>
                <a:ext cx="1333988" cy="777135"/>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No.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
          <p:nvSpPr>
            <p:cNvPr id="43" name="TextBox 13"/>
            <p:cNvSpPr txBox="1"/>
            <p:nvPr/>
          </p:nvSpPr>
          <p:spPr>
            <a:xfrm>
              <a:off x="7271468" y="3921162"/>
              <a:ext cx="1492716"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57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285551" y="30875"/>
            <a:ext cx="7620897" cy="8869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6A8A91"/>
                </a:solidFill>
                <a:latin typeface="Open Sans" panose="020B0606030504020204" pitchFamily="34" charset="0"/>
                <a:ea typeface="Open Sans" panose="020B0606030504020204" pitchFamily="34" charset="0"/>
                <a:cs typeface="Open Sans" panose="020B0606030504020204" pitchFamily="34" charset="0"/>
              </a:rPr>
              <a:t>OUR </a:t>
            </a:r>
            <a:r>
              <a:rPr lang="en-US" sz="4000"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SETUP</a:t>
            </a:r>
            <a:endParaRPr lang="en-US" sz="4000" dirty="0">
              <a:solidFill>
                <a:srgbClr val="6A8A9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t>6</a:t>
            </a:fld>
            <a:endParaRPr lang="en-US"/>
          </a:p>
        </p:txBody>
      </p:sp>
      <p:sp>
        <p:nvSpPr>
          <p:cNvPr id="7" name="Textfeld 21"/>
          <p:cNvSpPr txBox="1"/>
          <p:nvPr/>
        </p:nvSpPr>
        <p:spPr>
          <a:xfrm>
            <a:off x="2279690" y="857086"/>
            <a:ext cx="7632620" cy="307777"/>
          </a:xfrm>
          <a:prstGeom prst="rect">
            <a:avLst/>
          </a:prstGeom>
          <a:noFill/>
        </p:spPr>
        <p:txBody>
          <a:bodyPr wrap="square" rtlCol="0">
            <a:spAutoFit/>
          </a:bodyPr>
          <a:lstStyle/>
          <a:p>
            <a:pPr algn="ctr"/>
            <a:r>
              <a:rPr lang="en-US" sz="1400" dirty="0" smtClean="0">
                <a:solidFill>
                  <a:srgbClr val="5D5D5D"/>
                </a:solidFill>
                <a:latin typeface="Open Sans" panose="020B0606030504020204" pitchFamily="34" charset="0"/>
                <a:ea typeface="Open Sans" panose="020B0606030504020204" pitchFamily="34" charset="0"/>
                <a:cs typeface="Open Sans" panose="020B0606030504020204" pitchFamily="34" charset="0"/>
              </a:rPr>
              <a:t>DIGITAL INSURANCE INTERMEDIARY</a:t>
            </a:r>
            <a:endParaRPr lang="en-US" sz="1400" dirty="0">
              <a:solidFill>
                <a:srgbClr val="5D5D5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Bild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28261" y="3376909"/>
            <a:ext cx="642992" cy="1769535"/>
          </a:xfrm>
          <a:prstGeom prst="rect">
            <a:avLst/>
          </a:prstGeom>
        </p:spPr>
      </p:pic>
      <p:pic>
        <p:nvPicPr>
          <p:cNvPr id="18" name="Bild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9987" y="3022994"/>
            <a:ext cx="2560672" cy="2560672"/>
          </a:xfrm>
          <a:prstGeom prst="rect">
            <a:avLst/>
          </a:prstGeom>
        </p:spPr>
      </p:pic>
      <p:pic>
        <p:nvPicPr>
          <p:cNvPr id="19" name="Bild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0127" y="3376909"/>
            <a:ext cx="1896533" cy="1896533"/>
          </a:xfrm>
          <a:prstGeom prst="rect">
            <a:avLst/>
          </a:prstGeom>
        </p:spPr>
      </p:pic>
      <p:pic>
        <p:nvPicPr>
          <p:cNvPr id="20" name="Bild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70060" y="3105979"/>
            <a:ext cx="2556933" cy="2556933"/>
          </a:xfrm>
          <a:prstGeom prst="rect">
            <a:avLst/>
          </a:prstGeom>
        </p:spPr>
      </p:pic>
      <p:pic>
        <p:nvPicPr>
          <p:cNvPr id="21" name="Bild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7994" y="3179130"/>
            <a:ext cx="2582333" cy="2582333"/>
          </a:xfrm>
          <a:prstGeom prst="rect">
            <a:avLst/>
          </a:prstGeom>
        </p:spPr>
      </p:pic>
      <p:sp>
        <p:nvSpPr>
          <p:cNvPr id="22" name="Textfeld 21"/>
          <p:cNvSpPr txBox="1"/>
          <p:nvPr/>
        </p:nvSpPr>
        <p:spPr>
          <a:xfrm>
            <a:off x="2040193" y="2857402"/>
            <a:ext cx="2082800" cy="307777"/>
          </a:xfrm>
          <a:prstGeom prst="rect">
            <a:avLst/>
          </a:prstGeom>
          <a:noFill/>
        </p:spPr>
        <p:txBody>
          <a:bodyPr wrap="square" rtlCol="0">
            <a:spAutoFit/>
          </a:bodyPr>
          <a:lstStyle/>
          <a:p>
            <a:r>
              <a:rPr lang="de-DE" sz="1400" dirty="0" err="1" smtClean="0">
                <a:solidFill>
                  <a:srgbClr val="6A8A91"/>
                </a:solidFill>
                <a:latin typeface="Open Sans" charset="0"/>
                <a:ea typeface="Open Sans" charset="0"/>
                <a:cs typeface="Open Sans" charset="0"/>
              </a:rPr>
              <a:t>Product</a:t>
            </a:r>
            <a:r>
              <a:rPr lang="de-DE" sz="1400" dirty="0" smtClean="0">
                <a:solidFill>
                  <a:srgbClr val="6A8A91"/>
                </a:solidFill>
                <a:latin typeface="Open Sans" charset="0"/>
                <a:ea typeface="Open Sans" charset="0"/>
                <a:cs typeface="Open Sans" charset="0"/>
              </a:rPr>
              <a:t> </a:t>
            </a:r>
            <a:r>
              <a:rPr lang="de-DE" sz="1400" dirty="0" err="1" smtClean="0">
                <a:solidFill>
                  <a:srgbClr val="6A8A91"/>
                </a:solidFill>
                <a:latin typeface="Open Sans" charset="0"/>
                <a:ea typeface="Open Sans" charset="0"/>
                <a:cs typeface="Open Sans" charset="0"/>
              </a:rPr>
              <a:t>Selection</a:t>
            </a:r>
            <a:endParaRPr lang="de-DE" sz="1400" dirty="0">
              <a:solidFill>
                <a:srgbClr val="6A8A91"/>
              </a:solidFill>
              <a:latin typeface="Open Sans" charset="0"/>
              <a:ea typeface="Open Sans" charset="0"/>
              <a:cs typeface="Open Sans" charset="0"/>
            </a:endParaRPr>
          </a:p>
        </p:txBody>
      </p:sp>
      <p:sp>
        <p:nvSpPr>
          <p:cNvPr id="23" name="Textfeld 22"/>
          <p:cNvSpPr txBox="1"/>
          <p:nvPr/>
        </p:nvSpPr>
        <p:spPr>
          <a:xfrm>
            <a:off x="8364793" y="2857402"/>
            <a:ext cx="2082800" cy="307777"/>
          </a:xfrm>
          <a:prstGeom prst="rect">
            <a:avLst/>
          </a:prstGeom>
          <a:noFill/>
        </p:spPr>
        <p:txBody>
          <a:bodyPr wrap="square" rtlCol="0">
            <a:spAutoFit/>
          </a:bodyPr>
          <a:lstStyle/>
          <a:p>
            <a:pPr algn="ctr"/>
            <a:r>
              <a:rPr lang="de-DE" sz="1400" dirty="0" smtClean="0">
                <a:solidFill>
                  <a:srgbClr val="6A8A91"/>
                </a:solidFill>
                <a:latin typeface="Open Sans" charset="0"/>
                <a:ea typeface="Open Sans" charset="0"/>
                <a:cs typeface="Open Sans" charset="0"/>
              </a:rPr>
              <a:t>Claims Settlement</a:t>
            </a:r>
            <a:endParaRPr lang="de-DE" sz="1400" dirty="0">
              <a:solidFill>
                <a:srgbClr val="6A8A91"/>
              </a:solidFill>
              <a:latin typeface="Open Sans" charset="0"/>
              <a:ea typeface="Open Sans" charset="0"/>
              <a:cs typeface="Open Sans" charset="0"/>
            </a:endParaRPr>
          </a:p>
        </p:txBody>
      </p:sp>
      <p:sp>
        <p:nvSpPr>
          <p:cNvPr id="24" name="Textfeld 23"/>
          <p:cNvSpPr txBox="1"/>
          <p:nvPr/>
        </p:nvSpPr>
        <p:spPr>
          <a:xfrm>
            <a:off x="3430834" y="2857401"/>
            <a:ext cx="2165350" cy="307777"/>
          </a:xfrm>
          <a:prstGeom prst="rect">
            <a:avLst/>
          </a:prstGeom>
          <a:noFill/>
        </p:spPr>
        <p:txBody>
          <a:bodyPr wrap="square" rtlCol="0">
            <a:spAutoFit/>
          </a:bodyPr>
          <a:lstStyle/>
          <a:p>
            <a:pPr algn="ctr"/>
            <a:r>
              <a:rPr lang="de-DE" sz="1400" dirty="0" err="1" smtClean="0">
                <a:solidFill>
                  <a:srgbClr val="6A8A91"/>
                </a:solidFill>
                <a:latin typeface="Open Sans" charset="0"/>
                <a:ea typeface="Open Sans" charset="0"/>
                <a:cs typeface="Open Sans" charset="0"/>
              </a:rPr>
              <a:t>Sales</a:t>
            </a:r>
            <a:endParaRPr lang="de-DE" sz="1400" dirty="0">
              <a:solidFill>
                <a:srgbClr val="6A8A91"/>
              </a:solidFill>
              <a:latin typeface="Open Sans" charset="0"/>
              <a:ea typeface="Open Sans" charset="0"/>
              <a:cs typeface="Open Sans" charset="0"/>
            </a:endParaRPr>
          </a:p>
        </p:txBody>
      </p:sp>
      <p:sp>
        <p:nvSpPr>
          <p:cNvPr id="25" name="Textfeld 24"/>
          <p:cNvSpPr txBox="1"/>
          <p:nvPr/>
        </p:nvSpPr>
        <p:spPr>
          <a:xfrm>
            <a:off x="6432264" y="2851981"/>
            <a:ext cx="2165350" cy="307777"/>
          </a:xfrm>
          <a:prstGeom prst="rect">
            <a:avLst/>
          </a:prstGeom>
          <a:noFill/>
        </p:spPr>
        <p:txBody>
          <a:bodyPr wrap="square" rtlCol="0">
            <a:spAutoFit/>
          </a:bodyPr>
          <a:lstStyle/>
          <a:p>
            <a:pPr algn="ctr"/>
            <a:r>
              <a:rPr lang="de-DE" sz="1400" dirty="0" err="1" smtClean="0">
                <a:solidFill>
                  <a:srgbClr val="6A8A91"/>
                </a:solidFill>
                <a:latin typeface="Open Sans" charset="0"/>
                <a:ea typeface="Open Sans" charset="0"/>
                <a:cs typeface="Open Sans" charset="0"/>
              </a:rPr>
              <a:t>Documentation</a:t>
            </a:r>
            <a:endParaRPr lang="de-DE" sz="1400" dirty="0">
              <a:solidFill>
                <a:srgbClr val="6A8A91"/>
              </a:solidFill>
              <a:latin typeface="Open Sans" charset="0"/>
              <a:ea typeface="Open Sans" charset="0"/>
              <a:cs typeface="Open Sans" charset="0"/>
            </a:endParaRPr>
          </a:p>
        </p:txBody>
      </p:sp>
      <p:sp>
        <p:nvSpPr>
          <p:cNvPr id="26" name="Textfeld 25"/>
          <p:cNvSpPr txBox="1"/>
          <p:nvPr/>
        </p:nvSpPr>
        <p:spPr>
          <a:xfrm>
            <a:off x="4872282" y="2858957"/>
            <a:ext cx="2165350" cy="307777"/>
          </a:xfrm>
          <a:prstGeom prst="rect">
            <a:avLst/>
          </a:prstGeom>
          <a:noFill/>
        </p:spPr>
        <p:txBody>
          <a:bodyPr wrap="square" rtlCol="0">
            <a:spAutoFit/>
          </a:bodyPr>
          <a:lstStyle/>
          <a:p>
            <a:pPr algn="ctr"/>
            <a:r>
              <a:rPr lang="de-DE" sz="1400" dirty="0" smtClean="0">
                <a:solidFill>
                  <a:srgbClr val="6A8A91"/>
                </a:solidFill>
                <a:latin typeface="Open Sans" charset="0"/>
                <a:ea typeface="Open Sans" charset="0"/>
                <a:cs typeface="Open Sans" charset="0"/>
              </a:rPr>
              <a:t>Payment</a:t>
            </a:r>
            <a:endParaRPr lang="de-DE" sz="1400" dirty="0">
              <a:solidFill>
                <a:srgbClr val="6A8A91"/>
              </a:solidFill>
              <a:latin typeface="Open Sans" charset="0"/>
              <a:ea typeface="Open Sans" charset="0"/>
              <a:cs typeface="Open Sans" charset="0"/>
            </a:endParaRPr>
          </a:p>
        </p:txBody>
      </p:sp>
      <p:sp>
        <p:nvSpPr>
          <p:cNvPr id="28" name="Rechteck 27"/>
          <p:cNvSpPr/>
          <p:nvPr/>
        </p:nvSpPr>
        <p:spPr>
          <a:xfrm>
            <a:off x="1211646" y="1609544"/>
            <a:ext cx="2459105" cy="822839"/>
          </a:xfrm>
          <a:prstGeom prst="rect">
            <a:avLst/>
          </a:prstGeom>
          <a:solidFill>
            <a:srgbClr val="6A8A9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smtClean="0">
                <a:solidFill>
                  <a:prstClr val="white"/>
                </a:solidFill>
                <a:latin typeface="Open Sans"/>
                <a:cs typeface="Open Sans"/>
              </a:rPr>
              <a:t>Product</a:t>
            </a:r>
            <a:r>
              <a:rPr lang="de-DE" sz="1400" b="1" dirty="0" smtClean="0">
                <a:solidFill>
                  <a:prstClr val="white"/>
                </a:solidFill>
                <a:latin typeface="Open Sans"/>
                <a:cs typeface="Open Sans"/>
              </a:rPr>
              <a:t> Development</a:t>
            </a:r>
            <a:endParaRPr lang="de-DE" sz="1400" b="1" dirty="0">
              <a:solidFill>
                <a:prstClr val="white"/>
              </a:solidFill>
              <a:latin typeface="Open Sans"/>
              <a:cs typeface="Open Sans"/>
            </a:endParaRPr>
          </a:p>
        </p:txBody>
      </p:sp>
      <p:sp>
        <p:nvSpPr>
          <p:cNvPr id="29" name="Rechteck 28"/>
          <p:cNvSpPr/>
          <p:nvPr/>
        </p:nvSpPr>
        <p:spPr>
          <a:xfrm>
            <a:off x="3732219" y="1614130"/>
            <a:ext cx="2459106" cy="822839"/>
          </a:xfrm>
          <a:prstGeom prst="rect">
            <a:avLst/>
          </a:prstGeom>
          <a:solidFill>
            <a:srgbClr val="6A8A9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smtClean="0">
                <a:solidFill>
                  <a:prstClr val="white"/>
                </a:solidFill>
                <a:latin typeface="Open Sans"/>
                <a:cs typeface="Open Sans"/>
              </a:rPr>
              <a:t>Fullfilment</a:t>
            </a:r>
            <a:r>
              <a:rPr lang="de-DE" sz="1400" b="1" dirty="0" smtClean="0">
                <a:solidFill>
                  <a:prstClr val="white"/>
                </a:solidFill>
                <a:latin typeface="Open Sans"/>
                <a:cs typeface="Open Sans"/>
              </a:rPr>
              <a:t> </a:t>
            </a:r>
            <a:r>
              <a:rPr lang="de-DE" sz="1400" b="1" dirty="0" err="1" smtClean="0">
                <a:solidFill>
                  <a:prstClr val="white"/>
                </a:solidFill>
                <a:latin typeface="Open Sans"/>
                <a:cs typeface="Open Sans"/>
              </a:rPr>
              <a:t>Processes</a:t>
            </a:r>
            <a:endParaRPr lang="de-DE" sz="1400" b="1" dirty="0">
              <a:solidFill>
                <a:prstClr val="white"/>
              </a:solidFill>
              <a:latin typeface="Open Sans"/>
              <a:cs typeface="Open Sans"/>
            </a:endParaRPr>
          </a:p>
        </p:txBody>
      </p:sp>
      <p:sp>
        <p:nvSpPr>
          <p:cNvPr id="30" name="Rechteck 29"/>
          <p:cNvSpPr/>
          <p:nvPr/>
        </p:nvSpPr>
        <p:spPr>
          <a:xfrm>
            <a:off x="6262625" y="1620267"/>
            <a:ext cx="2291679" cy="822839"/>
          </a:xfrm>
          <a:prstGeom prst="rect">
            <a:avLst/>
          </a:prstGeom>
          <a:solidFill>
            <a:srgbClr val="6A8A9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solidFill>
                  <a:prstClr val="white"/>
                </a:solidFill>
                <a:latin typeface="Open Sans"/>
                <a:cs typeface="Open Sans"/>
              </a:rPr>
              <a:t>Distribution Tech</a:t>
            </a:r>
            <a:endParaRPr lang="de-DE" sz="1400" b="1" dirty="0">
              <a:solidFill>
                <a:prstClr val="white"/>
              </a:solidFill>
              <a:latin typeface="Open Sans"/>
              <a:cs typeface="Open Sans"/>
            </a:endParaRPr>
          </a:p>
        </p:txBody>
      </p:sp>
      <p:sp>
        <p:nvSpPr>
          <p:cNvPr id="31" name="Rechteck 30"/>
          <p:cNvSpPr/>
          <p:nvPr/>
        </p:nvSpPr>
        <p:spPr>
          <a:xfrm>
            <a:off x="8631540" y="1620267"/>
            <a:ext cx="2291679" cy="822839"/>
          </a:xfrm>
          <a:prstGeom prst="rect">
            <a:avLst/>
          </a:prstGeom>
          <a:solidFill>
            <a:srgbClr val="6A8A9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smtClean="0">
                <a:solidFill>
                  <a:prstClr val="white"/>
                </a:solidFill>
                <a:latin typeface="Open Sans"/>
                <a:cs typeface="Open Sans"/>
              </a:rPr>
              <a:t>Marketing </a:t>
            </a:r>
            <a:r>
              <a:rPr lang="de-DE" sz="1400" b="1" dirty="0" err="1" smtClean="0">
                <a:solidFill>
                  <a:prstClr val="white"/>
                </a:solidFill>
                <a:latin typeface="Open Sans"/>
                <a:cs typeface="Open Sans"/>
              </a:rPr>
              <a:t>Processes</a:t>
            </a:r>
            <a:endParaRPr lang="de-DE" sz="1400" b="1" dirty="0">
              <a:solidFill>
                <a:prstClr val="white"/>
              </a:solidFill>
              <a:latin typeface="Open Sans"/>
              <a:cs typeface="Open Sans"/>
            </a:endParaRPr>
          </a:p>
        </p:txBody>
      </p:sp>
      <p:grpSp>
        <p:nvGrpSpPr>
          <p:cNvPr id="5" name="Gruppierung 4"/>
          <p:cNvGrpSpPr/>
          <p:nvPr/>
        </p:nvGrpSpPr>
        <p:grpSpPr>
          <a:xfrm>
            <a:off x="960966" y="5810423"/>
            <a:ext cx="10176388" cy="430586"/>
            <a:chOff x="1582993" y="6290889"/>
            <a:chExt cx="9144000" cy="430586"/>
          </a:xfrm>
        </p:grpSpPr>
        <p:sp>
          <p:nvSpPr>
            <p:cNvPr id="35" name="Textfeld 34"/>
            <p:cNvSpPr txBox="1"/>
            <p:nvPr/>
          </p:nvSpPr>
          <p:spPr>
            <a:xfrm>
              <a:off x="1582993" y="6290889"/>
              <a:ext cx="9144000" cy="430586"/>
            </a:xfrm>
            <a:prstGeom prst="rect">
              <a:avLst/>
            </a:prstGeom>
            <a:solidFill>
              <a:schemeClr val="bg1"/>
            </a:solidFill>
          </p:spPr>
          <p:txBody>
            <a:bodyPr wrap="square" rtlCol="0">
              <a:spAutoFit/>
            </a:bodyPr>
            <a:lstStyle/>
            <a:p>
              <a:endParaRPr lang="de-DE">
                <a:solidFill>
                  <a:prstClr val="black"/>
                </a:solidFill>
              </a:endParaRPr>
            </a:p>
          </p:txBody>
        </p:sp>
        <p:pic>
          <p:nvPicPr>
            <p:cNvPr id="36" name="Bild 3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43022" y="6380703"/>
              <a:ext cx="854109" cy="250958"/>
            </a:xfrm>
            <a:prstGeom prst="rect">
              <a:avLst/>
            </a:prstGeom>
          </p:spPr>
        </p:pic>
        <p:pic>
          <p:nvPicPr>
            <p:cNvPr id="37" name="Bild 3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55129" y="6411367"/>
              <a:ext cx="536061" cy="189631"/>
            </a:xfrm>
            <a:prstGeom prst="rect">
              <a:avLst/>
            </a:prstGeom>
          </p:spPr>
        </p:pic>
        <p:pic>
          <p:nvPicPr>
            <p:cNvPr id="38" name="Bild 3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07376" y="6392285"/>
              <a:ext cx="694498" cy="227795"/>
            </a:xfrm>
            <a:prstGeom prst="rect">
              <a:avLst/>
            </a:prstGeom>
          </p:spPr>
        </p:pic>
        <p:pic>
          <p:nvPicPr>
            <p:cNvPr id="39" name="Bild 3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04432" y="6378901"/>
              <a:ext cx="801402" cy="254563"/>
            </a:xfrm>
            <a:prstGeom prst="rect">
              <a:avLst/>
            </a:prstGeom>
          </p:spPr>
        </p:pic>
        <p:pic>
          <p:nvPicPr>
            <p:cNvPr id="40" name="Bild 3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25929" y="6387041"/>
              <a:ext cx="718113" cy="238283"/>
            </a:xfrm>
            <a:prstGeom prst="rect">
              <a:avLst/>
            </a:prstGeom>
          </p:spPr>
        </p:pic>
        <p:pic>
          <p:nvPicPr>
            <p:cNvPr id="41" name="Bild 4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63508" y="6360767"/>
              <a:ext cx="290831" cy="290831"/>
            </a:xfrm>
            <a:prstGeom prst="rect">
              <a:avLst/>
            </a:prstGeom>
          </p:spPr>
        </p:pic>
        <p:pic>
          <p:nvPicPr>
            <p:cNvPr id="42" name="Bild 4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43330" y="6391502"/>
              <a:ext cx="229360" cy="229360"/>
            </a:xfrm>
            <a:prstGeom prst="rect">
              <a:avLst/>
            </a:prstGeom>
          </p:spPr>
        </p:pic>
        <p:pic>
          <p:nvPicPr>
            <p:cNvPr id="43" name="Bild 4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53749" y="6376406"/>
              <a:ext cx="455214" cy="259552"/>
            </a:xfrm>
            <a:prstGeom prst="rect">
              <a:avLst/>
            </a:prstGeom>
          </p:spPr>
        </p:pic>
        <p:pic>
          <p:nvPicPr>
            <p:cNvPr id="44" name="Bild 4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90471" y="6423389"/>
              <a:ext cx="670235" cy="165587"/>
            </a:xfrm>
            <a:prstGeom prst="rect">
              <a:avLst/>
            </a:prstGeom>
          </p:spPr>
        </p:pic>
        <p:pic>
          <p:nvPicPr>
            <p:cNvPr id="45" name="Bild 4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198150" y="6414488"/>
              <a:ext cx="482600" cy="183388"/>
            </a:xfrm>
            <a:prstGeom prst="rect">
              <a:avLst/>
            </a:prstGeom>
          </p:spPr>
        </p:pic>
        <p:pic>
          <p:nvPicPr>
            <p:cNvPr id="46" name="Bild 4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748408" y="6413551"/>
              <a:ext cx="647473" cy="185263"/>
            </a:xfrm>
            <a:prstGeom prst="rect">
              <a:avLst/>
            </a:prstGeom>
          </p:spPr>
        </p:pic>
        <p:pic>
          <p:nvPicPr>
            <p:cNvPr id="47" name="Bild 4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698278" y="6406699"/>
              <a:ext cx="440750" cy="198967"/>
            </a:xfrm>
            <a:prstGeom prst="rect">
              <a:avLst/>
            </a:prstGeom>
          </p:spPr>
        </p:pic>
        <p:pic>
          <p:nvPicPr>
            <p:cNvPr id="48" name="Bild 47"/>
            <p:cNvPicPr>
              <a:picLocks noChangeAspect="1"/>
            </p:cNvPicPr>
            <p:nvPr/>
          </p:nvPicPr>
          <p:blipFill>
            <a:blip r:embed="rId20"/>
            <a:stretch>
              <a:fillRect/>
            </a:stretch>
          </p:blipFill>
          <p:spPr>
            <a:xfrm>
              <a:off x="4016349" y="6392915"/>
              <a:ext cx="365941" cy="226535"/>
            </a:xfrm>
            <a:prstGeom prst="rect">
              <a:avLst/>
            </a:prstGeom>
          </p:spPr>
        </p:pic>
        <p:pic>
          <p:nvPicPr>
            <p:cNvPr id="49" name="Bild 4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05666" y="6364707"/>
              <a:ext cx="282950" cy="282950"/>
            </a:xfrm>
            <a:prstGeom prst="rect">
              <a:avLst/>
            </a:prstGeom>
          </p:spPr>
        </p:pic>
        <p:pic>
          <p:nvPicPr>
            <p:cNvPr id="50" name="Bild 4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71094" y="6460879"/>
              <a:ext cx="569116" cy="113823"/>
            </a:xfrm>
            <a:prstGeom prst="rect">
              <a:avLst/>
            </a:prstGeom>
          </p:spPr>
        </p:pic>
      </p:grpSp>
    </p:spTree>
    <p:extLst>
      <p:ext uri="{BB962C8B-B14F-4D97-AF65-F5344CB8AC3E}">
        <p14:creationId xmlns:p14="http://schemas.microsoft.com/office/powerpoint/2010/main" val="53035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285552" y="10758"/>
            <a:ext cx="7620897" cy="8869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HOW IT ALL CONNECTS</a:t>
            </a:r>
            <a:endParaRPr lang="en-US" sz="4000" dirty="0">
              <a:solidFill>
                <a:srgbClr val="6A8A9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t>7</a:t>
            </a:fld>
            <a:endParaRPr lang="en-US" dirty="0"/>
          </a:p>
        </p:txBody>
      </p:sp>
      <p:sp>
        <p:nvSpPr>
          <p:cNvPr id="62" name="Freeform 5"/>
          <p:cNvSpPr>
            <a:spLocks/>
          </p:cNvSpPr>
          <p:nvPr/>
        </p:nvSpPr>
        <p:spPr bwMode="auto">
          <a:xfrm rot="10800000">
            <a:off x="4531572" y="2642572"/>
            <a:ext cx="3245887" cy="2150256"/>
          </a:xfrm>
          <a:custGeom>
            <a:avLst/>
            <a:gdLst>
              <a:gd name="T0" fmla="*/ 357 w 357"/>
              <a:gd name="T1" fmla="*/ 13 h 236"/>
              <a:gd name="T2" fmla="*/ 314 w 357"/>
              <a:gd name="T3" fmla="*/ 0 h 236"/>
              <a:gd name="T4" fmla="*/ 317 w 357"/>
              <a:gd name="T5" fmla="*/ 12 h 236"/>
              <a:gd name="T6" fmla="*/ 178 w 357"/>
              <a:gd name="T7" fmla="*/ 113 h 236"/>
              <a:gd name="T8" fmla="*/ 0 w 357"/>
              <a:gd name="T9" fmla="*/ 220 h 236"/>
              <a:gd name="T10" fmla="*/ 1 w 357"/>
              <a:gd name="T11" fmla="*/ 236 h 236"/>
              <a:gd name="T12" fmla="*/ 191 w 357"/>
              <a:gd name="T13" fmla="*/ 124 h 236"/>
              <a:gd name="T14" fmla="*/ 321 w 357"/>
              <a:gd name="T15" fmla="*/ 29 h 236"/>
              <a:gd name="T16" fmla="*/ 324 w 357"/>
              <a:gd name="T17" fmla="*/ 44 h 236"/>
              <a:gd name="T18" fmla="*/ 357 w 357"/>
              <a:gd name="T19" fmla="*/ 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36">
                <a:moveTo>
                  <a:pt x="357" y="13"/>
                </a:moveTo>
                <a:cubicBezTo>
                  <a:pt x="314" y="0"/>
                  <a:pt x="314" y="0"/>
                  <a:pt x="314" y="0"/>
                </a:cubicBezTo>
                <a:cubicBezTo>
                  <a:pt x="317" y="12"/>
                  <a:pt x="317" y="12"/>
                  <a:pt x="317" y="12"/>
                </a:cubicBezTo>
                <a:cubicBezTo>
                  <a:pt x="277" y="25"/>
                  <a:pt x="224" y="54"/>
                  <a:pt x="178" y="113"/>
                </a:cubicBezTo>
                <a:cubicBezTo>
                  <a:pt x="131" y="174"/>
                  <a:pt x="66" y="213"/>
                  <a:pt x="0" y="220"/>
                </a:cubicBezTo>
                <a:cubicBezTo>
                  <a:pt x="1" y="236"/>
                  <a:pt x="1" y="236"/>
                  <a:pt x="1" y="236"/>
                </a:cubicBezTo>
                <a:cubicBezTo>
                  <a:pt x="72" y="229"/>
                  <a:pt x="142" y="188"/>
                  <a:pt x="191" y="124"/>
                </a:cubicBezTo>
                <a:cubicBezTo>
                  <a:pt x="235" y="68"/>
                  <a:pt x="283" y="41"/>
                  <a:pt x="321" y="29"/>
                </a:cubicBezTo>
                <a:cubicBezTo>
                  <a:pt x="324" y="44"/>
                  <a:pt x="324" y="44"/>
                  <a:pt x="324" y="44"/>
                </a:cubicBezTo>
                <a:lnTo>
                  <a:pt x="357" y="13"/>
                </a:lnTo>
                <a:close/>
              </a:path>
            </a:pathLst>
          </a:custGeom>
          <a:gradFill>
            <a:gsLst>
              <a:gs pos="2143">
                <a:srgbClr val="8AA53C"/>
              </a:gs>
              <a:gs pos="82000">
                <a:srgbClr val="21B169"/>
              </a:gs>
              <a:gs pos="100000">
                <a:srgbClr val="21B169">
                  <a:lumMod val="75000"/>
                </a:srgbClr>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63" name="Freeform 6"/>
          <p:cNvSpPr>
            <a:spLocks/>
          </p:cNvSpPr>
          <p:nvPr/>
        </p:nvSpPr>
        <p:spPr bwMode="auto">
          <a:xfrm rot="10800000">
            <a:off x="8332322" y="2670763"/>
            <a:ext cx="890601" cy="829092"/>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gradFill>
            <a:gsLst>
              <a:gs pos="67000">
                <a:srgbClr val="199F38"/>
              </a:gs>
              <a:gs pos="1071">
                <a:srgbClr val="21B169"/>
              </a:gs>
              <a:gs pos="100000">
                <a:srgbClr val="6850B4">
                  <a:lumMod val="75000"/>
                </a:srgbClr>
              </a:gs>
            </a:gsLst>
            <a:lin ang="15600000" scaled="0"/>
          </a:gra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64" name="Freeform 7"/>
          <p:cNvSpPr>
            <a:spLocks/>
          </p:cNvSpPr>
          <p:nvPr/>
        </p:nvSpPr>
        <p:spPr bwMode="auto">
          <a:xfrm rot="10800000">
            <a:off x="8223400" y="4045749"/>
            <a:ext cx="908541" cy="729140"/>
          </a:xfrm>
          <a:custGeom>
            <a:avLst/>
            <a:gdLst>
              <a:gd name="T0" fmla="*/ 100 w 100"/>
              <a:gd name="T1" fmla="*/ 17 h 80"/>
              <a:gd name="T2" fmla="*/ 97 w 100"/>
              <a:gd name="T3" fmla="*/ 0 h 80"/>
              <a:gd name="T4" fmla="*/ 14 w 100"/>
              <a:gd name="T5" fmla="*/ 43 h 80"/>
              <a:gd name="T6" fmla="*/ 3 w 100"/>
              <a:gd name="T7" fmla="*/ 36 h 80"/>
              <a:gd name="T8" fmla="*/ 0 w 100"/>
              <a:gd name="T9" fmla="*/ 80 h 80"/>
              <a:gd name="T10" fmla="*/ 40 w 100"/>
              <a:gd name="T11" fmla="*/ 60 h 80"/>
              <a:gd name="T12" fmla="*/ 28 w 100"/>
              <a:gd name="T13" fmla="*/ 52 h 80"/>
              <a:gd name="T14" fmla="*/ 100 w 100"/>
              <a:gd name="T15" fmla="*/ 17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80">
                <a:moveTo>
                  <a:pt x="100" y="17"/>
                </a:moveTo>
                <a:cubicBezTo>
                  <a:pt x="97" y="0"/>
                  <a:pt x="97" y="0"/>
                  <a:pt x="97" y="0"/>
                </a:cubicBezTo>
                <a:cubicBezTo>
                  <a:pt x="62" y="6"/>
                  <a:pt x="33" y="21"/>
                  <a:pt x="14" y="43"/>
                </a:cubicBezTo>
                <a:cubicBezTo>
                  <a:pt x="3" y="36"/>
                  <a:pt x="3" y="36"/>
                  <a:pt x="3" y="36"/>
                </a:cubicBezTo>
                <a:cubicBezTo>
                  <a:pt x="0" y="80"/>
                  <a:pt x="0" y="80"/>
                  <a:pt x="0" y="80"/>
                </a:cubicBezTo>
                <a:cubicBezTo>
                  <a:pt x="40" y="60"/>
                  <a:pt x="40" y="60"/>
                  <a:pt x="40" y="60"/>
                </a:cubicBezTo>
                <a:cubicBezTo>
                  <a:pt x="28" y="52"/>
                  <a:pt x="28" y="52"/>
                  <a:pt x="28" y="52"/>
                </a:cubicBezTo>
                <a:cubicBezTo>
                  <a:pt x="45" y="34"/>
                  <a:pt x="70" y="22"/>
                  <a:pt x="100" y="17"/>
                </a:cubicBezTo>
                <a:close/>
              </a:path>
            </a:pathLst>
          </a:custGeom>
          <a:gradFill>
            <a:gsLst>
              <a:gs pos="100000">
                <a:srgbClr val="1D6E9B"/>
              </a:gs>
              <a:gs pos="32000">
                <a:srgbClr val="F49D00"/>
              </a:gs>
              <a:gs pos="0">
                <a:srgbClr val="F49D00">
                  <a:lumMod val="75000"/>
                </a:srgbClr>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65" name="Freeform 8"/>
          <p:cNvSpPr>
            <a:spLocks/>
          </p:cNvSpPr>
          <p:nvPr/>
        </p:nvSpPr>
        <p:spPr bwMode="auto">
          <a:xfrm rot="10800000">
            <a:off x="4421369" y="2642571"/>
            <a:ext cx="3238198" cy="2159227"/>
          </a:xfrm>
          <a:custGeom>
            <a:avLst/>
            <a:gdLst>
              <a:gd name="T0" fmla="*/ 178 w 356"/>
              <a:gd name="T1" fmla="*/ 114 h 237"/>
              <a:gd name="T2" fmla="*/ 40 w 356"/>
              <a:gd name="T3" fmla="*/ 13 h 237"/>
              <a:gd name="T4" fmla="*/ 43 w 356"/>
              <a:gd name="T5" fmla="*/ 0 h 237"/>
              <a:gd name="T6" fmla="*/ 0 w 356"/>
              <a:gd name="T7" fmla="*/ 11 h 237"/>
              <a:gd name="T8" fmla="*/ 32 w 356"/>
              <a:gd name="T9" fmla="*/ 43 h 237"/>
              <a:gd name="T10" fmla="*/ 35 w 356"/>
              <a:gd name="T11" fmla="*/ 29 h 237"/>
              <a:gd name="T12" fmla="*/ 165 w 356"/>
              <a:gd name="T13" fmla="*/ 125 h 237"/>
              <a:gd name="T14" fmla="*/ 354 w 356"/>
              <a:gd name="T15" fmla="*/ 237 h 237"/>
              <a:gd name="T16" fmla="*/ 356 w 356"/>
              <a:gd name="T17" fmla="*/ 220 h 237"/>
              <a:gd name="T18" fmla="*/ 178 w 356"/>
              <a:gd name="T19" fmla="*/ 11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37">
                <a:moveTo>
                  <a:pt x="178" y="114"/>
                </a:moveTo>
                <a:cubicBezTo>
                  <a:pt x="132" y="54"/>
                  <a:pt x="79" y="26"/>
                  <a:pt x="40" y="13"/>
                </a:cubicBezTo>
                <a:cubicBezTo>
                  <a:pt x="43" y="0"/>
                  <a:pt x="43" y="0"/>
                  <a:pt x="43" y="0"/>
                </a:cubicBezTo>
                <a:cubicBezTo>
                  <a:pt x="0" y="11"/>
                  <a:pt x="0" y="11"/>
                  <a:pt x="0" y="11"/>
                </a:cubicBezTo>
                <a:cubicBezTo>
                  <a:pt x="32" y="43"/>
                  <a:pt x="32" y="43"/>
                  <a:pt x="32" y="43"/>
                </a:cubicBezTo>
                <a:cubicBezTo>
                  <a:pt x="35" y="29"/>
                  <a:pt x="35" y="29"/>
                  <a:pt x="35" y="29"/>
                </a:cubicBezTo>
                <a:cubicBezTo>
                  <a:pt x="72" y="42"/>
                  <a:pt x="121" y="68"/>
                  <a:pt x="165" y="125"/>
                </a:cubicBezTo>
                <a:cubicBezTo>
                  <a:pt x="214" y="189"/>
                  <a:pt x="283" y="230"/>
                  <a:pt x="354" y="237"/>
                </a:cubicBezTo>
                <a:cubicBezTo>
                  <a:pt x="356" y="220"/>
                  <a:pt x="356" y="220"/>
                  <a:pt x="356" y="220"/>
                </a:cubicBezTo>
                <a:cubicBezTo>
                  <a:pt x="290" y="213"/>
                  <a:pt x="225" y="175"/>
                  <a:pt x="178" y="114"/>
                </a:cubicBezTo>
                <a:close/>
              </a:path>
            </a:pathLst>
          </a:custGeom>
          <a:gradFill>
            <a:gsLst>
              <a:gs pos="0">
                <a:srgbClr val="C5D651"/>
              </a:gs>
              <a:gs pos="72000">
                <a:srgbClr val="4DB3C7"/>
              </a:gs>
              <a:gs pos="100000">
                <a:srgbClr val="4DB3C7">
                  <a:lumMod val="50000"/>
                </a:srgbClr>
              </a:gs>
            </a:gsLst>
            <a:lin ang="0" scaled="0"/>
          </a:gra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66" name="Freeform 9"/>
          <p:cNvSpPr>
            <a:spLocks/>
          </p:cNvSpPr>
          <p:nvPr/>
        </p:nvSpPr>
        <p:spPr bwMode="auto">
          <a:xfrm rot="10800000">
            <a:off x="2940024" y="2670764"/>
            <a:ext cx="917511" cy="1037966"/>
          </a:xfrm>
          <a:custGeom>
            <a:avLst/>
            <a:gdLst>
              <a:gd name="T0" fmla="*/ 101 w 101"/>
              <a:gd name="T1" fmla="*/ 0 h 114"/>
              <a:gd name="T2" fmla="*/ 84 w 101"/>
              <a:gd name="T3" fmla="*/ 0 h 114"/>
              <a:gd name="T4" fmla="*/ 31 w 101"/>
              <a:gd name="T5" fmla="*/ 85 h 114"/>
              <a:gd name="T6" fmla="*/ 26 w 101"/>
              <a:gd name="T7" fmla="*/ 73 h 114"/>
              <a:gd name="T8" fmla="*/ 0 w 101"/>
              <a:gd name="T9" fmla="*/ 109 h 114"/>
              <a:gd name="T10" fmla="*/ 44 w 101"/>
              <a:gd name="T11" fmla="*/ 114 h 114"/>
              <a:gd name="T12" fmla="*/ 38 w 101"/>
              <a:gd name="T13" fmla="*/ 100 h 114"/>
              <a:gd name="T14" fmla="*/ 101 w 101"/>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14">
                <a:moveTo>
                  <a:pt x="101" y="0"/>
                </a:moveTo>
                <a:cubicBezTo>
                  <a:pt x="84" y="0"/>
                  <a:pt x="84" y="0"/>
                  <a:pt x="84" y="0"/>
                </a:cubicBezTo>
                <a:cubicBezTo>
                  <a:pt x="84" y="37"/>
                  <a:pt x="65" y="67"/>
                  <a:pt x="31" y="85"/>
                </a:cubicBezTo>
                <a:cubicBezTo>
                  <a:pt x="26" y="73"/>
                  <a:pt x="26" y="73"/>
                  <a:pt x="26" y="73"/>
                </a:cubicBezTo>
                <a:cubicBezTo>
                  <a:pt x="0" y="109"/>
                  <a:pt x="0" y="109"/>
                  <a:pt x="0" y="109"/>
                </a:cubicBezTo>
                <a:cubicBezTo>
                  <a:pt x="44" y="114"/>
                  <a:pt x="44" y="114"/>
                  <a:pt x="44" y="114"/>
                </a:cubicBezTo>
                <a:cubicBezTo>
                  <a:pt x="38" y="100"/>
                  <a:pt x="38" y="100"/>
                  <a:pt x="38" y="100"/>
                </a:cubicBezTo>
                <a:cubicBezTo>
                  <a:pt x="78" y="80"/>
                  <a:pt x="101" y="44"/>
                  <a:pt x="101" y="0"/>
                </a:cubicBezTo>
                <a:close/>
              </a:path>
            </a:pathLst>
          </a:custGeom>
          <a:gradFill>
            <a:gsLst>
              <a:gs pos="4286">
                <a:srgbClr val="00B0F0"/>
              </a:gs>
              <a:gs pos="62000">
                <a:srgbClr val="D2326B"/>
              </a:gs>
              <a:gs pos="100000">
                <a:srgbClr val="4DB3C7">
                  <a:lumMod val="50000"/>
                </a:srgbClr>
              </a:gs>
            </a:gsLst>
            <a:lin ang="16800000" scaled="0"/>
          </a:gra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67" name="Freeform 10"/>
          <p:cNvSpPr>
            <a:spLocks/>
          </p:cNvSpPr>
          <p:nvPr/>
        </p:nvSpPr>
        <p:spPr bwMode="auto">
          <a:xfrm rot="10800000">
            <a:off x="3075857" y="4036778"/>
            <a:ext cx="863690" cy="729140"/>
          </a:xfrm>
          <a:custGeom>
            <a:avLst/>
            <a:gdLst>
              <a:gd name="T0" fmla="*/ 83 w 95"/>
              <a:gd name="T1" fmla="*/ 42 h 80"/>
              <a:gd name="T2" fmla="*/ 3 w 95"/>
              <a:gd name="T3" fmla="*/ 0 h 80"/>
              <a:gd name="T4" fmla="*/ 0 w 95"/>
              <a:gd name="T5" fmla="*/ 17 h 80"/>
              <a:gd name="T6" fmla="*/ 67 w 95"/>
              <a:gd name="T7" fmla="*/ 51 h 80"/>
              <a:gd name="T8" fmla="*/ 56 w 95"/>
              <a:gd name="T9" fmla="*/ 57 h 80"/>
              <a:gd name="T10" fmla="*/ 94 w 95"/>
              <a:gd name="T11" fmla="*/ 80 h 80"/>
              <a:gd name="T12" fmla="*/ 95 w 95"/>
              <a:gd name="T13" fmla="*/ 35 h 80"/>
              <a:gd name="T14" fmla="*/ 83 w 95"/>
              <a:gd name="T15" fmla="*/ 4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0">
                <a:moveTo>
                  <a:pt x="83" y="42"/>
                </a:moveTo>
                <a:cubicBezTo>
                  <a:pt x="64" y="21"/>
                  <a:pt x="36" y="6"/>
                  <a:pt x="3" y="0"/>
                </a:cubicBezTo>
                <a:cubicBezTo>
                  <a:pt x="0" y="17"/>
                  <a:pt x="0" y="17"/>
                  <a:pt x="0" y="17"/>
                </a:cubicBezTo>
                <a:cubicBezTo>
                  <a:pt x="28" y="22"/>
                  <a:pt x="51" y="34"/>
                  <a:pt x="67" y="51"/>
                </a:cubicBezTo>
                <a:cubicBezTo>
                  <a:pt x="56" y="57"/>
                  <a:pt x="56" y="57"/>
                  <a:pt x="56" y="57"/>
                </a:cubicBezTo>
                <a:cubicBezTo>
                  <a:pt x="94" y="80"/>
                  <a:pt x="94" y="80"/>
                  <a:pt x="94" y="80"/>
                </a:cubicBezTo>
                <a:cubicBezTo>
                  <a:pt x="95" y="35"/>
                  <a:pt x="95" y="35"/>
                  <a:pt x="95" y="35"/>
                </a:cubicBezTo>
                <a:lnTo>
                  <a:pt x="83" y="42"/>
                </a:lnTo>
                <a:close/>
              </a:path>
            </a:pathLst>
          </a:custGeom>
          <a:gradFill>
            <a:gsLst>
              <a:gs pos="3214">
                <a:srgbClr val="0070C0"/>
              </a:gs>
              <a:gs pos="67000">
                <a:srgbClr val="6850B4"/>
              </a:gs>
              <a:gs pos="100000">
                <a:srgbClr val="6850B4">
                  <a:lumMod val="75000"/>
                </a:srgbClr>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useBgFill="1">
        <p:nvSpPr>
          <p:cNvPr id="68" name="Oval 11"/>
          <p:cNvSpPr>
            <a:spLocks noChangeArrowheads="1"/>
          </p:cNvSpPr>
          <p:nvPr/>
        </p:nvSpPr>
        <p:spPr bwMode="auto">
          <a:xfrm>
            <a:off x="7648860" y="4273209"/>
            <a:ext cx="861540" cy="875216"/>
          </a:xfrm>
          <a:prstGeom prst="ellipse">
            <a:avLst/>
          </a:prstGeom>
          <a:ln w="19050" cap="flat">
            <a:solidFill>
              <a:srgbClr val="F49D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useBgFill="1">
        <p:nvSpPr>
          <p:cNvPr id="69" name="Oval 12"/>
          <p:cNvSpPr>
            <a:spLocks noChangeArrowheads="1"/>
          </p:cNvSpPr>
          <p:nvPr/>
        </p:nvSpPr>
        <p:spPr bwMode="auto">
          <a:xfrm>
            <a:off x="3637811" y="4222809"/>
            <a:ext cx="873506" cy="875216"/>
          </a:xfrm>
          <a:prstGeom prst="ellipse">
            <a:avLst/>
          </a:prstGeom>
          <a:ln w="19050" cap="flat">
            <a:solidFill>
              <a:srgbClr val="1D6E9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useBgFill="1">
        <p:nvSpPr>
          <p:cNvPr id="70" name="Oval 13"/>
          <p:cNvSpPr>
            <a:spLocks noChangeArrowheads="1"/>
          </p:cNvSpPr>
          <p:nvPr/>
        </p:nvSpPr>
        <p:spPr bwMode="auto">
          <a:xfrm>
            <a:off x="2586141" y="3173590"/>
            <a:ext cx="861540" cy="863250"/>
          </a:xfrm>
          <a:prstGeom prst="ellipse">
            <a:avLst/>
          </a:prstGeom>
          <a:ln w="19050" cap="flat">
            <a:solidFill>
              <a:srgbClr val="6A8A9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useBgFill="1">
        <p:nvSpPr>
          <p:cNvPr id="71" name="Oval 14"/>
          <p:cNvSpPr>
            <a:spLocks noChangeArrowheads="1"/>
          </p:cNvSpPr>
          <p:nvPr/>
        </p:nvSpPr>
        <p:spPr bwMode="auto">
          <a:xfrm>
            <a:off x="8722739" y="3173590"/>
            <a:ext cx="873506" cy="863250"/>
          </a:xfrm>
          <a:prstGeom prst="ellipse">
            <a:avLst/>
          </a:prstGeom>
          <a:ln w="19050" cap="flat">
            <a:solidFill>
              <a:srgbClr val="199F38"/>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useBgFill="1">
        <p:nvSpPr>
          <p:cNvPr id="72" name="Oval 15"/>
          <p:cNvSpPr>
            <a:spLocks noChangeArrowheads="1"/>
          </p:cNvSpPr>
          <p:nvPr/>
        </p:nvSpPr>
        <p:spPr bwMode="auto">
          <a:xfrm>
            <a:off x="7461660" y="2261564"/>
            <a:ext cx="861540" cy="863250"/>
          </a:xfrm>
          <a:prstGeom prst="ellipse">
            <a:avLst/>
          </a:prstGeom>
          <a:ln w="19050" cap="flat">
            <a:solidFill>
              <a:srgbClr val="8AA53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useBgFill="1">
        <p:nvSpPr>
          <p:cNvPr id="73" name="Oval 16"/>
          <p:cNvSpPr>
            <a:spLocks noChangeArrowheads="1"/>
          </p:cNvSpPr>
          <p:nvPr/>
        </p:nvSpPr>
        <p:spPr bwMode="auto">
          <a:xfrm>
            <a:off x="3861011" y="2261564"/>
            <a:ext cx="873506" cy="863250"/>
          </a:xfrm>
          <a:prstGeom prst="ellipse">
            <a:avLst/>
          </a:prstGeom>
          <a:ln w="19050" cap="flat">
            <a:solidFill>
              <a:srgbClr val="C5D65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74" name="Rectangle 41"/>
          <p:cNvSpPr/>
          <p:nvPr/>
        </p:nvSpPr>
        <p:spPr>
          <a:xfrm>
            <a:off x="2260800" y="1268760"/>
            <a:ext cx="2405160" cy="840230"/>
          </a:xfrm>
          <a:prstGeom prst="rect">
            <a:avLst/>
          </a:prstGeom>
        </p:spPr>
        <p:txBody>
          <a:bodyPr wrap="square" lIns="0" tIns="0" rIns="0" bIns="0">
            <a:spAutoFit/>
          </a:bodyPr>
          <a:lstStyle/>
          <a:p>
            <a:pPr algn="r" defTabSz="1219170">
              <a:lnSpc>
                <a:spcPct val="130000"/>
              </a:lnSpc>
            </a:pPr>
            <a:r>
              <a:rPr lang="en-US" dirty="0" smtClean="0">
                <a:solidFill>
                  <a:srgbClr val="57565A"/>
                </a:solidFill>
                <a:latin typeface="Open Sans Light"/>
              </a:rPr>
              <a:t>MOBILE</a:t>
            </a:r>
            <a:endParaRPr lang="en-US" dirty="0">
              <a:solidFill>
                <a:srgbClr val="57565A"/>
              </a:solidFill>
              <a:latin typeface="Open Sans Light"/>
            </a:endParaRPr>
          </a:p>
          <a:p>
            <a:pPr algn="r" defTabSz="1219170">
              <a:lnSpc>
                <a:spcPct val="130000"/>
              </a:lnSpc>
            </a:pPr>
            <a:r>
              <a:rPr lang="en-US" sz="1200" dirty="0" smtClean="0">
                <a:solidFill>
                  <a:srgbClr val="57565A"/>
                </a:solidFill>
                <a:latin typeface="Open Sans Light"/>
              </a:rPr>
              <a:t>Customer uses mobile device / wearable / </a:t>
            </a:r>
            <a:r>
              <a:rPr lang="en-US" sz="1200" dirty="0" err="1" smtClean="0">
                <a:solidFill>
                  <a:srgbClr val="57565A"/>
                </a:solidFill>
                <a:latin typeface="Open Sans Light"/>
              </a:rPr>
              <a:t>IoT</a:t>
            </a:r>
            <a:r>
              <a:rPr lang="en-US" sz="1200" dirty="0" smtClean="0">
                <a:solidFill>
                  <a:srgbClr val="57565A"/>
                </a:solidFill>
                <a:latin typeface="Open Sans Light"/>
              </a:rPr>
              <a:t> for engagement</a:t>
            </a:r>
            <a:endParaRPr lang="en-US" sz="1200" dirty="0">
              <a:solidFill>
                <a:srgbClr val="57565A"/>
              </a:solidFill>
              <a:latin typeface="Open Sans Light"/>
            </a:endParaRPr>
          </a:p>
        </p:txBody>
      </p:sp>
      <p:sp>
        <p:nvSpPr>
          <p:cNvPr id="75" name="Rectangle 42"/>
          <p:cNvSpPr/>
          <p:nvPr/>
        </p:nvSpPr>
        <p:spPr>
          <a:xfrm>
            <a:off x="7569507" y="1268760"/>
            <a:ext cx="2524893" cy="840230"/>
          </a:xfrm>
          <a:prstGeom prst="rect">
            <a:avLst/>
          </a:prstGeom>
        </p:spPr>
        <p:txBody>
          <a:bodyPr wrap="square" lIns="0" tIns="0" rIns="0" bIns="0">
            <a:spAutoFit/>
          </a:bodyPr>
          <a:lstStyle/>
          <a:p>
            <a:pPr defTabSz="1219170">
              <a:lnSpc>
                <a:spcPct val="130000"/>
              </a:lnSpc>
            </a:pPr>
            <a:r>
              <a:rPr lang="en-US" dirty="0" smtClean="0">
                <a:solidFill>
                  <a:srgbClr val="57565A"/>
                </a:solidFill>
                <a:latin typeface="Open Sans Light"/>
              </a:rPr>
              <a:t>24 / 7</a:t>
            </a:r>
            <a:endParaRPr lang="en-US" dirty="0">
              <a:solidFill>
                <a:srgbClr val="57565A"/>
              </a:solidFill>
              <a:latin typeface="Open Sans Light"/>
            </a:endParaRPr>
          </a:p>
          <a:p>
            <a:pPr defTabSz="1219170">
              <a:lnSpc>
                <a:spcPct val="130000"/>
              </a:lnSpc>
            </a:pPr>
            <a:r>
              <a:rPr lang="en-US" sz="1200" dirty="0" smtClean="0">
                <a:solidFill>
                  <a:srgbClr val="57565A"/>
                </a:solidFill>
                <a:latin typeface="Open Sans Light"/>
              </a:rPr>
              <a:t>Digital end-to-end service allows self-service anytime, anywhere</a:t>
            </a:r>
            <a:endParaRPr lang="en-US" sz="1200" dirty="0">
              <a:solidFill>
                <a:srgbClr val="57565A"/>
              </a:solidFill>
              <a:latin typeface="Open Sans Light"/>
            </a:endParaRPr>
          </a:p>
        </p:txBody>
      </p:sp>
      <p:sp>
        <p:nvSpPr>
          <p:cNvPr id="76" name="Rectangle 43"/>
          <p:cNvSpPr/>
          <p:nvPr/>
        </p:nvSpPr>
        <p:spPr>
          <a:xfrm>
            <a:off x="2116800" y="5261433"/>
            <a:ext cx="2405160" cy="1080296"/>
          </a:xfrm>
          <a:prstGeom prst="rect">
            <a:avLst/>
          </a:prstGeom>
        </p:spPr>
        <p:txBody>
          <a:bodyPr wrap="square" lIns="0" tIns="0" rIns="0" bIns="0">
            <a:spAutoFit/>
          </a:bodyPr>
          <a:lstStyle/>
          <a:p>
            <a:pPr algn="r" defTabSz="1219170">
              <a:lnSpc>
                <a:spcPct val="130000"/>
              </a:lnSpc>
            </a:pPr>
            <a:r>
              <a:rPr lang="en-US" dirty="0" smtClean="0">
                <a:solidFill>
                  <a:srgbClr val="57565A"/>
                </a:solidFill>
                <a:latin typeface="Open Sans Light"/>
              </a:rPr>
              <a:t>PARTNERING</a:t>
            </a:r>
            <a:endParaRPr lang="en-US" dirty="0">
              <a:solidFill>
                <a:srgbClr val="57565A"/>
              </a:solidFill>
              <a:latin typeface="Open Sans Light"/>
            </a:endParaRPr>
          </a:p>
          <a:p>
            <a:pPr algn="r" defTabSz="1219170">
              <a:lnSpc>
                <a:spcPct val="130000"/>
              </a:lnSpc>
            </a:pPr>
            <a:r>
              <a:rPr lang="en-US" sz="1200" dirty="0" smtClean="0">
                <a:solidFill>
                  <a:srgbClr val="57565A"/>
                </a:solidFill>
                <a:latin typeface="Open Sans Light"/>
              </a:rPr>
              <a:t>X-industry Partners with massive customer engagement want new content / offerings from insurers</a:t>
            </a:r>
            <a:endParaRPr lang="en-US" sz="1200" dirty="0">
              <a:solidFill>
                <a:srgbClr val="57565A"/>
              </a:solidFill>
              <a:latin typeface="Open Sans Light"/>
            </a:endParaRPr>
          </a:p>
        </p:txBody>
      </p:sp>
      <p:sp>
        <p:nvSpPr>
          <p:cNvPr id="77" name="Rectangle 44"/>
          <p:cNvSpPr/>
          <p:nvPr/>
        </p:nvSpPr>
        <p:spPr>
          <a:xfrm>
            <a:off x="7756707" y="5261433"/>
            <a:ext cx="2524893" cy="1080296"/>
          </a:xfrm>
          <a:prstGeom prst="rect">
            <a:avLst/>
          </a:prstGeom>
        </p:spPr>
        <p:txBody>
          <a:bodyPr wrap="square" lIns="0" tIns="0" rIns="0" bIns="0">
            <a:spAutoFit/>
          </a:bodyPr>
          <a:lstStyle/>
          <a:p>
            <a:pPr defTabSz="1219170">
              <a:lnSpc>
                <a:spcPct val="130000"/>
              </a:lnSpc>
            </a:pPr>
            <a:r>
              <a:rPr lang="en-US" dirty="0" smtClean="0">
                <a:solidFill>
                  <a:srgbClr val="57565A"/>
                </a:solidFill>
                <a:latin typeface="Open Sans Light"/>
              </a:rPr>
              <a:t>GEOFILTER</a:t>
            </a:r>
            <a:endParaRPr lang="en-US" dirty="0">
              <a:solidFill>
                <a:srgbClr val="57565A"/>
              </a:solidFill>
              <a:latin typeface="Open Sans Light"/>
            </a:endParaRPr>
          </a:p>
          <a:p>
            <a:pPr defTabSz="1219170">
              <a:lnSpc>
                <a:spcPct val="130000"/>
              </a:lnSpc>
            </a:pPr>
            <a:r>
              <a:rPr lang="en-US" sz="1200" dirty="0">
                <a:solidFill>
                  <a:srgbClr val="57565A"/>
                </a:solidFill>
                <a:latin typeface="Open Sans Light"/>
              </a:rPr>
              <a:t>Content appears on news </a:t>
            </a:r>
            <a:r>
              <a:rPr lang="en-US" sz="1200" dirty="0" smtClean="0">
                <a:solidFill>
                  <a:srgbClr val="57565A"/>
                </a:solidFill>
                <a:latin typeface="Open Sans Light"/>
              </a:rPr>
              <a:t>feed / display ONLY where it specifically makes sense</a:t>
            </a:r>
            <a:endParaRPr lang="en-US" sz="1200" dirty="0">
              <a:solidFill>
                <a:srgbClr val="57565A"/>
              </a:solidFill>
              <a:latin typeface="Open Sans Light"/>
            </a:endParaRPr>
          </a:p>
        </p:txBody>
      </p:sp>
      <p:sp>
        <p:nvSpPr>
          <p:cNvPr id="78" name="Rectangle 47"/>
          <p:cNvSpPr/>
          <p:nvPr/>
        </p:nvSpPr>
        <p:spPr>
          <a:xfrm>
            <a:off x="9777787" y="3176972"/>
            <a:ext cx="2223714" cy="1320361"/>
          </a:xfrm>
          <a:prstGeom prst="rect">
            <a:avLst/>
          </a:prstGeom>
        </p:spPr>
        <p:txBody>
          <a:bodyPr wrap="square" lIns="0" tIns="0" rIns="0" bIns="0">
            <a:spAutoFit/>
          </a:bodyPr>
          <a:lstStyle/>
          <a:p>
            <a:pPr defTabSz="1219170">
              <a:lnSpc>
                <a:spcPct val="130000"/>
              </a:lnSpc>
            </a:pPr>
            <a:r>
              <a:rPr lang="en-US" dirty="0" smtClean="0">
                <a:solidFill>
                  <a:srgbClr val="57565A"/>
                </a:solidFill>
                <a:latin typeface="Open Sans Light"/>
              </a:rPr>
              <a:t>PERSON / AGENT</a:t>
            </a:r>
            <a:endParaRPr lang="en-US" dirty="0">
              <a:solidFill>
                <a:srgbClr val="57565A"/>
              </a:solidFill>
              <a:latin typeface="Open Sans Light"/>
            </a:endParaRPr>
          </a:p>
          <a:p>
            <a:pPr defTabSz="1219170">
              <a:lnSpc>
                <a:spcPct val="130000"/>
              </a:lnSpc>
            </a:pPr>
            <a:r>
              <a:rPr lang="en-US" sz="1200" dirty="0" smtClean="0">
                <a:solidFill>
                  <a:srgbClr val="57565A"/>
                </a:solidFill>
                <a:latin typeface="Open Sans Light"/>
              </a:rPr>
              <a:t>Trust connection, facilitator of new product initiatives, gains more touchpoints and insights via behavioral data</a:t>
            </a:r>
            <a:endParaRPr lang="en-US" sz="1200" dirty="0">
              <a:solidFill>
                <a:srgbClr val="57565A"/>
              </a:solidFill>
              <a:latin typeface="Open Sans Light"/>
            </a:endParaRPr>
          </a:p>
        </p:txBody>
      </p:sp>
      <p:sp>
        <p:nvSpPr>
          <p:cNvPr id="79" name="Rectangle 48"/>
          <p:cNvSpPr/>
          <p:nvPr/>
        </p:nvSpPr>
        <p:spPr>
          <a:xfrm>
            <a:off x="238124" y="3282621"/>
            <a:ext cx="2191886" cy="1560427"/>
          </a:xfrm>
          <a:prstGeom prst="rect">
            <a:avLst/>
          </a:prstGeom>
        </p:spPr>
        <p:txBody>
          <a:bodyPr wrap="square" lIns="0" tIns="0" rIns="0" bIns="0">
            <a:spAutoFit/>
          </a:bodyPr>
          <a:lstStyle/>
          <a:p>
            <a:pPr algn="r" defTabSz="1219170">
              <a:lnSpc>
                <a:spcPct val="130000"/>
              </a:lnSpc>
            </a:pPr>
            <a:r>
              <a:rPr lang="en-US" dirty="0" smtClean="0">
                <a:solidFill>
                  <a:srgbClr val="57565A"/>
                </a:solidFill>
                <a:latin typeface="Open Sans Light"/>
              </a:rPr>
              <a:t>EVENT TRIGGER</a:t>
            </a:r>
          </a:p>
          <a:p>
            <a:pPr algn="r" defTabSz="1219170">
              <a:lnSpc>
                <a:spcPct val="130000"/>
              </a:lnSpc>
            </a:pPr>
            <a:r>
              <a:rPr lang="en-US" sz="1200" dirty="0" smtClean="0">
                <a:solidFill>
                  <a:srgbClr val="57565A"/>
                </a:solidFill>
                <a:latin typeface="Open Sans Light"/>
              </a:rPr>
              <a:t>Products align to specific target group  demands, e.g. festivals, sports events, that  are out of scope of the routine risk scenario</a:t>
            </a:r>
            <a:endParaRPr lang="en-US" sz="1200" dirty="0">
              <a:solidFill>
                <a:srgbClr val="57565A"/>
              </a:solidFill>
              <a:latin typeface="Open Sans Light"/>
            </a:endParaRPr>
          </a:p>
        </p:txBody>
      </p:sp>
      <p:sp>
        <p:nvSpPr>
          <p:cNvPr id="80" name="Freeform 19"/>
          <p:cNvSpPr>
            <a:spLocks noEditPoints="1"/>
          </p:cNvSpPr>
          <p:nvPr/>
        </p:nvSpPr>
        <p:spPr bwMode="auto">
          <a:xfrm>
            <a:off x="4036001" y="2420888"/>
            <a:ext cx="511827" cy="468052"/>
          </a:xfrm>
          <a:custGeom>
            <a:avLst/>
            <a:gdLst>
              <a:gd name="T0" fmla="*/ 129 w 540"/>
              <a:gd name="T1" fmla="*/ 0 h 493"/>
              <a:gd name="T2" fmla="*/ 84 w 540"/>
              <a:gd name="T3" fmla="*/ 82 h 493"/>
              <a:gd name="T4" fmla="*/ 0 w 540"/>
              <a:gd name="T5" fmla="*/ 127 h 493"/>
              <a:gd name="T6" fmla="*/ 49 w 540"/>
              <a:gd name="T7" fmla="*/ 493 h 493"/>
              <a:gd name="T8" fmla="*/ 540 w 540"/>
              <a:gd name="T9" fmla="*/ 449 h 493"/>
              <a:gd name="T10" fmla="*/ 495 w 540"/>
              <a:gd name="T11" fmla="*/ 0 h 493"/>
              <a:gd name="T12" fmla="*/ 14 w 540"/>
              <a:gd name="T13" fmla="*/ 127 h 493"/>
              <a:gd name="T14" fmla="*/ 84 w 540"/>
              <a:gd name="T15" fmla="*/ 96 h 493"/>
              <a:gd name="T16" fmla="*/ 49 w 540"/>
              <a:gd name="T17" fmla="*/ 479 h 493"/>
              <a:gd name="T18" fmla="*/ 526 w 540"/>
              <a:gd name="T19" fmla="*/ 449 h 493"/>
              <a:gd name="T20" fmla="*/ 84 w 540"/>
              <a:gd name="T21" fmla="*/ 479 h 493"/>
              <a:gd name="T22" fmla="*/ 98 w 540"/>
              <a:gd name="T23" fmla="*/ 44 h 493"/>
              <a:gd name="T24" fmla="*/ 495 w 540"/>
              <a:gd name="T25" fmla="*/ 14 h 493"/>
              <a:gd name="T26" fmla="*/ 526 w 540"/>
              <a:gd name="T27" fmla="*/ 449 h 493"/>
              <a:gd name="T28" fmla="*/ 289 w 540"/>
              <a:gd name="T29" fmla="*/ 107 h 493"/>
              <a:gd name="T30" fmla="*/ 163 w 540"/>
              <a:gd name="T31" fmla="*/ 100 h 493"/>
              <a:gd name="T32" fmla="*/ 289 w 540"/>
              <a:gd name="T33" fmla="*/ 93 h 493"/>
              <a:gd name="T34" fmla="*/ 464 w 540"/>
              <a:gd name="T35" fmla="*/ 100 h 493"/>
              <a:gd name="T36" fmla="*/ 338 w 540"/>
              <a:gd name="T37" fmla="*/ 107 h 493"/>
              <a:gd name="T38" fmla="*/ 338 w 540"/>
              <a:gd name="T39" fmla="*/ 93 h 493"/>
              <a:gd name="T40" fmla="*/ 464 w 540"/>
              <a:gd name="T41" fmla="*/ 100 h 493"/>
              <a:gd name="T42" fmla="*/ 289 w 540"/>
              <a:gd name="T43" fmla="*/ 195 h 493"/>
              <a:gd name="T44" fmla="*/ 163 w 540"/>
              <a:gd name="T45" fmla="*/ 188 h 493"/>
              <a:gd name="T46" fmla="*/ 289 w 540"/>
              <a:gd name="T47" fmla="*/ 181 h 493"/>
              <a:gd name="T48" fmla="*/ 296 w 540"/>
              <a:gd name="T49" fmla="*/ 276 h 493"/>
              <a:gd name="T50" fmla="*/ 170 w 540"/>
              <a:gd name="T51" fmla="*/ 283 h 493"/>
              <a:gd name="T52" fmla="*/ 170 w 540"/>
              <a:gd name="T53" fmla="*/ 269 h 493"/>
              <a:gd name="T54" fmla="*/ 296 w 540"/>
              <a:gd name="T55" fmla="*/ 276 h 493"/>
              <a:gd name="T56" fmla="*/ 289 w 540"/>
              <a:gd name="T57" fmla="*/ 371 h 493"/>
              <a:gd name="T58" fmla="*/ 163 w 540"/>
              <a:gd name="T59" fmla="*/ 364 h 493"/>
              <a:gd name="T60" fmla="*/ 289 w 540"/>
              <a:gd name="T61" fmla="*/ 357 h 493"/>
              <a:gd name="T62" fmla="*/ 457 w 540"/>
              <a:gd name="T63" fmla="*/ 181 h 493"/>
              <a:gd name="T64" fmla="*/ 331 w 540"/>
              <a:gd name="T65" fmla="*/ 188 h 493"/>
              <a:gd name="T66" fmla="*/ 338 w 540"/>
              <a:gd name="T67" fmla="*/ 371 h 493"/>
              <a:gd name="T68" fmla="*/ 464 w 540"/>
              <a:gd name="T69" fmla="*/ 364 h 493"/>
              <a:gd name="T70" fmla="*/ 457 w 540"/>
              <a:gd name="T71" fmla="*/ 181 h 493"/>
              <a:gd name="T72" fmla="*/ 345 w 540"/>
              <a:gd name="T73" fmla="*/ 357 h 493"/>
              <a:gd name="T74" fmla="*/ 450 w 540"/>
              <a:gd name="T75" fmla="*/ 19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0" h="493">
                <a:moveTo>
                  <a:pt x="495" y="0"/>
                </a:moveTo>
                <a:cubicBezTo>
                  <a:pt x="129" y="0"/>
                  <a:pt x="129" y="0"/>
                  <a:pt x="129" y="0"/>
                </a:cubicBezTo>
                <a:cubicBezTo>
                  <a:pt x="104" y="0"/>
                  <a:pt x="84" y="20"/>
                  <a:pt x="84" y="44"/>
                </a:cubicBezTo>
                <a:cubicBezTo>
                  <a:pt x="84" y="82"/>
                  <a:pt x="84" y="82"/>
                  <a:pt x="84" y="82"/>
                </a:cubicBezTo>
                <a:cubicBezTo>
                  <a:pt x="45" y="82"/>
                  <a:pt x="45" y="82"/>
                  <a:pt x="45" y="82"/>
                </a:cubicBezTo>
                <a:cubicBezTo>
                  <a:pt x="20" y="82"/>
                  <a:pt x="0" y="102"/>
                  <a:pt x="0" y="127"/>
                </a:cubicBezTo>
                <a:cubicBezTo>
                  <a:pt x="0" y="449"/>
                  <a:pt x="0" y="449"/>
                  <a:pt x="0" y="449"/>
                </a:cubicBezTo>
                <a:cubicBezTo>
                  <a:pt x="0" y="472"/>
                  <a:pt x="23" y="493"/>
                  <a:pt x="49" y="493"/>
                </a:cubicBezTo>
                <a:cubicBezTo>
                  <a:pt x="495" y="493"/>
                  <a:pt x="495" y="493"/>
                  <a:pt x="495" y="493"/>
                </a:cubicBezTo>
                <a:cubicBezTo>
                  <a:pt x="520" y="493"/>
                  <a:pt x="540" y="473"/>
                  <a:pt x="540" y="449"/>
                </a:cubicBezTo>
                <a:cubicBezTo>
                  <a:pt x="540" y="44"/>
                  <a:pt x="540" y="44"/>
                  <a:pt x="540" y="44"/>
                </a:cubicBezTo>
                <a:cubicBezTo>
                  <a:pt x="540" y="20"/>
                  <a:pt x="520" y="0"/>
                  <a:pt x="495" y="0"/>
                </a:cubicBezTo>
                <a:close/>
                <a:moveTo>
                  <a:pt x="14" y="449"/>
                </a:moveTo>
                <a:cubicBezTo>
                  <a:pt x="14" y="127"/>
                  <a:pt x="14" y="127"/>
                  <a:pt x="14" y="127"/>
                </a:cubicBezTo>
                <a:cubicBezTo>
                  <a:pt x="14" y="110"/>
                  <a:pt x="28" y="96"/>
                  <a:pt x="45" y="96"/>
                </a:cubicBezTo>
                <a:cubicBezTo>
                  <a:pt x="84" y="96"/>
                  <a:pt x="84" y="96"/>
                  <a:pt x="84" y="96"/>
                </a:cubicBezTo>
                <a:cubicBezTo>
                  <a:pt x="84" y="449"/>
                  <a:pt x="84" y="449"/>
                  <a:pt x="84" y="449"/>
                </a:cubicBezTo>
                <a:cubicBezTo>
                  <a:pt x="84" y="465"/>
                  <a:pt x="67" y="479"/>
                  <a:pt x="49" y="479"/>
                </a:cubicBezTo>
                <a:cubicBezTo>
                  <a:pt x="32" y="479"/>
                  <a:pt x="14" y="466"/>
                  <a:pt x="14" y="449"/>
                </a:cubicBezTo>
                <a:close/>
                <a:moveTo>
                  <a:pt x="526" y="449"/>
                </a:moveTo>
                <a:cubicBezTo>
                  <a:pt x="526" y="465"/>
                  <a:pt x="512" y="479"/>
                  <a:pt x="495" y="479"/>
                </a:cubicBezTo>
                <a:cubicBezTo>
                  <a:pt x="84" y="479"/>
                  <a:pt x="84" y="479"/>
                  <a:pt x="84" y="479"/>
                </a:cubicBezTo>
                <a:cubicBezTo>
                  <a:pt x="93" y="471"/>
                  <a:pt x="98" y="460"/>
                  <a:pt x="98" y="449"/>
                </a:cubicBezTo>
                <a:cubicBezTo>
                  <a:pt x="98" y="44"/>
                  <a:pt x="98" y="44"/>
                  <a:pt x="98" y="44"/>
                </a:cubicBezTo>
                <a:cubicBezTo>
                  <a:pt x="98" y="27"/>
                  <a:pt x="112" y="14"/>
                  <a:pt x="129" y="14"/>
                </a:cubicBezTo>
                <a:cubicBezTo>
                  <a:pt x="495" y="14"/>
                  <a:pt x="495" y="14"/>
                  <a:pt x="495" y="14"/>
                </a:cubicBezTo>
                <a:cubicBezTo>
                  <a:pt x="512" y="14"/>
                  <a:pt x="526" y="27"/>
                  <a:pt x="526" y="44"/>
                </a:cubicBezTo>
                <a:lnTo>
                  <a:pt x="526" y="449"/>
                </a:lnTo>
                <a:close/>
                <a:moveTo>
                  <a:pt x="296" y="100"/>
                </a:moveTo>
                <a:cubicBezTo>
                  <a:pt x="296" y="104"/>
                  <a:pt x="293" y="107"/>
                  <a:pt x="289" y="107"/>
                </a:cubicBezTo>
                <a:cubicBezTo>
                  <a:pt x="170" y="107"/>
                  <a:pt x="170" y="107"/>
                  <a:pt x="170" y="107"/>
                </a:cubicBezTo>
                <a:cubicBezTo>
                  <a:pt x="166" y="107"/>
                  <a:pt x="163" y="104"/>
                  <a:pt x="163" y="100"/>
                </a:cubicBezTo>
                <a:cubicBezTo>
                  <a:pt x="163" y="96"/>
                  <a:pt x="166" y="93"/>
                  <a:pt x="170" y="93"/>
                </a:cubicBezTo>
                <a:cubicBezTo>
                  <a:pt x="289" y="93"/>
                  <a:pt x="289" y="93"/>
                  <a:pt x="289" y="93"/>
                </a:cubicBezTo>
                <a:cubicBezTo>
                  <a:pt x="293" y="93"/>
                  <a:pt x="296" y="96"/>
                  <a:pt x="296" y="100"/>
                </a:cubicBezTo>
                <a:close/>
                <a:moveTo>
                  <a:pt x="464" y="100"/>
                </a:moveTo>
                <a:cubicBezTo>
                  <a:pt x="464" y="104"/>
                  <a:pt x="461" y="107"/>
                  <a:pt x="457" y="107"/>
                </a:cubicBezTo>
                <a:cubicBezTo>
                  <a:pt x="338" y="107"/>
                  <a:pt x="338" y="107"/>
                  <a:pt x="338" y="107"/>
                </a:cubicBezTo>
                <a:cubicBezTo>
                  <a:pt x="335" y="107"/>
                  <a:pt x="331" y="104"/>
                  <a:pt x="331" y="100"/>
                </a:cubicBezTo>
                <a:cubicBezTo>
                  <a:pt x="331" y="96"/>
                  <a:pt x="335" y="93"/>
                  <a:pt x="338" y="93"/>
                </a:cubicBezTo>
                <a:cubicBezTo>
                  <a:pt x="457" y="93"/>
                  <a:pt x="457" y="93"/>
                  <a:pt x="457" y="93"/>
                </a:cubicBezTo>
                <a:cubicBezTo>
                  <a:pt x="461" y="93"/>
                  <a:pt x="464" y="96"/>
                  <a:pt x="464" y="100"/>
                </a:cubicBezTo>
                <a:close/>
                <a:moveTo>
                  <a:pt x="296" y="188"/>
                </a:moveTo>
                <a:cubicBezTo>
                  <a:pt x="296" y="192"/>
                  <a:pt x="293" y="195"/>
                  <a:pt x="289" y="195"/>
                </a:cubicBezTo>
                <a:cubicBezTo>
                  <a:pt x="170" y="195"/>
                  <a:pt x="170" y="195"/>
                  <a:pt x="170" y="195"/>
                </a:cubicBezTo>
                <a:cubicBezTo>
                  <a:pt x="166" y="195"/>
                  <a:pt x="163" y="192"/>
                  <a:pt x="163" y="188"/>
                </a:cubicBezTo>
                <a:cubicBezTo>
                  <a:pt x="163" y="184"/>
                  <a:pt x="166" y="181"/>
                  <a:pt x="170" y="181"/>
                </a:cubicBezTo>
                <a:cubicBezTo>
                  <a:pt x="289" y="181"/>
                  <a:pt x="289" y="181"/>
                  <a:pt x="289" y="181"/>
                </a:cubicBezTo>
                <a:cubicBezTo>
                  <a:pt x="293" y="181"/>
                  <a:pt x="296" y="184"/>
                  <a:pt x="296" y="188"/>
                </a:cubicBezTo>
                <a:close/>
                <a:moveTo>
                  <a:pt x="296" y="276"/>
                </a:moveTo>
                <a:cubicBezTo>
                  <a:pt x="296" y="280"/>
                  <a:pt x="293" y="283"/>
                  <a:pt x="289" y="283"/>
                </a:cubicBezTo>
                <a:cubicBezTo>
                  <a:pt x="170" y="283"/>
                  <a:pt x="170" y="283"/>
                  <a:pt x="170" y="283"/>
                </a:cubicBezTo>
                <a:cubicBezTo>
                  <a:pt x="166" y="283"/>
                  <a:pt x="163" y="280"/>
                  <a:pt x="163" y="276"/>
                </a:cubicBezTo>
                <a:cubicBezTo>
                  <a:pt x="163" y="272"/>
                  <a:pt x="166" y="269"/>
                  <a:pt x="170" y="269"/>
                </a:cubicBezTo>
                <a:cubicBezTo>
                  <a:pt x="289" y="269"/>
                  <a:pt x="289" y="269"/>
                  <a:pt x="289" y="269"/>
                </a:cubicBezTo>
                <a:cubicBezTo>
                  <a:pt x="293" y="269"/>
                  <a:pt x="296" y="272"/>
                  <a:pt x="296" y="276"/>
                </a:cubicBezTo>
                <a:close/>
                <a:moveTo>
                  <a:pt x="296" y="364"/>
                </a:moveTo>
                <a:cubicBezTo>
                  <a:pt x="296" y="367"/>
                  <a:pt x="293" y="371"/>
                  <a:pt x="289" y="371"/>
                </a:cubicBezTo>
                <a:cubicBezTo>
                  <a:pt x="170" y="371"/>
                  <a:pt x="170" y="371"/>
                  <a:pt x="170" y="371"/>
                </a:cubicBezTo>
                <a:cubicBezTo>
                  <a:pt x="166" y="371"/>
                  <a:pt x="163" y="367"/>
                  <a:pt x="163" y="364"/>
                </a:cubicBezTo>
                <a:cubicBezTo>
                  <a:pt x="163" y="360"/>
                  <a:pt x="166" y="357"/>
                  <a:pt x="170" y="357"/>
                </a:cubicBezTo>
                <a:cubicBezTo>
                  <a:pt x="289" y="357"/>
                  <a:pt x="289" y="357"/>
                  <a:pt x="289" y="357"/>
                </a:cubicBezTo>
                <a:cubicBezTo>
                  <a:pt x="293" y="357"/>
                  <a:pt x="296" y="360"/>
                  <a:pt x="296" y="364"/>
                </a:cubicBezTo>
                <a:close/>
                <a:moveTo>
                  <a:pt x="457" y="181"/>
                </a:moveTo>
                <a:cubicBezTo>
                  <a:pt x="338" y="181"/>
                  <a:pt x="338" y="181"/>
                  <a:pt x="338" y="181"/>
                </a:cubicBezTo>
                <a:cubicBezTo>
                  <a:pt x="335" y="181"/>
                  <a:pt x="331" y="184"/>
                  <a:pt x="331" y="188"/>
                </a:cubicBezTo>
                <a:cubicBezTo>
                  <a:pt x="331" y="364"/>
                  <a:pt x="331" y="364"/>
                  <a:pt x="331" y="364"/>
                </a:cubicBezTo>
                <a:cubicBezTo>
                  <a:pt x="331" y="367"/>
                  <a:pt x="335" y="371"/>
                  <a:pt x="338" y="371"/>
                </a:cubicBezTo>
                <a:cubicBezTo>
                  <a:pt x="457" y="371"/>
                  <a:pt x="457" y="371"/>
                  <a:pt x="457" y="371"/>
                </a:cubicBezTo>
                <a:cubicBezTo>
                  <a:pt x="461" y="371"/>
                  <a:pt x="464" y="367"/>
                  <a:pt x="464" y="364"/>
                </a:cubicBezTo>
                <a:cubicBezTo>
                  <a:pt x="464" y="188"/>
                  <a:pt x="464" y="188"/>
                  <a:pt x="464" y="188"/>
                </a:cubicBezTo>
                <a:cubicBezTo>
                  <a:pt x="464" y="184"/>
                  <a:pt x="461" y="181"/>
                  <a:pt x="457" y="181"/>
                </a:cubicBezTo>
                <a:close/>
                <a:moveTo>
                  <a:pt x="450" y="357"/>
                </a:moveTo>
                <a:cubicBezTo>
                  <a:pt x="345" y="357"/>
                  <a:pt x="345" y="357"/>
                  <a:pt x="345" y="357"/>
                </a:cubicBezTo>
                <a:cubicBezTo>
                  <a:pt x="345" y="195"/>
                  <a:pt x="345" y="195"/>
                  <a:pt x="345" y="195"/>
                </a:cubicBezTo>
                <a:cubicBezTo>
                  <a:pt x="450" y="195"/>
                  <a:pt x="450" y="195"/>
                  <a:pt x="450" y="195"/>
                </a:cubicBezTo>
                <a:lnTo>
                  <a:pt x="450" y="357"/>
                </a:lnTo>
                <a:close/>
              </a:path>
            </a:pathLst>
          </a:custGeom>
          <a:solidFill>
            <a:srgbClr val="57565A"/>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57565A"/>
              </a:solidFill>
              <a:effectLst/>
              <a:uLnTx/>
              <a:uFillTx/>
              <a:latin typeface="Open Sans Light"/>
            </a:endParaRPr>
          </a:p>
        </p:txBody>
      </p:sp>
      <p:sp>
        <p:nvSpPr>
          <p:cNvPr id="81" name="Freeform 145"/>
          <p:cNvSpPr>
            <a:spLocks noEditPoints="1"/>
          </p:cNvSpPr>
          <p:nvPr/>
        </p:nvSpPr>
        <p:spPr bwMode="auto">
          <a:xfrm>
            <a:off x="7788188" y="4428178"/>
            <a:ext cx="532909" cy="584998"/>
          </a:xfrm>
          <a:custGeom>
            <a:avLst/>
            <a:gdLst>
              <a:gd name="T0" fmla="*/ 301 w 615"/>
              <a:gd name="T1" fmla="*/ 7 h 675"/>
              <a:gd name="T2" fmla="*/ 315 w 615"/>
              <a:gd name="T3" fmla="*/ 7 h 675"/>
              <a:gd name="T4" fmla="*/ 374 w 615"/>
              <a:gd name="T5" fmla="*/ 140 h 675"/>
              <a:gd name="T6" fmla="*/ 384 w 615"/>
              <a:gd name="T7" fmla="*/ 150 h 675"/>
              <a:gd name="T8" fmla="*/ 311 w 615"/>
              <a:gd name="T9" fmla="*/ 223 h 675"/>
              <a:gd name="T10" fmla="*/ 310 w 615"/>
              <a:gd name="T11" fmla="*/ 223 h 675"/>
              <a:gd name="T12" fmla="*/ 309 w 615"/>
              <a:gd name="T13" fmla="*/ 224 h 675"/>
              <a:gd name="T14" fmla="*/ 306 w 615"/>
              <a:gd name="T15" fmla="*/ 224 h 675"/>
              <a:gd name="T16" fmla="*/ 305 w 615"/>
              <a:gd name="T17" fmla="*/ 223 h 675"/>
              <a:gd name="T18" fmla="*/ 304 w 615"/>
              <a:gd name="T19" fmla="*/ 223 h 675"/>
              <a:gd name="T20" fmla="*/ 231 w 615"/>
              <a:gd name="T21" fmla="*/ 150 h 675"/>
              <a:gd name="T22" fmla="*/ 241 w 615"/>
              <a:gd name="T23" fmla="*/ 140 h 675"/>
              <a:gd name="T24" fmla="*/ 609 w 615"/>
              <a:gd name="T25" fmla="*/ 197 h 675"/>
              <a:gd name="T26" fmla="*/ 402 w 615"/>
              <a:gd name="T27" fmla="*/ 524 h 675"/>
              <a:gd name="T28" fmla="*/ 315 w 615"/>
              <a:gd name="T29" fmla="*/ 546 h 675"/>
              <a:gd name="T30" fmla="*/ 374 w 615"/>
              <a:gd name="T31" fmla="*/ 591 h 675"/>
              <a:gd name="T32" fmla="*/ 384 w 615"/>
              <a:gd name="T33" fmla="*/ 601 h 675"/>
              <a:gd name="T34" fmla="*/ 311 w 615"/>
              <a:gd name="T35" fmla="*/ 673 h 675"/>
              <a:gd name="T36" fmla="*/ 310 w 615"/>
              <a:gd name="T37" fmla="*/ 674 h 675"/>
              <a:gd name="T38" fmla="*/ 309 w 615"/>
              <a:gd name="T39" fmla="*/ 675 h 675"/>
              <a:gd name="T40" fmla="*/ 306 w 615"/>
              <a:gd name="T41" fmla="*/ 675 h 675"/>
              <a:gd name="T42" fmla="*/ 305 w 615"/>
              <a:gd name="T43" fmla="*/ 674 h 675"/>
              <a:gd name="T44" fmla="*/ 304 w 615"/>
              <a:gd name="T45" fmla="*/ 673 h 675"/>
              <a:gd name="T46" fmla="*/ 231 w 615"/>
              <a:gd name="T47" fmla="*/ 601 h 675"/>
              <a:gd name="T48" fmla="*/ 241 w 615"/>
              <a:gd name="T49" fmla="*/ 591 h 675"/>
              <a:gd name="T50" fmla="*/ 301 w 615"/>
              <a:gd name="T51" fmla="*/ 546 h 675"/>
              <a:gd name="T52" fmla="*/ 213 w 615"/>
              <a:gd name="T53" fmla="*/ 524 h 675"/>
              <a:gd name="T54" fmla="*/ 6 w 615"/>
              <a:gd name="T55" fmla="*/ 197 h 675"/>
              <a:gd name="T56" fmla="*/ 83 w 615"/>
              <a:gd name="T57" fmla="*/ 123 h 675"/>
              <a:gd name="T58" fmla="*/ 275 w 615"/>
              <a:gd name="T59" fmla="*/ 98 h 675"/>
              <a:gd name="T60" fmla="*/ 275 w 615"/>
              <a:gd name="T61" fmla="*/ 112 h 675"/>
              <a:gd name="T62" fmla="*/ 15 w 615"/>
              <a:gd name="T63" fmla="*/ 182 h 675"/>
              <a:gd name="T64" fmla="*/ 18 w 615"/>
              <a:gd name="T65" fmla="*/ 191 h 675"/>
              <a:gd name="T66" fmla="*/ 597 w 615"/>
              <a:gd name="T67" fmla="*/ 191 h 675"/>
              <a:gd name="T68" fmla="*/ 601 w 615"/>
              <a:gd name="T69" fmla="*/ 182 h 675"/>
              <a:gd name="T70" fmla="*/ 340 w 615"/>
              <a:gd name="T71" fmla="*/ 112 h 675"/>
              <a:gd name="T72" fmla="*/ 340 w 615"/>
              <a:gd name="T73" fmla="*/ 98 h 675"/>
              <a:gd name="T74" fmla="*/ 615 w 615"/>
              <a:gd name="T75" fmla="*/ 180 h 675"/>
              <a:gd name="T76" fmla="*/ 577 w 615"/>
              <a:gd name="T77" fmla="*/ 221 h 675"/>
              <a:gd name="T78" fmla="*/ 38 w 615"/>
              <a:gd name="T79" fmla="*/ 221 h 675"/>
              <a:gd name="T80" fmla="*/ 225 w 615"/>
              <a:gd name="T81" fmla="*/ 516 h 675"/>
              <a:gd name="T82" fmla="*/ 308 w 615"/>
              <a:gd name="T83" fmla="*/ 532 h 675"/>
              <a:gd name="T84" fmla="*/ 390 w 615"/>
              <a:gd name="T85" fmla="*/ 516 h 675"/>
              <a:gd name="T86" fmla="*/ 577 w 615"/>
              <a:gd name="T87" fmla="*/ 2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5" h="675">
                <a:moveTo>
                  <a:pt x="301" y="200"/>
                </a:moveTo>
                <a:cubicBezTo>
                  <a:pt x="301" y="7"/>
                  <a:pt x="301" y="7"/>
                  <a:pt x="301" y="7"/>
                </a:cubicBezTo>
                <a:cubicBezTo>
                  <a:pt x="301" y="3"/>
                  <a:pt x="304" y="0"/>
                  <a:pt x="308" y="0"/>
                </a:cubicBezTo>
                <a:cubicBezTo>
                  <a:pt x="311" y="0"/>
                  <a:pt x="315" y="3"/>
                  <a:pt x="315" y="7"/>
                </a:cubicBezTo>
                <a:cubicBezTo>
                  <a:pt x="315" y="200"/>
                  <a:pt x="315" y="200"/>
                  <a:pt x="315" y="200"/>
                </a:cubicBezTo>
                <a:cubicBezTo>
                  <a:pt x="374" y="140"/>
                  <a:pt x="374" y="140"/>
                  <a:pt x="374" y="140"/>
                </a:cubicBezTo>
                <a:cubicBezTo>
                  <a:pt x="377" y="137"/>
                  <a:pt x="382" y="137"/>
                  <a:pt x="384" y="140"/>
                </a:cubicBezTo>
                <a:cubicBezTo>
                  <a:pt x="387" y="143"/>
                  <a:pt x="387" y="147"/>
                  <a:pt x="384" y="150"/>
                </a:cubicBezTo>
                <a:cubicBezTo>
                  <a:pt x="313" y="222"/>
                  <a:pt x="313" y="222"/>
                  <a:pt x="313" y="222"/>
                </a:cubicBezTo>
                <a:cubicBezTo>
                  <a:pt x="312" y="222"/>
                  <a:pt x="312" y="223"/>
                  <a:pt x="311" y="223"/>
                </a:cubicBezTo>
                <a:cubicBezTo>
                  <a:pt x="311" y="223"/>
                  <a:pt x="311" y="223"/>
                  <a:pt x="311" y="223"/>
                </a:cubicBezTo>
                <a:cubicBezTo>
                  <a:pt x="311" y="223"/>
                  <a:pt x="310" y="223"/>
                  <a:pt x="310" y="223"/>
                </a:cubicBezTo>
                <a:cubicBezTo>
                  <a:pt x="310" y="224"/>
                  <a:pt x="310" y="224"/>
                  <a:pt x="310" y="224"/>
                </a:cubicBezTo>
                <a:cubicBezTo>
                  <a:pt x="309" y="224"/>
                  <a:pt x="309" y="224"/>
                  <a:pt x="309" y="224"/>
                </a:cubicBezTo>
                <a:cubicBezTo>
                  <a:pt x="308" y="224"/>
                  <a:pt x="308" y="224"/>
                  <a:pt x="308" y="224"/>
                </a:cubicBezTo>
                <a:cubicBezTo>
                  <a:pt x="307" y="224"/>
                  <a:pt x="307" y="224"/>
                  <a:pt x="306" y="224"/>
                </a:cubicBezTo>
                <a:cubicBezTo>
                  <a:pt x="306" y="224"/>
                  <a:pt x="306" y="224"/>
                  <a:pt x="306" y="224"/>
                </a:cubicBezTo>
                <a:cubicBezTo>
                  <a:pt x="305" y="224"/>
                  <a:pt x="305" y="224"/>
                  <a:pt x="305" y="223"/>
                </a:cubicBezTo>
                <a:cubicBezTo>
                  <a:pt x="305" y="223"/>
                  <a:pt x="304" y="223"/>
                  <a:pt x="304" y="223"/>
                </a:cubicBezTo>
                <a:cubicBezTo>
                  <a:pt x="304" y="223"/>
                  <a:pt x="304" y="223"/>
                  <a:pt x="304" y="223"/>
                </a:cubicBezTo>
                <a:cubicBezTo>
                  <a:pt x="303" y="223"/>
                  <a:pt x="303" y="222"/>
                  <a:pt x="303" y="222"/>
                </a:cubicBezTo>
                <a:cubicBezTo>
                  <a:pt x="231" y="150"/>
                  <a:pt x="231" y="150"/>
                  <a:pt x="231" y="150"/>
                </a:cubicBezTo>
                <a:cubicBezTo>
                  <a:pt x="228" y="147"/>
                  <a:pt x="228" y="143"/>
                  <a:pt x="231" y="140"/>
                </a:cubicBezTo>
                <a:cubicBezTo>
                  <a:pt x="233" y="137"/>
                  <a:pt x="238" y="137"/>
                  <a:pt x="241" y="140"/>
                </a:cubicBezTo>
                <a:lnTo>
                  <a:pt x="301" y="200"/>
                </a:lnTo>
                <a:close/>
                <a:moveTo>
                  <a:pt x="609" y="197"/>
                </a:moveTo>
                <a:cubicBezTo>
                  <a:pt x="505" y="361"/>
                  <a:pt x="505" y="361"/>
                  <a:pt x="505" y="361"/>
                </a:cubicBezTo>
                <a:cubicBezTo>
                  <a:pt x="454" y="442"/>
                  <a:pt x="402" y="523"/>
                  <a:pt x="402" y="524"/>
                </a:cubicBezTo>
                <a:cubicBezTo>
                  <a:pt x="402" y="524"/>
                  <a:pt x="402" y="524"/>
                  <a:pt x="402" y="524"/>
                </a:cubicBezTo>
                <a:cubicBezTo>
                  <a:pt x="393" y="538"/>
                  <a:pt x="348" y="545"/>
                  <a:pt x="315" y="546"/>
                </a:cubicBezTo>
                <a:cubicBezTo>
                  <a:pt x="315" y="651"/>
                  <a:pt x="315" y="651"/>
                  <a:pt x="315" y="651"/>
                </a:cubicBezTo>
                <a:cubicBezTo>
                  <a:pt x="374" y="591"/>
                  <a:pt x="374" y="591"/>
                  <a:pt x="374" y="591"/>
                </a:cubicBezTo>
                <a:cubicBezTo>
                  <a:pt x="377" y="588"/>
                  <a:pt x="382" y="588"/>
                  <a:pt x="384" y="591"/>
                </a:cubicBezTo>
                <a:cubicBezTo>
                  <a:pt x="387" y="594"/>
                  <a:pt x="387" y="598"/>
                  <a:pt x="384" y="601"/>
                </a:cubicBezTo>
                <a:cubicBezTo>
                  <a:pt x="313" y="673"/>
                  <a:pt x="313" y="673"/>
                  <a:pt x="313" y="673"/>
                </a:cubicBezTo>
                <a:cubicBezTo>
                  <a:pt x="312" y="673"/>
                  <a:pt x="312" y="673"/>
                  <a:pt x="311" y="673"/>
                </a:cubicBezTo>
                <a:cubicBezTo>
                  <a:pt x="311" y="674"/>
                  <a:pt x="311" y="674"/>
                  <a:pt x="311" y="674"/>
                </a:cubicBezTo>
                <a:cubicBezTo>
                  <a:pt x="311" y="674"/>
                  <a:pt x="310" y="674"/>
                  <a:pt x="310" y="674"/>
                </a:cubicBezTo>
                <a:cubicBezTo>
                  <a:pt x="310" y="674"/>
                  <a:pt x="310" y="674"/>
                  <a:pt x="310" y="674"/>
                </a:cubicBezTo>
                <a:cubicBezTo>
                  <a:pt x="309" y="674"/>
                  <a:pt x="309" y="674"/>
                  <a:pt x="309" y="675"/>
                </a:cubicBezTo>
                <a:cubicBezTo>
                  <a:pt x="308" y="675"/>
                  <a:pt x="308" y="675"/>
                  <a:pt x="308" y="675"/>
                </a:cubicBezTo>
                <a:cubicBezTo>
                  <a:pt x="307" y="675"/>
                  <a:pt x="307" y="675"/>
                  <a:pt x="306" y="675"/>
                </a:cubicBezTo>
                <a:cubicBezTo>
                  <a:pt x="306" y="674"/>
                  <a:pt x="306" y="674"/>
                  <a:pt x="306" y="674"/>
                </a:cubicBezTo>
                <a:cubicBezTo>
                  <a:pt x="305" y="674"/>
                  <a:pt x="305" y="674"/>
                  <a:pt x="305" y="674"/>
                </a:cubicBezTo>
                <a:cubicBezTo>
                  <a:pt x="305" y="674"/>
                  <a:pt x="304" y="674"/>
                  <a:pt x="304" y="674"/>
                </a:cubicBezTo>
                <a:cubicBezTo>
                  <a:pt x="304" y="674"/>
                  <a:pt x="304" y="674"/>
                  <a:pt x="304" y="673"/>
                </a:cubicBezTo>
                <a:cubicBezTo>
                  <a:pt x="303" y="673"/>
                  <a:pt x="303" y="673"/>
                  <a:pt x="303" y="673"/>
                </a:cubicBezTo>
                <a:cubicBezTo>
                  <a:pt x="231" y="601"/>
                  <a:pt x="231" y="601"/>
                  <a:pt x="231" y="601"/>
                </a:cubicBezTo>
                <a:cubicBezTo>
                  <a:pt x="228" y="598"/>
                  <a:pt x="228" y="594"/>
                  <a:pt x="231" y="591"/>
                </a:cubicBezTo>
                <a:cubicBezTo>
                  <a:pt x="233" y="588"/>
                  <a:pt x="238" y="588"/>
                  <a:pt x="241" y="591"/>
                </a:cubicBezTo>
                <a:cubicBezTo>
                  <a:pt x="301" y="651"/>
                  <a:pt x="301" y="651"/>
                  <a:pt x="301" y="651"/>
                </a:cubicBezTo>
                <a:cubicBezTo>
                  <a:pt x="301" y="546"/>
                  <a:pt x="301" y="546"/>
                  <a:pt x="301" y="546"/>
                </a:cubicBezTo>
                <a:cubicBezTo>
                  <a:pt x="268" y="545"/>
                  <a:pt x="223" y="538"/>
                  <a:pt x="213" y="524"/>
                </a:cubicBezTo>
                <a:cubicBezTo>
                  <a:pt x="213" y="524"/>
                  <a:pt x="213" y="524"/>
                  <a:pt x="213" y="524"/>
                </a:cubicBezTo>
                <a:cubicBezTo>
                  <a:pt x="213" y="523"/>
                  <a:pt x="123" y="382"/>
                  <a:pt x="62" y="285"/>
                </a:cubicBezTo>
                <a:cubicBezTo>
                  <a:pt x="6" y="197"/>
                  <a:pt x="6" y="197"/>
                  <a:pt x="6" y="197"/>
                </a:cubicBezTo>
                <a:cubicBezTo>
                  <a:pt x="2" y="192"/>
                  <a:pt x="0" y="186"/>
                  <a:pt x="0" y="180"/>
                </a:cubicBezTo>
                <a:cubicBezTo>
                  <a:pt x="0" y="158"/>
                  <a:pt x="29" y="138"/>
                  <a:pt x="83" y="123"/>
                </a:cubicBezTo>
                <a:cubicBezTo>
                  <a:pt x="133" y="109"/>
                  <a:pt x="201" y="100"/>
                  <a:pt x="275" y="98"/>
                </a:cubicBezTo>
                <a:cubicBezTo>
                  <a:pt x="275" y="98"/>
                  <a:pt x="275" y="98"/>
                  <a:pt x="275" y="98"/>
                </a:cubicBezTo>
                <a:cubicBezTo>
                  <a:pt x="279" y="98"/>
                  <a:pt x="282" y="101"/>
                  <a:pt x="282" y="105"/>
                </a:cubicBezTo>
                <a:cubicBezTo>
                  <a:pt x="282" y="109"/>
                  <a:pt x="279" y="112"/>
                  <a:pt x="275" y="112"/>
                </a:cubicBezTo>
                <a:cubicBezTo>
                  <a:pt x="114" y="117"/>
                  <a:pt x="14" y="151"/>
                  <a:pt x="14" y="180"/>
                </a:cubicBezTo>
                <a:cubicBezTo>
                  <a:pt x="14" y="181"/>
                  <a:pt x="14" y="182"/>
                  <a:pt x="15" y="182"/>
                </a:cubicBezTo>
                <a:cubicBezTo>
                  <a:pt x="15" y="185"/>
                  <a:pt x="16" y="187"/>
                  <a:pt x="17" y="189"/>
                </a:cubicBezTo>
                <a:cubicBezTo>
                  <a:pt x="18" y="191"/>
                  <a:pt x="18" y="191"/>
                  <a:pt x="18" y="191"/>
                </a:cubicBezTo>
                <a:cubicBezTo>
                  <a:pt x="40" y="220"/>
                  <a:pt x="153" y="249"/>
                  <a:pt x="308" y="249"/>
                </a:cubicBezTo>
                <a:cubicBezTo>
                  <a:pt x="462" y="249"/>
                  <a:pt x="575" y="220"/>
                  <a:pt x="597" y="191"/>
                </a:cubicBezTo>
                <a:cubicBezTo>
                  <a:pt x="598" y="189"/>
                  <a:pt x="598" y="189"/>
                  <a:pt x="598" y="189"/>
                </a:cubicBezTo>
                <a:cubicBezTo>
                  <a:pt x="599" y="187"/>
                  <a:pt x="600" y="185"/>
                  <a:pt x="601" y="182"/>
                </a:cubicBezTo>
                <a:cubicBezTo>
                  <a:pt x="601" y="182"/>
                  <a:pt x="601" y="181"/>
                  <a:pt x="601" y="180"/>
                </a:cubicBezTo>
                <a:cubicBezTo>
                  <a:pt x="601" y="151"/>
                  <a:pt x="501" y="117"/>
                  <a:pt x="340" y="112"/>
                </a:cubicBezTo>
                <a:cubicBezTo>
                  <a:pt x="336" y="112"/>
                  <a:pt x="333" y="109"/>
                  <a:pt x="333" y="105"/>
                </a:cubicBezTo>
                <a:cubicBezTo>
                  <a:pt x="333" y="101"/>
                  <a:pt x="336" y="98"/>
                  <a:pt x="340" y="98"/>
                </a:cubicBezTo>
                <a:cubicBezTo>
                  <a:pt x="414" y="100"/>
                  <a:pt x="482" y="109"/>
                  <a:pt x="532" y="123"/>
                </a:cubicBezTo>
                <a:cubicBezTo>
                  <a:pt x="586" y="138"/>
                  <a:pt x="615" y="158"/>
                  <a:pt x="615" y="180"/>
                </a:cubicBezTo>
                <a:cubicBezTo>
                  <a:pt x="615" y="186"/>
                  <a:pt x="613" y="192"/>
                  <a:pt x="609" y="197"/>
                </a:cubicBezTo>
                <a:close/>
                <a:moveTo>
                  <a:pt x="577" y="221"/>
                </a:moveTo>
                <a:cubicBezTo>
                  <a:pt x="522" y="248"/>
                  <a:pt x="412" y="263"/>
                  <a:pt x="308" y="263"/>
                </a:cubicBezTo>
                <a:cubicBezTo>
                  <a:pt x="203" y="263"/>
                  <a:pt x="94" y="248"/>
                  <a:pt x="38" y="221"/>
                </a:cubicBezTo>
                <a:cubicBezTo>
                  <a:pt x="73" y="277"/>
                  <a:pt x="73" y="277"/>
                  <a:pt x="73" y="277"/>
                </a:cubicBezTo>
                <a:cubicBezTo>
                  <a:pt x="201" y="479"/>
                  <a:pt x="221" y="511"/>
                  <a:pt x="225" y="516"/>
                </a:cubicBezTo>
                <a:cubicBezTo>
                  <a:pt x="225" y="516"/>
                  <a:pt x="225" y="516"/>
                  <a:pt x="225" y="517"/>
                </a:cubicBezTo>
                <a:cubicBezTo>
                  <a:pt x="229" y="523"/>
                  <a:pt x="266" y="532"/>
                  <a:pt x="308" y="532"/>
                </a:cubicBezTo>
                <a:cubicBezTo>
                  <a:pt x="349" y="532"/>
                  <a:pt x="386" y="523"/>
                  <a:pt x="390" y="517"/>
                </a:cubicBezTo>
                <a:cubicBezTo>
                  <a:pt x="390" y="516"/>
                  <a:pt x="390" y="516"/>
                  <a:pt x="390" y="516"/>
                </a:cubicBezTo>
                <a:cubicBezTo>
                  <a:pt x="392" y="514"/>
                  <a:pt x="403" y="496"/>
                  <a:pt x="493" y="353"/>
                </a:cubicBezTo>
                <a:lnTo>
                  <a:pt x="577" y="221"/>
                </a:lnTo>
                <a:close/>
              </a:path>
            </a:pathLst>
          </a:custGeom>
          <a:solidFill>
            <a:srgbClr val="57565A"/>
          </a:solidFill>
          <a:ln>
            <a:noFill/>
          </a:ln>
        </p:spPr>
        <p:txBody>
          <a:bodyPr vert="horz" wrap="square" lIns="91440" tIns="45720" rIns="91440" bIns="45720" numCol="1" anchor="t" anchorCtr="0" compatLnSpc="1">
            <a:prstTxWarp prst="textNoShape">
              <a:avLst/>
            </a:prstTxWarp>
          </a:bodyPr>
          <a:lstStyle/>
          <a:p>
            <a:pPr defTabSz="1219170"/>
            <a:endParaRPr lang="en-US" sz="2400">
              <a:solidFill>
                <a:srgbClr val="57565A"/>
              </a:solidFill>
              <a:latin typeface="Open Sans Light"/>
            </a:endParaRPr>
          </a:p>
        </p:txBody>
      </p:sp>
      <p:sp>
        <p:nvSpPr>
          <p:cNvPr id="82" name="Freeform 31"/>
          <p:cNvSpPr>
            <a:spLocks noEditPoints="1"/>
          </p:cNvSpPr>
          <p:nvPr/>
        </p:nvSpPr>
        <p:spPr bwMode="auto">
          <a:xfrm>
            <a:off x="8894853" y="3320988"/>
            <a:ext cx="513515" cy="521792"/>
          </a:xfrm>
          <a:custGeom>
            <a:avLst/>
            <a:gdLst>
              <a:gd name="T0" fmla="*/ 278 w 380"/>
              <a:gd name="T1" fmla="*/ 287 h 386"/>
              <a:gd name="T2" fmla="*/ 244 w 380"/>
              <a:gd name="T3" fmla="*/ 213 h 386"/>
              <a:gd name="T4" fmla="*/ 280 w 380"/>
              <a:gd name="T5" fmla="*/ 119 h 386"/>
              <a:gd name="T6" fmla="*/ 190 w 380"/>
              <a:gd name="T7" fmla="*/ 0 h 386"/>
              <a:gd name="T8" fmla="*/ 100 w 380"/>
              <a:gd name="T9" fmla="*/ 119 h 386"/>
              <a:gd name="T10" fmla="*/ 138 w 380"/>
              <a:gd name="T11" fmla="*/ 215 h 386"/>
              <a:gd name="T12" fmla="*/ 106 w 380"/>
              <a:gd name="T13" fmla="*/ 287 h 386"/>
              <a:gd name="T14" fmla="*/ 0 w 380"/>
              <a:gd name="T15" fmla="*/ 381 h 386"/>
              <a:gd name="T16" fmla="*/ 5 w 380"/>
              <a:gd name="T17" fmla="*/ 386 h 386"/>
              <a:gd name="T18" fmla="*/ 376 w 380"/>
              <a:gd name="T19" fmla="*/ 386 h 386"/>
              <a:gd name="T20" fmla="*/ 380 w 380"/>
              <a:gd name="T21" fmla="*/ 381 h 386"/>
              <a:gd name="T22" fmla="*/ 278 w 380"/>
              <a:gd name="T23" fmla="*/ 287 h 386"/>
              <a:gd name="T24" fmla="*/ 110 w 380"/>
              <a:gd name="T25" fmla="*/ 119 h 386"/>
              <a:gd name="T26" fmla="*/ 190 w 380"/>
              <a:gd name="T27" fmla="*/ 10 h 386"/>
              <a:gd name="T28" fmla="*/ 271 w 380"/>
              <a:gd name="T29" fmla="*/ 119 h 386"/>
              <a:gd name="T30" fmla="*/ 236 w 380"/>
              <a:gd name="T31" fmla="*/ 207 h 386"/>
              <a:gd name="T32" fmla="*/ 235 w 380"/>
              <a:gd name="T33" fmla="*/ 209 h 386"/>
              <a:gd name="T34" fmla="*/ 190 w 380"/>
              <a:gd name="T35" fmla="*/ 228 h 386"/>
              <a:gd name="T36" fmla="*/ 147 w 380"/>
              <a:gd name="T37" fmla="*/ 210 h 386"/>
              <a:gd name="T38" fmla="*/ 145 w 380"/>
              <a:gd name="T39" fmla="*/ 208 h 386"/>
              <a:gd name="T40" fmla="*/ 110 w 380"/>
              <a:gd name="T41" fmla="*/ 119 h 386"/>
              <a:gd name="T42" fmla="*/ 10 w 380"/>
              <a:gd name="T43" fmla="*/ 376 h 386"/>
              <a:gd name="T44" fmla="*/ 108 w 380"/>
              <a:gd name="T45" fmla="*/ 296 h 386"/>
              <a:gd name="T46" fmla="*/ 108 w 380"/>
              <a:gd name="T47" fmla="*/ 296 h 386"/>
              <a:gd name="T48" fmla="*/ 147 w 380"/>
              <a:gd name="T49" fmla="*/ 222 h 386"/>
              <a:gd name="T50" fmla="*/ 190 w 380"/>
              <a:gd name="T51" fmla="*/ 238 h 386"/>
              <a:gd name="T52" fmla="*/ 234 w 380"/>
              <a:gd name="T53" fmla="*/ 221 h 386"/>
              <a:gd name="T54" fmla="*/ 275 w 380"/>
              <a:gd name="T55" fmla="*/ 296 h 386"/>
              <a:gd name="T56" fmla="*/ 276 w 380"/>
              <a:gd name="T57" fmla="*/ 297 h 386"/>
              <a:gd name="T58" fmla="*/ 371 w 380"/>
              <a:gd name="T59" fmla="*/ 376 h 386"/>
              <a:gd name="T60" fmla="*/ 10 w 380"/>
              <a:gd name="T61" fmla="*/ 3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0" h="386">
                <a:moveTo>
                  <a:pt x="278" y="287"/>
                </a:moveTo>
                <a:cubicBezTo>
                  <a:pt x="262" y="283"/>
                  <a:pt x="244" y="261"/>
                  <a:pt x="244" y="213"/>
                </a:cubicBezTo>
                <a:cubicBezTo>
                  <a:pt x="265" y="191"/>
                  <a:pt x="280" y="157"/>
                  <a:pt x="280" y="119"/>
                </a:cubicBezTo>
                <a:cubicBezTo>
                  <a:pt x="280" y="46"/>
                  <a:pt x="246" y="0"/>
                  <a:pt x="190" y="0"/>
                </a:cubicBezTo>
                <a:cubicBezTo>
                  <a:pt x="135" y="0"/>
                  <a:pt x="100" y="46"/>
                  <a:pt x="100" y="119"/>
                </a:cubicBezTo>
                <a:cubicBezTo>
                  <a:pt x="100" y="157"/>
                  <a:pt x="116" y="193"/>
                  <a:pt x="138" y="215"/>
                </a:cubicBezTo>
                <a:cubicBezTo>
                  <a:pt x="138" y="244"/>
                  <a:pt x="129" y="279"/>
                  <a:pt x="106" y="287"/>
                </a:cubicBezTo>
                <a:cubicBezTo>
                  <a:pt x="37" y="301"/>
                  <a:pt x="0" y="333"/>
                  <a:pt x="0" y="381"/>
                </a:cubicBezTo>
                <a:cubicBezTo>
                  <a:pt x="0" y="384"/>
                  <a:pt x="2" y="386"/>
                  <a:pt x="5" y="386"/>
                </a:cubicBezTo>
                <a:cubicBezTo>
                  <a:pt x="376" y="386"/>
                  <a:pt x="376" y="386"/>
                  <a:pt x="376" y="386"/>
                </a:cubicBezTo>
                <a:cubicBezTo>
                  <a:pt x="378" y="386"/>
                  <a:pt x="380" y="384"/>
                  <a:pt x="380" y="381"/>
                </a:cubicBezTo>
                <a:cubicBezTo>
                  <a:pt x="380" y="334"/>
                  <a:pt x="345" y="302"/>
                  <a:pt x="278" y="287"/>
                </a:cubicBezTo>
                <a:close/>
                <a:moveTo>
                  <a:pt x="110" y="119"/>
                </a:moveTo>
                <a:cubicBezTo>
                  <a:pt x="110" y="66"/>
                  <a:pt x="131" y="10"/>
                  <a:pt x="190" y="10"/>
                </a:cubicBezTo>
                <a:cubicBezTo>
                  <a:pt x="250" y="10"/>
                  <a:pt x="271" y="66"/>
                  <a:pt x="271" y="119"/>
                </a:cubicBezTo>
                <a:cubicBezTo>
                  <a:pt x="271" y="151"/>
                  <a:pt x="257" y="186"/>
                  <a:pt x="236" y="207"/>
                </a:cubicBezTo>
                <a:cubicBezTo>
                  <a:pt x="236" y="207"/>
                  <a:pt x="235" y="208"/>
                  <a:pt x="235" y="209"/>
                </a:cubicBezTo>
                <a:cubicBezTo>
                  <a:pt x="222" y="221"/>
                  <a:pt x="207" y="228"/>
                  <a:pt x="190" y="228"/>
                </a:cubicBezTo>
                <a:cubicBezTo>
                  <a:pt x="174" y="228"/>
                  <a:pt x="159" y="221"/>
                  <a:pt x="147" y="210"/>
                </a:cubicBezTo>
                <a:cubicBezTo>
                  <a:pt x="147" y="209"/>
                  <a:pt x="146" y="209"/>
                  <a:pt x="145" y="208"/>
                </a:cubicBezTo>
                <a:cubicBezTo>
                  <a:pt x="124" y="187"/>
                  <a:pt x="110" y="152"/>
                  <a:pt x="110" y="119"/>
                </a:cubicBezTo>
                <a:close/>
                <a:moveTo>
                  <a:pt x="10" y="376"/>
                </a:moveTo>
                <a:cubicBezTo>
                  <a:pt x="12" y="335"/>
                  <a:pt x="45" y="308"/>
                  <a:pt x="108" y="296"/>
                </a:cubicBezTo>
                <a:cubicBezTo>
                  <a:pt x="108" y="296"/>
                  <a:pt x="108" y="296"/>
                  <a:pt x="108" y="296"/>
                </a:cubicBezTo>
                <a:cubicBezTo>
                  <a:pt x="135" y="287"/>
                  <a:pt x="146" y="254"/>
                  <a:pt x="147" y="222"/>
                </a:cubicBezTo>
                <a:cubicBezTo>
                  <a:pt x="160" y="232"/>
                  <a:pt x="175" y="238"/>
                  <a:pt x="190" y="238"/>
                </a:cubicBezTo>
                <a:cubicBezTo>
                  <a:pt x="206" y="238"/>
                  <a:pt x="221" y="232"/>
                  <a:pt x="234" y="221"/>
                </a:cubicBezTo>
                <a:cubicBezTo>
                  <a:pt x="236" y="253"/>
                  <a:pt x="248" y="289"/>
                  <a:pt x="275" y="296"/>
                </a:cubicBezTo>
                <a:cubicBezTo>
                  <a:pt x="276" y="297"/>
                  <a:pt x="276" y="297"/>
                  <a:pt x="276" y="297"/>
                </a:cubicBezTo>
                <a:cubicBezTo>
                  <a:pt x="337" y="309"/>
                  <a:pt x="369" y="336"/>
                  <a:pt x="371" y="376"/>
                </a:cubicBezTo>
                <a:lnTo>
                  <a:pt x="10" y="376"/>
                </a:lnTo>
                <a:close/>
              </a:path>
            </a:pathLst>
          </a:custGeom>
          <a:solidFill>
            <a:srgbClr val="57565A"/>
          </a:solidFill>
          <a:ln>
            <a:noFill/>
          </a:ln>
        </p:spPr>
        <p:txBody>
          <a:bodyPr vert="horz" wrap="square" lIns="91440" tIns="45720" rIns="91440" bIns="45720" numCol="1" anchor="t" anchorCtr="0" compatLnSpc="1">
            <a:prstTxWarp prst="textNoShape">
              <a:avLst/>
            </a:prstTxWarp>
          </a:bodyPr>
          <a:lstStyle/>
          <a:p>
            <a:pPr defTabSz="1219170"/>
            <a:endParaRPr lang="en-US" sz="2400">
              <a:solidFill>
                <a:srgbClr val="57565A"/>
              </a:solidFill>
              <a:latin typeface="Open Sans Light"/>
            </a:endParaRPr>
          </a:p>
        </p:txBody>
      </p:sp>
      <p:sp>
        <p:nvSpPr>
          <p:cNvPr id="83" name="Freeform 98"/>
          <p:cNvSpPr>
            <a:spLocks noEditPoints="1"/>
          </p:cNvSpPr>
          <p:nvPr/>
        </p:nvSpPr>
        <p:spPr bwMode="auto">
          <a:xfrm>
            <a:off x="7608168" y="2420888"/>
            <a:ext cx="559574" cy="560449"/>
          </a:xfrm>
          <a:custGeom>
            <a:avLst/>
            <a:gdLst>
              <a:gd name="T0" fmla="*/ 486 w 714"/>
              <a:gd name="T1" fmla="*/ 214 h 715"/>
              <a:gd name="T2" fmla="*/ 375 w 714"/>
              <a:gd name="T3" fmla="*/ 329 h 715"/>
              <a:gd name="T4" fmla="*/ 357 w 714"/>
              <a:gd name="T5" fmla="*/ 324 h 715"/>
              <a:gd name="T6" fmla="*/ 342 w 714"/>
              <a:gd name="T7" fmla="*/ 327 h 715"/>
              <a:gd name="T8" fmla="*/ 183 w 714"/>
              <a:gd name="T9" fmla="*/ 124 h 715"/>
              <a:gd name="T10" fmla="*/ 173 w 714"/>
              <a:gd name="T11" fmla="*/ 123 h 715"/>
              <a:gd name="T12" fmla="*/ 172 w 714"/>
              <a:gd name="T13" fmla="*/ 133 h 715"/>
              <a:gd name="T14" fmla="*/ 331 w 714"/>
              <a:gd name="T15" fmla="*/ 336 h 715"/>
              <a:gd name="T16" fmla="*/ 323 w 714"/>
              <a:gd name="T17" fmla="*/ 358 h 715"/>
              <a:gd name="T18" fmla="*/ 357 w 714"/>
              <a:gd name="T19" fmla="*/ 391 h 715"/>
              <a:gd name="T20" fmla="*/ 390 w 714"/>
              <a:gd name="T21" fmla="*/ 358 h 715"/>
              <a:gd name="T22" fmla="*/ 385 w 714"/>
              <a:gd name="T23" fmla="*/ 339 h 715"/>
              <a:gd name="T24" fmla="*/ 496 w 714"/>
              <a:gd name="T25" fmla="*/ 223 h 715"/>
              <a:gd name="T26" fmla="*/ 496 w 714"/>
              <a:gd name="T27" fmla="*/ 213 h 715"/>
              <a:gd name="T28" fmla="*/ 486 w 714"/>
              <a:gd name="T29" fmla="*/ 214 h 715"/>
              <a:gd name="T30" fmla="*/ 357 w 714"/>
              <a:gd name="T31" fmla="*/ 377 h 715"/>
              <a:gd name="T32" fmla="*/ 337 w 714"/>
              <a:gd name="T33" fmla="*/ 358 h 715"/>
              <a:gd name="T34" fmla="*/ 357 w 714"/>
              <a:gd name="T35" fmla="*/ 338 h 715"/>
              <a:gd name="T36" fmla="*/ 376 w 714"/>
              <a:gd name="T37" fmla="*/ 358 h 715"/>
              <a:gd name="T38" fmla="*/ 357 w 714"/>
              <a:gd name="T39" fmla="*/ 377 h 715"/>
              <a:gd name="T40" fmla="*/ 714 w 714"/>
              <a:gd name="T41" fmla="*/ 358 h 715"/>
              <a:gd name="T42" fmla="*/ 714 w 714"/>
              <a:gd name="T43" fmla="*/ 358 h 715"/>
              <a:gd name="T44" fmla="*/ 357 w 714"/>
              <a:gd name="T45" fmla="*/ 0 h 715"/>
              <a:gd name="T46" fmla="*/ 357 w 714"/>
              <a:gd name="T47" fmla="*/ 0 h 715"/>
              <a:gd name="T48" fmla="*/ 357 w 714"/>
              <a:gd name="T49" fmla="*/ 0 h 715"/>
              <a:gd name="T50" fmla="*/ 357 w 714"/>
              <a:gd name="T51" fmla="*/ 0 h 715"/>
              <a:gd name="T52" fmla="*/ 0 w 714"/>
              <a:gd name="T53" fmla="*/ 358 h 715"/>
              <a:gd name="T54" fmla="*/ 0 w 714"/>
              <a:gd name="T55" fmla="*/ 358 h 715"/>
              <a:gd name="T56" fmla="*/ 0 w 714"/>
              <a:gd name="T57" fmla="*/ 358 h 715"/>
              <a:gd name="T58" fmla="*/ 0 w 714"/>
              <a:gd name="T59" fmla="*/ 358 h 715"/>
              <a:gd name="T60" fmla="*/ 357 w 714"/>
              <a:gd name="T61" fmla="*/ 715 h 715"/>
              <a:gd name="T62" fmla="*/ 357 w 714"/>
              <a:gd name="T63" fmla="*/ 715 h 715"/>
              <a:gd name="T64" fmla="*/ 357 w 714"/>
              <a:gd name="T65" fmla="*/ 715 h 715"/>
              <a:gd name="T66" fmla="*/ 357 w 714"/>
              <a:gd name="T67" fmla="*/ 715 h 715"/>
              <a:gd name="T68" fmla="*/ 714 w 714"/>
              <a:gd name="T69" fmla="*/ 358 h 715"/>
              <a:gd name="T70" fmla="*/ 714 w 714"/>
              <a:gd name="T71" fmla="*/ 358 h 715"/>
              <a:gd name="T72" fmla="*/ 364 w 714"/>
              <a:gd name="T73" fmla="*/ 700 h 715"/>
              <a:gd name="T74" fmla="*/ 364 w 714"/>
              <a:gd name="T75" fmla="*/ 662 h 715"/>
              <a:gd name="T76" fmla="*/ 357 w 714"/>
              <a:gd name="T77" fmla="*/ 655 h 715"/>
              <a:gd name="T78" fmla="*/ 350 w 714"/>
              <a:gd name="T79" fmla="*/ 662 h 715"/>
              <a:gd name="T80" fmla="*/ 350 w 714"/>
              <a:gd name="T81" fmla="*/ 700 h 715"/>
              <a:gd name="T82" fmla="*/ 14 w 714"/>
              <a:gd name="T83" fmla="*/ 365 h 715"/>
              <a:gd name="T84" fmla="*/ 52 w 714"/>
              <a:gd name="T85" fmla="*/ 365 h 715"/>
              <a:gd name="T86" fmla="*/ 59 w 714"/>
              <a:gd name="T87" fmla="*/ 358 h 715"/>
              <a:gd name="T88" fmla="*/ 52 w 714"/>
              <a:gd name="T89" fmla="*/ 351 h 715"/>
              <a:gd name="T90" fmla="*/ 14 w 714"/>
              <a:gd name="T91" fmla="*/ 351 h 715"/>
              <a:gd name="T92" fmla="*/ 350 w 714"/>
              <a:gd name="T93" fmla="*/ 15 h 715"/>
              <a:gd name="T94" fmla="*/ 350 w 714"/>
              <a:gd name="T95" fmla="*/ 53 h 715"/>
              <a:gd name="T96" fmla="*/ 357 w 714"/>
              <a:gd name="T97" fmla="*/ 60 h 715"/>
              <a:gd name="T98" fmla="*/ 364 w 714"/>
              <a:gd name="T99" fmla="*/ 53 h 715"/>
              <a:gd name="T100" fmla="*/ 364 w 714"/>
              <a:gd name="T101" fmla="*/ 15 h 715"/>
              <a:gd name="T102" fmla="*/ 699 w 714"/>
              <a:gd name="T103" fmla="*/ 351 h 715"/>
              <a:gd name="T104" fmla="*/ 661 w 714"/>
              <a:gd name="T105" fmla="*/ 351 h 715"/>
              <a:gd name="T106" fmla="*/ 654 w 714"/>
              <a:gd name="T107" fmla="*/ 358 h 715"/>
              <a:gd name="T108" fmla="*/ 661 w 714"/>
              <a:gd name="T109" fmla="*/ 365 h 715"/>
              <a:gd name="T110" fmla="*/ 699 w 714"/>
              <a:gd name="T111" fmla="*/ 365 h 715"/>
              <a:gd name="T112" fmla="*/ 364 w 714"/>
              <a:gd name="T113" fmla="*/ 70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4" h="715">
                <a:moveTo>
                  <a:pt x="486" y="214"/>
                </a:moveTo>
                <a:cubicBezTo>
                  <a:pt x="375" y="329"/>
                  <a:pt x="375" y="329"/>
                  <a:pt x="375" y="329"/>
                </a:cubicBezTo>
                <a:cubicBezTo>
                  <a:pt x="369" y="326"/>
                  <a:pt x="363" y="324"/>
                  <a:pt x="357" y="324"/>
                </a:cubicBezTo>
                <a:cubicBezTo>
                  <a:pt x="351" y="324"/>
                  <a:pt x="346" y="325"/>
                  <a:pt x="342" y="327"/>
                </a:cubicBezTo>
                <a:cubicBezTo>
                  <a:pt x="183" y="124"/>
                  <a:pt x="183" y="124"/>
                  <a:pt x="183" y="124"/>
                </a:cubicBezTo>
                <a:cubicBezTo>
                  <a:pt x="180" y="121"/>
                  <a:pt x="176" y="121"/>
                  <a:pt x="173" y="123"/>
                </a:cubicBezTo>
                <a:cubicBezTo>
                  <a:pt x="170" y="126"/>
                  <a:pt x="169" y="130"/>
                  <a:pt x="172" y="133"/>
                </a:cubicBezTo>
                <a:cubicBezTo>
                  <a:pt x="331" y="336"/>
                  <a:pt x="331" y="336"/>
                  <a:pt x="331" y="336"/>
                </a:cubicBezTo>
                <a:cubicBezTo>
                  <a:pt x="326" y="342"/>
                  <a:pt x="323" y="349"/>
                  <a:pt x="323" y="358"/>
                </a:cubicBezTo>
                <a:cubicBezTo>
                  <a:pt x="323" y="376"/>
                  <a:pt x="338" y="391"/>
                  <a:pt x="357" y="391"/>
                </a:cubicBezTo>
                <a:cubicBezTo>
                  <a:pt x="375" y="391"/>
                  <a:pt x="390" y="376"/>
                  <a:pt x="390" y="358"/>
                </a:cubicBezTo>
                <a:cubicBezTo>
                  <a:pt x="390" y="351"/>
                  <a:pt x="388" y="344"/>
                  <a:pt x="385" y="339"/>
                </a:cubicBezTo>
                <a:cubicBezTo>
                  <a:pt x="496" y="223"/>
                  <a:pt x="496" y="223"/>
                  <a:pt x="496" y="223"/>
                </a:cubicBezTo>
                <a:cubicBezTo>
                  <a:pt x="499" y="220"/>
                  <a:pt x="499" y="216"/>
                  <a:pt x="496" y="213"/>
                </a:cubicBezTo>
                <a:cubicBezTo>
                  <a:pt x="493" y="211"/>
                  <a:pt x="489" y="211"/>
                  <a:pt x="486" y="214"/>
                </a:cubicBezTo>
                <a:close/>
                <a:moveTo>
                  <a:pt x="357" y="377"/>
                </a:moveTo>
                <a:cubicBezTo>
                  <a:pt x="346" y="377"/>
                  <a:pt x="337" y="368"/>
                  <a:pt x="337" y="358"/>
                </a:cubicBezTo>
                <a:cubicBezTo>
                  <a:pt x="337" y="347"/>
                  <a:pt x="346" y="338"/>
                  <a:pt x="357" y="338"/>
                </a:cubicBezTo>
                <a:cubicBezTo>
                  <a:pt x="368" y="338"/>
                  <a:pt x="376" y="347"/>
                  <a:pt x="376" y="358"/>
                </a:cubicBezTo>
                <a:cubicBezTo>
                  <a:pt x="376" y="368"/>
                  <a:pt x="368" y="377"/>
                  <a:pt x="357" y="377"/>
                </a:cubicBezTo>
                <a:close/>
                <a:moveTo>
                  <a:pt x="714" y="358"/>
                </a:moveTo>
                <a:cubicBezTo>
                  <a:pt x="714" y="358"/>
                  <a:pt x="714" y="358"/>
                  <a:pt x="714" y="358"/>
                </a:cubicBezTo>
                <a:cubicBezTo>
                  <a:pt x="714" y="161"/>
                  <a:pt x="553" y="0"/>
                  <a:pt x="357" y="0"/>
                </a:cubicBezTo>
                <a:cubicBezTo>
                  <a:pt x="357" y="0"/>
                  <a:pt x="357" y="0"/>
                  <a:pt x="357" y="0"/>
                </a:cubicBezTo>
                <a:cubicBezTo>
                  <a:pt x="357" y="0"/>
                  <a:pt x="357" y="0"/>
                  <a:pt x="357" y="0"/>
                </a:cubicBezTo>
                <a:cubicBezTo>
                  <a:pt x="357" y="0"/>
                  <a:pt x="357" y="0"/>
                  <a:pt x="357" y="0"/>
                </a:cubicBezTo>
                <a:cubicBezTo>
                  <a:pt x="160" y="0"/>
                  <a:pt x="0" y="161"/>
                  <a:pt x="0" y="358"/>
                </a:cubicBezTo>
                <a:cubicBezTo>
                  <a:pt x="0" y="358"/>
                  <a:pt x="0" y="358"/>
                  <a:pt x="0" y="358"/>
                </a:cubicBezTo>
                <a:cubicBezTo>
                  <a:pt x="0" y="358"/>
                  <a:pt x="0" y="358"/>
                  <a:pt x="0" y="358"/>
                </a:cubicBezTo>
                <a:cubicBezTo>
                  <a:pt x="0" y="358"/>
                  <a:pt x="0" y="358"/>
                  <a:pt x="0" y="358"/>
                </a:cubicBezTo>
                <a:cubicBezTo>
                  <a:pt x="0" y="554"/>
                  <a:pt x="160" y="715"/>
                  <a:pt x="357" y="715"/>
                </a:cubicBezTo>
                <a:cubicBezTo>
                  <a:pt x="357" y="715"/>
                  <a:pt x="357" y="715"/>
                  <a:pt x="357" y="715"/>
                </a:cubicBezTo>
                <a:cubicBezTo>
                  <a:pt x="357" y="715"/>
                  <a:pt x="357" y="715"/>
                  <a:pt x="357" y="715"/>
                </a:cubicBezTo>
                <a:cubicBezTo>
                  <a:pt x="357" y="715"/>
                  <a:pt x="357" y="715"/>
                  <a:pt x="357" y="715"/>
                </a:cubicBezTo>
                <a:cubicBezTo>
                  <a:pt x="553" y="715"/>
                  <a:pt x="714" y="554"/>
                  <a:pt x="714" y="358"/>
                </a:cubicBezTo>
                <a:cubicBezTo>
                  <a:pt x="714" y="358"/>
                  <a:pt x="714" y="358"/>
                  <a:pt x="714" y="358"/>
                </a:cubicBezTo>
                <a:close/>
                <a:moveTo>
                  <a:pt x="364" y="700"/>
                </a:moveTo>
                <a:cubicBezTo>
                  <a:pt x="364" y="662"/>
                  <a:pt x="364" y="662"/>
                  <a:pt x="364" y="662"/>
                </a:cubicBezTo>
                <a:cubicBezTo>
                  <a:pt x="364" y="658"/>
                  <a:pt x="360" y="655"/>
                  <a:pt x="357" y="655"/>
                </a:cubicBezTo>
                <a:cubicBezTo>
                  <a:pt x="353" y="655"/>
                  <a:pt x="350" y="658"/>
                  <a:pt x="350" y="662"/>
                </a:cubicBezTo>
                <a:cubicBezTo>
                  <a:pt x="350" y="700"/>
                  <a:pt x="350" y="700"/>
                  <a:pt x="350" y="700"/>
                </a:cubicBezTo>
                <a:cubicBezTo>
                  <a:pt x="166" y="697"/>
                  <a:pt x="17" y="548"/>
                  <a:pt x="14" y="365"/>
                </a:cubicBezTo>
                <a:cubicBezTo>
                  <a:pt x="52" y="365"/>
                  <a:pt x="52" y="365"/>
                  <a:pt x="52" y="365"/>
                </a:cubicBezTo>
                <a:cubicBezTo>
                  <a:pt x="56" y="365"/>
                  <a:pt x="59" y="361"/>
                  <a:pt x="59" y="358"/>
                </a:cubicBezTo>
                <a:cubicBezTo>
                  <a:pt x="59" y="354"/>
                  <a:pt x="56" y="351"/>
                  <a:pt x="52" y="351"/>
                </a:cubicBezTo>
                <a:cubicBezTo>
                  <a:pt x="14" y="351"/>
                  <a:pt x="14" y="351"/>
                  <a:pt x="14" y="351"/>
                </a:cubicBezTo>
                <a:cubicBezTo>
                  <a:pt x="17" y="167"/>
                  <a:pt x="166" y="18"/>
                  <a:pt x="350" y="15"/>
                </a:cubicBezTo>
                <a:cubicBezTo>
                  <a:pt x="350" y="53"/>
                  <a:pt x="350" y="53"/>
                  <a:pt x="350" y="53"/>
                </a:cubicBezTo>
                <a:cubicBezTo>
                  <a:pt x="350" y="57"/>
                  <a:pt x="353" y="60"/>
                  <a:pt x="357" y="60"/>
                </a:cubicBezTo>
                <a:cubicBezTo>
                  <a:pt x="360" y="60"/>
                  <a:pt x="364" y="57"/>
                  <a:pt x="364" y="53"/>
                </a:cubicBezTo>
                <a:cubicBezTo>
                  <a:pt x="364" y="15"/>
                  <a:pt x="364" y="15"/>
                  <a:pt x="364" y="15"/>
                </a:cubicBezTo>
                <a:cubicBezTo>
                  <a:pt x="547" y="18"/>
                  <a:pt x="696" y="167"/>
                  <a:pt x="699" y="351"/>
                </a:cubicBezTo>
                <a:cubicBezTo>
                  <a:pt x="661" y="351"/>
                  <a:pt x="661" y="351"/>
                  <a:pt x="661" y="351"/>
                </a:cubicBezTo>
                <a:cubicBezTo>
                  <a:pt x="657" y="351"/>
                  <a:pt x="654" y="354"/>
                  <a:pt x="654" y="358"/>
                </a:cubicBezTo>
                <a:cubicBezTo>
                  <a:pt x="654" y="361"/>
                  <a:pt x="657" y="365"/>
                  <a:pt x="661" y="365"/>
                </a:cubicBezTo>
                <a:cubicBezTo>
                  <a:pt x="699" y="365"/>
                  <a:pt x="699" y="365"/>
                  <a:pt x="699" y="365"/>
                </a:cubicBezTo>
                <a:cubicBezTo>
                  <a:pt x="696" y="548"/>
                  <a:pt x="547" y="697"/>
                  <a:pt x="364" y="700"/>
                </a:cubicBezTo>
                <a:close/>
              </a:path>
            </a:pathLst>
          </a:custGeom>
          <a:solidFill>
            <a:srgbClr val="57565A"/>
          </a:solidFill>
          <a:ln>
            <a:noFill/>
          </a:ln>
        </p:spPr>
        <p:txBody>
          <a:bodyPr vert="horz" wrap="square" lIns="91440" tIns="45720" rIns="91440" bIns="45720" numCol="1" anchor="t" anchorCtr="0" compatLnSpc="1">
            <a:prstTxWarp prst="textNoShape">
              <a:avLst/>
            </a:prstTxWarp>
          </a:bodyPr>
          <a:lstStyle/>
          <a:p>
            <a:pPr defTabSz="1219170"/>
            <a:endParaRPr lang="en-US" sz="2400">
              <a:solidFill>
                <a:srgbClr val="57565A"/>
              </a:solidFill>
              <a:latin typeface="Open Sans Light"/>
            </a:endParaRPr>
          </a:p>
        </p:txBody>
      </p:sp>
      <p:sp>
        <p:nvSpPr>
          <p:cNvPr id="84" name="Freeform 138"/>
          <p:cNvSpPr>
            <a:spLocks noEditPoints="1"/>
          </p:cNvSpPr>
          <p:nvPr/>
        </p:nvSpPr>
        <p:spPr bwMode="auto">
          <a:xfrm>
            <a:off x="3844074" y="4428178"/>
            <a:ext cx="531351" cy="467296"/>
          </a:xfrm>
          <a:custGeom>
            <a:avLst/>
            <a:gdLst>
              <a:gd name="T0" fmla="*/ 512 w 515"/>
              <a:gd name="T1" fmla="*/ 2 h 453"/>
              <a:gd name="T2" fmla="*/ 502 w 515"/>
              <a:gd name="T3" fmla="*/ 3 h 453"/>
              <a:gd name="T4" fmla="*/ 398 w 515"/>
              <a:gd name="T5" fmla="*/ 134 h 453"/>
              <a:gd name="T6" fmla="*/ 398 w 515"/>
              <a:gd name="T7" fmla="*/ 63 h 453"/>
              <a:gd name="T8" fmla="*/ 391 w 515"/>
              <a:gd name="T9" fmla="*/ 56 h 453"/>
              <a:gd name="T10" fmla="*/ 7 w 515"/>
              <a:gd name="T11" fmla="*/ 56 h 453"/>
              <a:gd name="T12" fmla="*/ 0 w 515"/>
              <a:gd name="T13" fmla="*/ 63 h 453"/>
              <a:gd name="T14" fmla="*/ 0 w 515"/>
              <a:gd name="T15" fmla="*/ 446 h 453"/>
              <a:gd name="T16" fmla="*/ 7 w 515"/>
              <a:gd name="T17" fmla="*/ 453 h 453"/>
              <a:gd name="T18" fmla="*/ 391 w 515"/>
              <a:gd name="T19" fmla="*/ 453 h 453"/>
              <a:gd name="T20" fmla="*/ 398 w 515"/>
              <a:gd name="T21" fmla="*/ 446 h 453"/>
              <a:gd name="T22" fmla="*/ 398 w 515"/>
              <a:gd name="T23" fmla="*/ 156 h 453"/>
              <a:gd name="T24" fmla="*/ 513 w 515"/>
              <a:gd name="T25" fmla="*/ 12 h 453"/>
              <a:gd name="T26" fmla="*/ 512 w 515"/>
              <a:gd name="T27" fmla="*/ 2 h 453"/>
              <a:gd name="T28" fmla="*/ 384 w 515"/>
              <a:gd name="T29" fmla="*/ 439 h 453"/>
              <a:gd name="T30" fmla="*/ 14 w 515"/>
              <a:gd name="T31" fmla="*/ 439 h 453"/>
              <a:gd name="T32" fmla="*/ 14 w 515"/>
              <a:gd name="T33" fmla="*/ 70 h 453"/>
              <a:gd name="T34" fmla="*/ 384 w 515"/>
              <a:gd name="T35" fmla="*/ 70 h 453"/>
              <a:gd name="T36" fmla="*/ 384 w 515"/>
              <a:gd name="T37" fmla="*/ 151 h 453"/>
              <a:gd name="T38" fmla="*/ 204 w 515"/>
              <a:gd name="T39" fmla="*/ 376 h 453"/>
              <a:gd name="T40" fmla="*/ 49 w 515"/>
              <a:gd name="T41" fmla="*/ 245 h 453"/>
              <a:gd name="T42" fmla="*/ 39 w 515"/>
              <a:gd name="T43" fmla="*/ 246 h 453"/>
              <a:gd name="T44" fmla="*/ 40 w 515"/>
              <a:gd name="T45" fmla="*/ 256 h 453"/>
              <a:gd name="T46" fmla="*/ 201 w 515"/>
              <a:gd name="T47" fmla="*/ 391 h 453"/>
              <a:gd name="T48" fmla="*/ 205 w 515"/>
              <a:gd name="T49" fmla="*/ 393 h 453"/>
              <a:gd name="T50" fmla="*/ 206 w 515"/>
              <a:gd name="T51" fmla="*/ 393 h 453"/>
              <a:gd name="T52" fmla="*/ 211 w 515"/>
              <a:gd name="T53" fmla="*/ 390 h 453"/>
              <a:gd name="T54" fmla="*/ 384 w 515"/>
              <a:gd name="T55" fmla="*/ 174 h 453"/>
              <a:gd name="T56" fmla="*/ 384 w 515"/>
              <a:gd name="T57" fmla="*/ 4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5" h="453">
                <a:moveTo>
                  <a:pt x="512" y="2"/>
                </a:moveTo>
                <a:cubicBezTo>
                  <a:pt x="509" y="0"/>
                  <a:pt x="504" y="0"/>
                  <a:pt x="502" y="3"/>
                </a:cubicBezTo>
                <a:cubicBezTo>
                  <a:pt x="398" y="134"/>
                  <a:pt x="398" y="134"/>
                  <a:pt x="398" y="134"/>
                </a:cubicBezTo>
                <a:cubicBezTo>
                  <a:pt x="398" y="63"/>
                  <a:pt x="398" y="63"/>
                  <a:pt x="398" y="63"/>
                </a:cubicBezTo>
                <a:cubicBezTo>
                  <a:pt x="398" y="59"/>
                  <a:pt x="394" y="56"/>
                  <a:pt x="391" y="56"/>
                </a:cubicBezTo>
                <a:cubicBezTo>
                  <a:pt x="7" y="56"/>
                  <a:pt x="7" y="56"/>
                  <a:pt x="7" y="56"/>
                </a:cubicBezTo>
                <a:cubicBezTo>
                  <a:pt x="4" y="56"/>
                  <a:pt x="0" y="59"/>
                  <a:pt x="0" y="63"/>
                </a:cubicBezTo>
                <a:cubicBezTo>
                  <a:pt x="0" y="446"/>
                  <a:pt x="0" y="446"/>
                  <a:pt x="0" y="446"/>
                </a:cubicBezTo>
                <a:cubicBezTo>
                  <a:pt x="0" y="450"/>
                  <a:pt x="4" y="453"/>
                  <a:pt x="7" y="453"/>
                </a:cubicBezTo>
                <a:cubicBezTo>
                  <a:pt x="391" y="453"/>
                  <a:pt x="391" y="453"/>
                  <a:pt x="391" y="453"/>
                </a:cubicBezTo>
                <a:cubicBezTo>
                  <a:pt x="394" y="453"/>
                  <a:pt x="398" y="450"/>
                  <a:pt x="398" y="446"/>
                </a:cubicBezTo>
                <a:cubicBezTo>
                  <a:pt x="398" y="156"/>
                  <a:pt x="398" y="156"/>
                  <a:pt x="398" y="156"/>
                </a:cubicBezTo>
                <a:cubicBezTo>
                  <a:pt x="513" y="12"/>
                  <a:pt x="513" y="12"/>
                  <a:pt x="513" y="12"/>
                </a:cubicBezTo>
                <a:cubicBezTo>
                  <a:pt x="515" y="9"/>
                  <a:pt x="515" y="5"/>
                  <a:pt x="512" y="2"/>
                </a:cubicBezTo>
                <a:close/>
                <a:moveTo>
                  <a:pt x="384" y="439"/>
                </a:moveTo>
                <a:cubicBezTo>
                  <a:pt x="14" y="439"/>
                  <a:pt x="14" y="439"/>
                  <a:pt x="14" y="439"/>
                </a:cubicBezTo>
                <a:cubicBezTo>
                  <a:pt x="14" y="70"/>
                  <a:pt x="14" y="70"/>
                  <a:pt x="14" y="70"/>
                </a:cubicBezTo>
                <a:cubicBezTo>
                  <a:pt x="384" y="70"/>
                  <a:pt x="384" y="70"/>
                  <a:pt x="384" y="70"/>
                </a:cubicBezTo>
                <a:cubicBezTo>
                  <a:pt x="384" y="151"/>
                  <a:pt x="384" y="151"/>
                  <a:pt x="384" y="151"/>
                </a:cubicBezTo>
                <a:cubicBezTo>
                  <a:pt x="204" y="376"/>
                  <a:pt x="204" y="376"/>
                  <a:pt x="204" y="376"/>
                </a:cubicBezTo>
                <a:cubicBezTo>
                  <a:pt x="49" y="245"/>
                  <a:pt x="49" y="245"/>
                  <a:pt x="49" y="245"/>
                </a:cubicBezTo>
                <a:cubicBezTo>
                  <a:pt x="46" y="243"/>
                  <a:pt x="42" y="243"/>
                  <a:pt x="39" y="246"/>
                </a:cubicBezTo>
                <a:cubicBezTo>
                  <a:pt x="37" y="249"/>
                  <a:pt x="37" y="253"/>
                  <a:pt x="40" y="256"/>
                </a:cubicBezTo>
                <a:cubicBezTo>
                  <a:pt x="201" y="391"/>
                  <a:pt x="201" y="391"/>
                  <a:pt x="201" y="391"/>
                </a:cubicBezTo>
                <a:cubicBezTo>
                  <a:pt x="202" y="392"/>
                  <a:pt x="204" y="393"/>
                  <a:pt x="205" y="393"/>
                </a:cubicBezTo>
                <a:cubicBezTo>
                  <a:pt x="206" y="393"/>
                  <a:pt x="206" y="393"/>
                  <a:pt x="206" y="393"/>
                </a:cubicBezTo>
                <a:cubicBezTo>
                  <a:pt x="208" y="393"/>
                  <a:pt x="210" y="392"/>
                  <a:pt x="211" y="390"/>
                </a:cubicBezTo>
                <a:cubicBezTo>
                  <a:pt x="384" y="174"/>
                  <a:pt x="384" y="174"/>
                  <a:pt x="384" y="174"/>
                </a:cubicBezTo>
                <a:lnTo>
                  <a:pt x="384" y="439"/>
                </a:lnTo>
                <a:close/>
              </a:path>
            </a:pathLst>
          </a:custGeom>
          <a:solidFill>
            <a:srgbClr val="57565A"/>
          </a:solidFill>
          <a:ln>
            <a:noFill/>
          </a:ln>
        </p:spPr>
        <p:txBody>
          <a:bodyPr vert="horz" wrap="square" lIns="91440" tIns="45720" rIns="91440" bIns="45720" numCol="1" anchor="t" anchorCtr="0" compatLnSpc="1">
            <a:prstTxWarp prst="textNoShape">
              <a:avLst/>
            </a:prstTxWarp>
          </a:bodyPr>
          <a:lstStyle/>
          <a:p>
            <a:pPr defTabSz="1219170"/>
            <a:endParaRPr lang="en-US" sz="2400">
              <a:solidFill>
                <a:srgbClr val="57565A"/>
              </a:solidFill>
              <a:latin typeface="Open Sans Light"/>
            </a:endParaRPr>
          </a:p>
        </p:txBody>
      </p:sp>
      <p:sp>
        <p:nvSpPr>
          <p:cNvPr id="85" name="Freeform 116"/>
          <p:cNvSpPr>
            <a:spLocks noEditPoints="1"/>
          </p:cNvSpPr>
          <p:nvPr/>
        </p:nvSpPr>
        <p:spPr bwMode="auto">
          <a:xfrm>
            <a:off x="2783632" y="3320988"/>
            <a:ext cx="468052" cy="525088"/>
          </a:xfrm>
          <a:custGeom>
            <a:avLst/>
            <a:gdLst>
              <a:gd name="T0" fmla="*/ 430 w 525"/>
              <a:gd name="T1" fmla="*/ 53 h 591"/>
              <a:gd name="T2" fmla="*/ 402 w 525"/>
              <a:gd name="T3" fmla="*/ 0 h 591"/>
              <a:gd name="T4" fmla="*/ 373 w 525"/>
              <a:gd name="T5" fmla="*/ 53 h 591"/>
              <a:gd name="T6" fmla="*/ 151 w 525"/>
              <a:gd name="T7" fmla="*/ 29 h 591"/>
              <a:gd name="T8" fmla="*/ 93 w 525"/>
              <a:gd name="T9" fmla="*/ 29 h 591"/>
              <a:gd name="T10" fmla="*/ 7 w 525"/>
              <a:gd name="T11" fmla="*/ 53 h 591"/>
              <a:gd name="T12" fmla="*/ 0 w 525"/>
              <a:gd name="T13" fmla="*/ 584 h 591"/>
              <a:gd name="T14" fmla="*/ 518 w 525"/>
              <a:gd name="T15" fmla="*/ 591 h 591"/>
              <a:gd name="T16" fmla="*/ 525 w 525"/>
              <a:gd name="T17" fmla="*/ 60 h 591"/>
              <a:gd name="T18" fmla="*/ 387 w 525"/>
              <a:gd name="T19" fmla="*/ 29 h 591"/>
              <a:gd name="T20" fmla="*/ 416 w 525"/>
              <a:gd name="T21" fmla="*/ 29 h 591"/>
              <a:gd name="T22" fmla="*/ 402 w 525"/>
              <a:gd name="T23" fmla="*/ 107 h 591"/>
              <a:gd name="T24" fmla="*/ 387 w 525"/>
              <a:gd name="T25" fmla="*/ 29 h 591"/>
              <a:gd name="T26" fmla="*/ 122 w 525"/>
              <a:gd name="T27" fmla="*/ 14 h 591"/>
              <a:gd name="T28" fmla="*/ 137 w 525"/>
              <a:gd name="T29" fmla="*/ 92 h 591"/>
              <a:gd name="T30" fmla="*/ 107 w 525"/>
              <a:gd name="T31" fmla="*/ 92 h 591"/>
              <a:gd name="T32" fmla="*/ 511 w 525"/>
              <a:gd name="T33" fmla="*/ 577 h 591"/>
              <a:gd name="T34" fmla="*/ 14 w 525"/>
              <a:gd name="T35" fmla="*/ 177 h 591"/>
              <a:gd name="T36" fmla="*/ 511 w 525"/>
              <a:gd name="T37" fmla="*/ 577 h 591"/>
              <a:gd name="T38" fmla="*/ 14 w 525"/>
              <a:gd name="T39" fmla="*/ 163 h 591"/>
              <a:gd name="T40" fmla="*/ 93 w 525"/>
              <a:gd name="T41" fmla="*/ 67 h 591"/>
              <a:gd name="T42" fmla="*/ 122 w 525"/>
              <a:gd name="T43" fmla="*/ 121 h 591"/>
              <a:gd name="T44" fmla="*/ 151 w 525"/>
              <a:gd name="T45" fmla="*/ 67 h 591"/>
              <a:gd name="T46" fmla="*/ 373 w 525"/>
              <a:gd name="T47" fmla="*/ 92 h 591"/>
              <a:gd name="T48" fmla="*/ 430 w 525"/>
              <a:gd name="T49" fmla="*/ 92 h 591"/>
              <a:gd name="T50" fmla="*/ 511 w 525"/>
              <a:gd name="T51" fmla="*/ 67 h 591"/>
              <a:gd name="T52" fmla="*/ 62 w 525"/>
              <a:gd name="T53" fmla="*/ 521 h 591"/>
              <a:gd name="T54" fmla="*/ 469 w 525"/>
              <a:gd name="T55" fmla="*/ 514 h 591"/>
              <a:gd name="T56" fmla="*/ 462 w 525"/>
              <a:gd name="T57" fmla="*/ 234 h 591"/>
              <a:gd name="T58" fmla="*/ 55 w 525"/>
              <a:gd name="T59" fmla="*/ 241 h 591"/>
              <a:gd name="T60" fmla="*/ 62 w 525"/>
              <a:gd name="T61" fmla="*/ 521 h 591"/>
              <a:gd name="T62" fmla="*/ 455 w 525"/>
              <a:gd name="T63" fmla="*/ 248 h 591"/>
              <a:gd name="T64" fmla="*/ 366 w 525"/>
              <a:gd name="T65" fmla="*/ 325 h 591"/>
              <a:gd name="T66" fmla="*/ 366 w 525"/>
              <a:gd name="T67" fmla="*/ 339 h 591"/>
              <a:gd name="T68" fmla="*/ 455 w 525"/>
              <a:gd name="T69" fmla="*/ 414 h 591"/>
              <a:gd name="T70" fmla="*/ 366 w 525"/>
              <a:gd name="T71" fmla="*/ 339 h 591"/>
              <a:gd name="T72" fmla="*/ 455 w 525"/>
              <a:gd name="T73" fmla="*/ 428 h 591"/>
              <a:gd name="T74" fmla="*/ 366 w 525"/>
              <a:gd name="T75" fmla="*/ 507 h 591"/>
              <a:gd name="T76" fmla="*/ 266 w 525"/>
              <a:gd name="T77" fmla="*/ 248 h 591"/>
              <a:gd name="T78" fmla="*/ 352 w 525"/>
              <a:gd name="T79" fmla="*/ 325 h 591"/>
              <a:gd name="T80" fmla="*/ 266 w 525"/>
              <a:gd name="T81" fmla="*/ 248 h 591"/>
              <a:gd name="T82" fmla="*/ 352 w 525"/>
              <a:gd name="T83" fmla="*/ 339 h 591"/>
              <a:gd name="T84" fmla="*/ 266 w 525"/>
              <a:gd name="T85" fmla="*/ 414 h 591"/>
              <a:gd name="T86" fmla="*/ 266 w 525"/>
              <a:gd name="T87" fmla="*/ 428 h 591"/>
              <a:gd name="T88" fmla="*/ 352 w 525"/>
              <a:gd name="T89" fmla="*/ 507 h 591"/>
              <a:gd name="T90" fmla="*/ 266 w 525"/>
              <a:gd name="T91" fmla="*/ 428 h 591"/>
              <a:gd name="T92" fmla="*/ 252 w 525"/>
              <a:gd name="T93" fmla="*/ 248 h 591"/>
              <a:gd name="T94" fmla="*/ 165 w 525"/>
              <a:gd name="T95" fmla="*/ 325 h 591"/>
              <a:gd name="T96" fmla="*/ 165 w 525"/>
              <a:gd name="T97" fmla="*/ 339 h 591"/>
              <a:gd name="T98" fmla="*/ 252 w 525"/>
              <a:gd name="T99" fmla="*/ 414 h 591"/>
              <a:gd name="T100" fmla="*/ 165 w 525"/>
              <a:gd name="T101" fmla="*/ 339 h 591"/>
              <a:gd name="T102" fmla="*/ 252 w 525"/>
              <a:gd name="T103" fmla="*/ 428 h 591"/>
              <a:gd name="T104" fmla="*/ 165 w 525"/>
              <a:gd name="T105" fmla="*/ 507 h 591"/>
              <a:gd name="T106" fmla="*/ 69 w 525"/>
              <a:gd name="T107" fmla="*/ 248 h 591"/>
              <a:gd name="T108" fmla="*/ 151 w 525"/>
              <a:gd name="T109" fmla="*/ 325 h 591"/>
              <a:gd name="T110" fmla="*/ 69 w 525"/>
              <a:gd name="T111" fmla="*/ 248 h 591"/>
              <a:gd name="T112" fmla="*/ 151 w 525"/>
              <a:gd name="T113" fmla="*/ 339 h 591"/>
              <a:gd name="T114" fmla="*/ 69 w 525"/>
              <a:gd name="T115" fmla="*/ 414 h 591"/>
              <a:gd name="T116" fmla="*/ 69 w 525"/>
              <a:gd name="T117" fmla="*/ 428 h 591"/>
              <a:gd name="T118" fmla="*/ 151 w 525"/>
              <a:gd name="T119" fmla="*/ 507 h 591"/>
              <a:gd name="T120" fmla="*/ 69 w 525"/>
              <a:gd name="T121" fmla="*/ 42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57565A"/>
          </a:solidFill>
          <a:ln>
            <a:noFill/>
          </a:ln>
        </p:spPr>
        <p:txBody>
          <a:bodyPr vert="horz" wrap="square" lIns="91440" tIns="45720" rIns="91440" bIns="45720" numCol="1" anchor="t" anchorCtr="0" compatLnSpc="1">
            <a:prstTxWarp prst="textNoShape">
              <a:avLst/>
            </a:prstTxWarp>
          </a:bodyPr>
          <a:lstStyle/>
          <a:p>
            <a:pPr defTabSz="1219170"/>
            <a:endParaRPr lang="en-US" sz="2400">
              <a:solidFill>
                <a:srgbClr val="57565A"/>
              </a:solidFill>
              <a:latin typeface="Open Sans Light"/>
            </a:endParaRPr>
          </a:p>
        </p:txBody>
      </p:sp>
    </p:spTree>
    <p:extLst>
      <p:ext uri="{BB962C8B-B14F-4D97-AF65-F5344CB8AC3E}">
        <p14:creationId xmlns:p14="http://schemas.microsoft.com/office/powerpoint/2010/main" val="15258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
                                        <p:tgtEl>
                                          <p:spTgt spid="74"/>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200"/>
                                        <p:tgtEl>
                                          <p:spTgt spid="75"/>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200"/>
                                        <p:tgtEl>
                                          <p:spTgt spid="7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200"/>
                                        <p:tgtEl>
                                          <p:spTgt spid="77"/>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200"/>
                                        <p:tgtEl>
                                          <p:spTgt spid="78"/>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2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13"/>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4835"/>
          <a:stretch/>
        </p:blipFill>
        <p:spPr>
          <a:xfrm>
            <a:off x="0" y="-272716"/>
            <a:ext cx="12192000" cy="7130716"/>
          </a:xfrm>
          <a:prstGeom prst="rect">
            <a:avLst/>
          </a:prstGeom>
        </p:spPr>
      </p:pic>
      <p:sp>
        <p:nvSpPr>
          <p:cNvPr id="15" name="Rectangle 14"/>
          <p:cNvSpPr/>
          <p:nvPr/>
        </p:nvSpPr>
        <p:spPr>
          <a:xfrm>
            <a:off x="2205385" y="1026548"/>
            <a:ext cx="7775672" cy="45719"/>
          </a:xfrm>
          <a:prstGeom prst="rect">
            <a:avLst/>
          </a:prstGeom>
          <a:solidFill>
            <a:srgbClr val="6A8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 name="Rectangle 3"/>
          <p:cNvSpPr/>
          <p:nvPr/>
        </p:nvSpPr>
        <p:spPr>
          <a:xfrm>
            <a:off x="694128" y="369355"/>
            <a:ext cx="10803741" cy="646331"/>
          </a:xfrm>
          <a:prstGeom prst="rect">
            <a:avLst/>
          </a:prstGeom>
        </p:spPr>
        <p:txBody>
          <a:bodyPr wrap="square" anchor="ctr">
            <a:spAutoFit/>
          </a:bodyPr>
          <a:lstStyle/>
          <a:p>
            <a:pPr algn="ctr"/>
            <a:r>
              <a:rPr lang="en-US"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LESSONS LEARNED</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p:cNvPicPr>
            <a:picLocks noChangeAspect="1"/>
          </p:cNvPicPr>
          <p:nvPr/>
        </p:nvPicPr>
        <p:blipFill>
          <a:blip r:embed="rId4" cstate="screen">
            <a:lum bright="100000"/>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solidFill>
                  <a:schemeClr val="bg1"/>
                </a:solidFill>
              </a:rPr>
              <a:t>8</a:t>
            </a:fld>
            <a:endParaRPr lang="en-US">
              <a:solidFill>
                <a:schemeClr val="bg1"/>
              </a:solidFill>
            </a:endParaRPr>
          </a:p>
        </p:txBody>
      </p:sp>
      <p:grpSp>
        <p:nvGrpSpPr>
          <p:cNvPr id="16" name="Gruppierung 15"/>
          <p:cNvGrpSpPr/>
          <p:nvPr/>
        </p:nvGrpSpPr>
        <p:grpSpPr>
          <a:xfrm>
            <a:off x="694128" y="1039140"/>
            <a:ext cx="10443410" cy="2215991"/>
            <a:chOff x="593560" y="1440190"/>
            <a:chExt cx="10443410" cy="2215991"/>
          </a:xfrm>
        </p:grpSpPr>
        <p:grpSp>
          <p:nvGrpSpPr>
            <p:cNvPr id="30" name="Gruppierung 29"/>
            <p:cNvGrpSpPr/>
            <p:nvPr/>
          </p:nvGrpSpPr>
          <p:grpSpPr>
            <a:xfrm>
              <a:off x="593560" y="2217707"/>
              <a:ext cx="10443410" cy="1415191"/>
              <a:chOff x="-69928" y="2054220"/>
              <a:chExt cx="12609980" cy="1701597"/>
            </a:xfrm>
          </p:grpSpPr>
          <p:sp>
            <p:nvSpPr>
              <p:cNvPr id="32" name="Rectangle 3"/>
              <p:cNvSpPr/>
              <p:nvPr/>
            </p:nvSpPr>
            <p:spPr>
              <a:xfrm>
                <a:off x="3897654" y="2054220"/>
                <a:ext cx="8642398" cy="777135"/>
              </a:xfrm>
              <a:prstGeom prst="rect">
                <a:avLst/>
              </a:prstGeom>
            </p:spPr>
            <p:txBody>
              <a:bodyPr wrap="square" anchor="ctr">
                <a:spAutoFit/>
              </a:bodyPr>
              <a:lstStyle/>
              <a:p>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Complement existing Products!</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13"/>
              <p:cNvSpPr txBox="1"/>
              <p:nvPr/>
            </p:nvSpPr>
            <p:spPr>
              <a:xfrm>
                <a:off x="-69928" y="2978682"/>
                <a:ext cx="1333988" cy="777135"/>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smtClean="0">
                    <a:solidFill>
                      <a:srgbClr val="8AA53C"/>
                    </a:solidFill>
                    <a:latin typeface="Tahoma" panose="020B0604030504040204" pitchFamily="34" charset="0"/>
                    <a:ea typeface="Tahoma" panose="020B0604030504040204" pitchFamily="34" charset="0"/>
                    <a:cs typeface="Tahoma" panose="020B0604030504040204" pitchFamily="34" charset="0"/>
                  </a:rPr>
                  <a:t>No</a:t>
                </a:r>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TextBox 13"/>
            <p:cNvSpPr txBox="1"/>
            <p:nvPr/>
          </p:nvSpPr>
          <p:spPr>
            <a:xfrm>
              <a:off x="1534921" y="1440190"/>
              <a:ext cx="1511952"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uppierung 16"/>
          <p:cNvGrpSpPr/>
          <p:nvPr/>
        </p:nvGrpSpPr>
        <p:grpSpPr>
          <a:xfrm>
            <a:off x="419100" y="2474433"/>
            <a:ext cx="10842449" cy="2215991"/>
            <a:chOff x="419100" y="2474433"/>
            <a:chExt cx="10842449" cy="2215991"/>
          </a:xfrm>
        </p:grpSpPr>
        <p:sp>
          <p:nvSpPr>
            <p:cNvPr id="46" name="Rectangle 3"/>
            <p:cNvSpPr/>
            <p:nvPr/>
          </p:nvSpPr>
          <p:spPr>
            <a:xfrm>
              <a:off x="419100" y="3326287"/>
              <a:ext cx="8795391" cy="646331"/>
            </a:xfrm>
            <a:prstGeom prst="rect">
              <a:avLst/>
            </a:prstGeom>
          </p:spPr>
          <p:txBody>
            <a:bodyPr wrap="square" anchor="ctr">
              <a:spAutoFit/>
            </a:bodyPr>
            <a:lstStyle/>
            <a:p>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Don’t burden existing legacy systems!</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13"/>
            <p:cNvSpPr txBox="1"/>
            <p:nvPr/>
          </p:nvSpPr>
          <p:spPr>
            <a:xfrm>
              <a:off x="8827472" y="4020810"/>
              <a:ext cx="1104790"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No.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13"/>
            <p:cNvSpPr txBox="1"/>
            <p:nvPr/>
          </p:nvSpPr>
          <p:spPr>
            <a:xfrm>
              <a:off x="9768833" y="2474433"/>
              <a:ext cx="1492716"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uppierung 50"/>
          <p:cNvGrpSpPr/>
          <p:nvPr/>
        </p:nvGrpSpPr>
        <p:grpSpPr>
          <a:xfrm>
            <a:off x="818139" y="4045954"/>
            <a:ext cx="10679730" cy="2215991"/>
            <a:chOff x="593560" y="1440190"/>
            <a:chExt cx="10679730" cy="2215991"/>
          </a:xfrm>
        </p:grpSpPr>
        <p:grpSp>
          <p:nvGrpSpPr>
            <p:cNvPr id="52" name="Gruppierung 51"/>
            <p:cNvGrpSpPr/>
            <p:nvPr/>
          </p:nvGrpSpPr>
          <p:grpSpPr>
            <a:xfrm>
              <a:off x="593560" y="1940708"/>
              <a:ext cx="10679730" cy="1692190"/>
              <a:chOff x="-69928" y="1721162"/>
              <a:chExt cx="12895327" cy="2034655"/>
            </a:xfrm>
          </p:grpSpPr>
          <p:sp>
            <p:nvSpPr>
              <p:cNvPr id="54" name="Rectangle 3"/>
              <p:cNvSpPr/>
              <p:nvPr/>
            </p:nvSpPr>
            <p:spPr>
              <a:xfrm>
                <a:off x="3897654" y="1721162"/>
                <a:ext cx="8927745" cy="1443251"/>
              </a:xfrm>
              <a:prstGeom prst="rect">
                <a:avLst/>
              </a:prstGeom>
            </p:spPr>
            <p:txBody>
              <a:bodyPr wrap="square" anchor="ctr">
                <a:spAutoFit/>
              </a:bodyPr>
              <a:lstStyle/>
              <a:p>
                <a:r>
                  <a:rPr lang="en-US" sz="3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Focus &amp; Deep Dive on Customer Journey!</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13"/>
              <p:cNvSpPr txBox="1"/>
              <p:nvPr/>
            </p:nvSpPr>
            <p:spPr>
              <a:xfrm>
                <a:off x="-69928" y="2978682"/>
                <a:ext cx="1333988" cy="777135"/>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5400" b="1" baseline="100000" smtClean="0">
                    <a:solidFill>
                      <a:srgbClr val="8AA53C"/>
                    </a:solidFill>
                    <a:latin typeface="Tahoma" panose="020B0604030504040204" pitchFamily="34" charset="0"/>
                    <a:ea typeface="Tahoma" panose="020B0604030504040204" pitchFamily="34" charset="0"/>
                    <a:cs typeface="Tahoma" panose="020B0604030504040204" pitchFamily="34" charset="0"/>
                  </a:rPr>
                  <a:t>No</a:t>
                </a:r>
                <a:r>
                  <a:rPr lang="en-IN" sz="54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88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
          <p:nvSpPr>
            <p:cNvPr id="53" name="TextBox 13"/>
            <p:cNvSpPr txBox="1"/>
            <p:nvPr/>
          </p:nvSpPr>
          <p:spPr>
            <a:xfrm>
              <a:off x="1534921" y="1440190"/>
              <a:ext cx="1492716"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en-IN" sz="13800" b="1"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IN" sz="7200" b="1" baseline="100000" dirty="0" smtClean="0">
                  <a:solidFill>
                    <a:srgbClr val="8AA53C"/>
                  </a:solidFill>
                  <a:latin typeface="Tahoma" panose="020B0604030504040204" pitchFamily="34" charset="0"/>
                  <a:ea typeface="Tahoma" panose="020B0604030504040204" pitchFamily="34" charset="0"/>
                  <a:cs typeface="Tahoma" panose="020B0604030504040204" pitchFamily="34" charset="0"/>
                </a:rPr>
                <a:t> </a:t>
              </a:r>
              <a:endParaRPr lang="en-IN" sz="23900" b="1" baseline="100000" dirty="0">
                <a:solidFill>
                  <a:srgbClr val="8AA53C"/>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526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285552" y="10758"/>
            <a:ext cx="7620897" cy="8869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rgbClr val="6A8A91"/>
                </a:solidFill>
                <a:latin typeface="Open Sans" panose="020B0606030504020204" pitchFamily="34" charset="0"/>
                <a:ea typeface="Open Sans" panose="020B0606030504020204" pitchFamily="34" charset="0"/>
                <a:cs typeface="Open Sans" panose="020B0606030504020204" pitchFamily="34" charset="0"/>
              </a:rPr>
              <a:t>VALUE CHAIN</a:t>
            </a:r>
            <a:endParaRPr lang="en-US" sz="4000" dirty="0">
              <a:solidFill>
                <a:srgbClr val="6A8A9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93244" y="6343602"/>
            <a:ext cx="1310640" cy="303468"/>
          </a:xfrm>
          <a:prstGeom prst="rect">
            <a:avLst/>
          </a:prstGeom>
        </p:spPr>
      </p:pic>
      <p:sp>
        <p:nvSpPr>
          <p:cNvPr id="3" name="Slide Number Placeholder 2"/>
          <p:cNvSpPr>
            <a:spLocks noGrp="1"/>
          </p:cNvSpPr>
          <p:nvPr>
            <p:ph type="sldNum" sz="quarter" idx="12"/>
          </p:nvPr>
        </p:nvSpPr>
        <p:spPr/>
        <p:txBody>
          <a:bodyPr/>
          <a:lstStyle/>
          <a:p>
            <a:fld id="{5016CB5D-1447-4DEB-A5FA-691F535D2C8A}" type="slidenum">
              <a:rPr lang="en-US" smtClean="0"/>
              <a:t>9</a:t>
            </a:fld>
            <a:endParaRPr lang="en-US"/>
          </a:p>
        </p:txBody>
      </p:sp>
      <p:sp>
        <p:nvSpPr>
          <p:cNvPr id="7" name="Textfeld 21"/>
          <p:cNvSpPr txBox="1"/>
          <p:nvPr/>
        </p:nvSpPr>
        <p:spPr>
          <a:xfrm>
            <a:off x="2279690" y="857086"/>
            <a:ext cx="7632620" cy="307777"/>
          </a:xfrm>
          <a:prstGeom prst="rect">
            <a:avLst/>
          </a:prstGeom>
          <a:noFill/>
        </p:spPr>
        <p:txBody>
          <a:bodyPr wrap="square" rtlCol="0">
            <a:spAutoFit/>
          </a:bodyPr>
          <a:lstStyle/>
          <a:p>
            <a:pPr algn="ctr"/>
            <a:r>
              <a:rPr lang="en-US" sz="1400" dirty="0" smtClean="0">
                <a:solidFill>
                  <a:srgbClr val="5D5D5D"/>
                </a:solidFill>
                <a:latin typeface="Open Sans" panose="020B0606030504020204" pitchFamily="34" charset="0"/>
                <a:ea typeface="Open Sans" panose="020B0606030504020204" pitchFamily="34" charset="0"/>
                <a:cs typeface="Open Sans" panose="020B0606030504020204" pitchFamily="34" charset="0"/>
              </a:rPr>
              <a:t>DIGITAL END-TO-END AT LOW COST</a:t>
            </a:r>
            <a:endParaRPr lang="en-US" sz="1400" dirty="0">
              <a:solidFill>
                <a:srgbClr val="5D5D5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hteck 44"/>
          <p:cNvSpPr/>
          <p:nvPr/>
        </p:nvSpPr>
        <p:spPr>
          <a:xfrm>
            <a:off x="1883411" y="1407255"/>
            <a:ext cx="832858" cy="373422"/>
          </a:xfrm>
          <a:prstGeom prst="rect">
            <a:avLst/>
          </a:prstGeom>
          <a:solidFill>
            <a:srgbClr val="8AA53C"/>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defRPr/>
            </a:pPr>
            <a:r>
              <a:rPr lang="en-US" sz="1200" b="1" kern="0" dirty="0" smtClean="0">
                <a:solidFill>
                  <a:srgbClr val="FFFFFF"/>
                </a:solidFill>
                <a:latin typeface="Arial Narrow"/>
                <a:cs typeface="Arial Narrow"/>
              </a:rPr>
              <a:t>Customer</a:t>
            </a:r>
          </a:p>
        </p:txBody>
      </p:sp>
      <p:sp>
        <p:nvSpPr>
          <p:cNvPr id="46" name="Rechteck 45"/>
          <p:cNvSpPr/>
          <p:nvPr/>
        </p:nvSpPr>
        <p:spPr>
          <a:xfrm>
            <a:off x="9461444" y="1407255"/>
            <a:ext cx="832858" cy="373422"/>
          </a:xfrm>
          <a:prstGeom prst="rect">
            <a:avLst/>
          </a:prstGeom>
          <a:solidFill>
            <a:srgbClr val="8AA53C"/>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r>
              <a:rPr lang="en-US" sz="1200" b="1" kern="0" dirty="0">
                <a:solidFill>
                  <a:srgbClr val="FFFFFF"/>
                </a:solidFill>
                <a:latin typeface="Arial Narrow"/>
                <a:cs typeface="Arial Narrow"/>
              </a:rPr>
              <a:t>Insurer</a:t>
            </a:r>
          </a:p>
        </p:txBody>
      </p:sp>
      <p:sp>
        <p:nvSpPr>
          <p:cNvPr id="47" name="Rechteck 46"/>
          <p:cNvSpPr/>
          <p:nvPr/>
        </p:nvSpPr>
        <p:spPr>
          <a:xfrm>
            <a:off x="1740531" y="2716942"/>
            <a:ext cx="832858" cy="373422"/>
          </a:xfrm>
          <a:prstGeom prst="rect">
            <a:avLst/>
          </a:prstGeom>
          <a:solidFill>
            <a:srgbClr val="6A8A91"/>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defRPr/>
            </a:pPr>
            <a:r>
              <a:rPr lang="en-US" sz="900" b="1" kern="0" dirty="0" smtClean="0">
                <a:solidFill>
                  <a:srgbClr val="FFFFFF"/>
                </a:solidFill>
                <a:latin typeface="Arial Narrow"/>
                <a:cs typeface="Arial Narrow"/>
              </a:rPr>
              <a:t>Problem</a:t>
            </a:r>
          </a:p>
        </p:txBody>
      </p:sp>
      <p:sp>
        <p:nvSpPr>
          <p:cNvPr id="48" name="Rechteck 47"/>
          <p:cNvSpPr/>
          <p:nvPr/>
        </p:nvSpPr>
        <p:spPr>
          <a:xfrm>
            <a:off x="1740531" y="3887138"/>
            <a:ext cx="832858" cy="373422"/>
          </a:xfrm>
          <a:prstGeom prst="rect">
            <a:avLst/>
          </a:prstGeom>
          <a:solidFill>
            <a:srgbClr val="6A8A91"/>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r>
              <a:rPr lang="en-US" sz="900" b="1" kern="0" dirty="0">
                <a:solidFill>
                  <a:srgbClr val="FFFFFF"/>
                </a:solidFill>
                <a:latin typeface="Arial Narrow"/>
                <a:cs typeface="Arial Narrow"/>
              </a:rPr>
              <a:t>Options</a:t>
            </a:r>
          </a:p>
        </p:txBody>
      </p:sp>
      <p:sp>
        <p:nvSpPr>
          <p:cNvPr id="49" name="Rechteck 48"/>
          <p:cNvSpPr/>
          <p:nvPr/>
        </p:nvSpPr>
        <p:spPr>
          <a:xfrm>
            <a:off x="1740531" y="5168251"/>
            <a:ext cx="832858" cy="373422"/>
          </a:xfrm>
          <a:prstGeom prst="rect">
            <a:avLst/>
          </a:prstGeom>
          <a:solidFill>
            <a:srgbClr val="6A8A91"/>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r>
              <a:rPr lang="en-US" sz="900" b="1" kern="0" dirty="0">
                <a:solidFill>
                  <a:srgbClr val="FFFFFF"/>
                </a:solidFill>
                <a:latin typeface="Arial Narrow"/>
                <a:cs typeface="Arial Narrow"/>
              </a:rPr>
              <a:t>Solution</a:t>
            </a:r>
          </a:p>
        </p:txBody>
      </p:sp>
      <p:sp>
        <p:nvSpPr>
          <p:cNvPr id="50" name="Rechteck 49"/>
          <p:cNvSpPr/>
          <p:nvPr/>
        </p:nvSpPr>
        <p:spPr>
          <a:xfrm>
            <a:off x="9618610" y="5145424"/>
            <a:ext cx="832858" cy="373422"/>
          </a:xfrm>
          <a:prstGeom prst="rect">
            <a:avLst/>
          </a:prstGeom>
          <a:solidFill>
            <a:srgbClr val="6A8A91"/>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r>
              <a:rPr lang="en-US" sz="900" b="1" kern="0" dirty="0">
                <a:solidFill>
                  <a:srgbClr val="FFFFFF"/>
                </a:solidFill>
                <a:latin typeface="Arial Narrow"/>
                <a:cs typeface="Arial Narrow"/>
              </a:rPr>
              <a:t>After Sales Service</a:t>
            </a:r>
          </a:p>
        </p:txBody>
      </p:sp>
      <p:sp>
        <p:nvSpPr>
          <p:cNvPr id="51" name="Rechteck 50"/>
          <p:cNvSpPr/>
          <p:nvPr/>
        </p:nvSpPr>
        <p:spPr>
          <a:xfrm>
            <a:off x="9618610" y="3858563"/>
            <a:ext cx="832858" cy="373422"/>
          </a:xfrm>
          <a:prstGeom prst="rect">
            <a:avLst/>
          </a:prstGeom>
          <a:solidFill>
            <a:srgbClr val="6A8A91"/>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r>
              <a:rPr lang="en-US" sz="900" b="1" kern="0" dirty="0">
                <a:solidFill>
                  <a:srgbClr val="FFFFFF"/>
                </a:solidFill>
                <a:latin typeface="Arial Narrow"/>
                <a:cs typeface="Arial Narrow"/>
              </a:rPr>
              <a:t>Digital Distribution</a:t>
            </a:r>
          </a:p>
        </p:txBody>
      </p:sp>
      <p:sp>
        <p:nvSpPr>
          <p:cNvPr id="52" name="Rechteck 51"/>
          <p:cNvSpPr/>
          <p:nvPr/>
        </p:nvSpPr>
        <p:spPr>
          <a:xfrm>
            <a:off x="9618610" y="2688367"/>
            <a:ext cx="832858" cy="373422"/>
          </a:xfrm>
          <a:prstGeom prst="rect">
            <a:avLst/>
          </a:prstGeom>
          <a:solidFill>
            <a:srgbClr val="6A8A91"/>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r>
              <a:rPr lang="en-US" sz="900" b="1" kern="0" dirty="0">
                <a:solidFill>
                  <a:srgbClr val="FFFFFF"/>
                </a:solidFill>
                <a:latin typeface="Arial Narrow"/>
                <a:cs typeface="Arial Narrow"/>
              </a:rPr>
              <a:t>Product Definition</a:t>
            </a:r>
          </a:p>
        </p:txBody>
      </p:sp>
      <p:cxnSp>
        <p:nvCxnSpPr>
          <p:cNvPr id="53" name="Gerade Verbindung mit Pfeil 52"/>
          <p:cNvCxnSpPr/>
          <p:nvPr/>
        </p:nvCxnSpPr>
        <p:spPr>
          <a:xfrm flipH="1">
            <a:off x="2716270" y="1593966"/>
            <a:ext cx="6745174" cy="1"/>
          </a:xfrm>
          <a:prstGeom prst="straightConnector1">
            <a:avLst/>
          </a:prstGeom>
          <a:noFill/>
          <a:ln w="28575" cap="flat" cmpd="sng" algn="ctr">
            <a:solidFill>
              <a:sysClr val="window" lastClr="FFFFFF">
                <a:lumMod val="50000"/>
              </a:sysClr>
            </a:solidFill>
            <a:prstDash val="solid"/>
            <a:headEnd type="triangle"/>
            <a:tailEnd type="none"/>
          </a:ln>
          <a:effectLst/>
        </p:spPr>
      </p:cxnSp>
      <p:sp>
        <p:nvSpPr>
          <p:cNvPr id="54" name="Rechteck 53"/>
          <p:cNvSpPr/>
          <p:nvPr/>
        </p:nvSpPr>
        <p:spPr>
          <a:xfrm>
            <a:off x="5621868" y="1407255"/>
            <a:ext cx="976838" cy="373422"/>
          </a:xfrm>
          <a:prstGeom prst="rect">
            <a:avLst/>
          </a:prstGeom>
          <a:solidFill>
            <a:schemeClr val="accent3"/>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defRPr/>
            </a:pPr>
            <a:r>
              <a:rPr lang="en-US" sz="1200" b="1" kern="0" dirty="0" smtClean="0">
                <a:solidFill>
                  <a:srgbClr val="FFFFFF"/>
                </a:solidFill>
                <a:latin typeface="Arial Narrow"/>
                <a:cs typeface="Arial Narrow"/>
              </a:rPr>
              <a:t>Risk Transfer</a:t>
            </a:r>
          </a:p>
        </p:txBody>
      </p:sp>
      <p:sp>
        <p:nvSpPr>
          <p:cNvPr id="55" name="Rechteck 54"/>
          <p:cNvSpPr/>
          <p:nvPr/>
        </p:nvSpPr>
        <p:spPr bwMode="auto">
          <a:xfrm>
            <a:off x="4697397" y="2284343"/>
            <a:ext cx="2860714" cy="3536359"/>
          </a:xfrm>
          <a:prstGeom prst="rect">
            <a:avLst/>
          </a:prstGeom>
          <a:solidFill>
            <a:schemeClr val="bg1"/>
          </a:solidFill>
          <a:ln w="3810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defRPr/>
            </a:pPr>
            <a:endParaRPr lang="en-US" sz="1600" kern="0" dirty="0" smtClean="0">
              <a:solidFill>
                <a:srgbClr val="698991"/>
              </a:solidFill>
              <a:latin typeface="Arial Narrow"/>
              <a:cs typeface="Arial Narrow"/>
            </a:endParaRPr>
          </a:p>
          <a:p>
            <a:pPr algn="ctr" defTabSz="457200">
              <a:defRPr/>
            </a:pPr>
            <a:r>
              <a:rPr lang="en-US" sz="3200" kern="0" dirty="0" smtClean="0">
                <a:solidFill>
                  <a:srgbClr val="698991"/>
                </a:solidFill>
                <a:latin typeface="Arial Narrow"/>
                <a:cs typeface="Arial Narrow"/>
              </a:rPr>
              <a:t>Platform</a:t>
            </a:r>
          </a:p>
        </p:txBody>
      </p:sp>
      <p:pic>
        <p:nvPicPr>
          <p:cNvPr id="56" name="Bild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789" y="2995195"/>
            <a:ext cx="1700246" cy="566749"/>
          </a:xfrm>
          <a:prstGeom prst="rect">
            <a:avLst/>
          </a:prstGeom>
        </p:spPr>
      </p:pic>
      <p:sp>
        <p:nvSpPr>
          <p:cNvPr id="57" name="Rechteck 56"/>
          <p:cNvSpPr/>
          <p:nvPr/>
        </p:nvSpPr>
        <p:spPr bwMode="auto">
          <a:xfrm>
            <a:off x="3629049" y="2530337"/>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Event based product provision</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58" name="Rechteck 57"/>
          <p:cNvSpPr/>
          <p:nvPr/>
        </p:nvSpPr>
        <p:spPr bwMode="auto">
          <a:xfrm>
            <a:off x="2914666" y="2041140"/>
            <a:ext cx="1584335" cy="443936"/>
          </a:xfrm>
          <a:prstGeom prst="rect">
            <a:avLst/>
          </a:prstGeom>
          <a:solidFill>
            <a:schemeClr val="bg1"/>
          </a:solidFill>
          <a:ln w="6350">
            <a:solidFill>
              <a:srgbClr val="89A43C"/>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Event with inherent Risk</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59" name="Rechteck 58"/>
          <p:cNvSpPr/>
          <p:nvPr/>
        </p:nvSpPr>
        <p:spPr bwMode="auto">
          <a:xfrm>
            <a:off x="2914666" y="3035679"/>
            <a:ext cx="1584335" cy="443936"/>
          </a:xfrm>
          <a:prstGeom prst="rect">
            <a:avLst/>
          </a:prstGeom>
          <a:solidFill>
            <a:schemeClr val="bg1"/>
          </a:solidFill>
          <a:ln w="6350">
            <a:solidFill>
              <a:srgbClr val="89A43C"/>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Self-service product selection</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0" name="Rechteck 59"/>
          <p:cNvSpPr/>
          <p:nvPr/>
        </p:nvSpPr>
        <p:spPr bwMode="auto">
          <a:xfrm>
            <a:off x="3629048" y="3561413"/>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On-Demand-Decision</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1" name="Rechteck 60"/>
          <p:cNvSpPr/>
          <p:nvPr/>
        </p:nvSpPr>
        <p:spPr bwMode="auto">
          <a:xfrm>
            <a:off x="2914665" y="4074004"/>
            <a:ext cx="1584335" cy="443936"/>
          </a:xfrm>
          <a:prstGeom prst="rect">
            <a:avLst/>
          </a:prstGeom>
          <a:solidFill>
            <a:schemeClr val="bg1"/>
          </a:solidFill>
          <a:ln w="6350">
            <a:solidFill>
              <a:srgbClr val="89A43C"/>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Stress free purchase and payment</a:t>
            </a:r>
            <a:endParaRPr lang="en-US" sz="1600" kern="0" dirty="0" smtClean="0">
              <a:solidFill>
                <a:srgbClr val="698991"/>
              </a:solidFill>
              <a:latin typeface="Arial Narrow"/>
              <a:cs typeface="Arial Narrow"/>
            </a:endParaRPr>
          </a:p>
          <a:p>
            <a:pPr marL="285750" indent="-285750" defTabSz="457200">
              <a:buFontTx/>
              <a:buChar char="-"/>
              <a:defRPr/>
            </a:pPr>
            <a:endParaRPr lang="en-US" sz="1200" kern="0" dirty="0" smtClean="0">
              <a:solidFill>
                <a:srgbClr val="698991"/>
              </a:solidFill>
              <a:latin typeface="Arial Narrow"/>
              <a:cs typeface="Arial Narrow"/>
            </a:endParaRPr>
          </a:p>
        </p:txBody>
      </p:sp>
      <p:sp>
        <p:nvSpPr>
          <p:cNvPr id="62" name="Rechteck 61"/>
          <p:cNvSpPr/>
          <p:nvPr/>
        </p:nvSpPr>
        <p:spPr bwMode="auto">
          <a:xfrm>
            <a:off x="3629047" y="4599738"/>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Immediate approval &amp; processing</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3" name="Rechteck 62"/>
          <p:cNvSpPr/>
          <p:nvPr/>
        </p:nvSpPr>
        <p:spPr bwMode="auto">
          <a:xfrm>
            <a:off x="3629047" y="5139968"/>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Digital administration</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4" name="Rechteck 63"/>
          <p:cNvSpPr/>
          <p:nvPr/>
        </p:nvSpPr>
        <p:spPr bwMode="auto">
          <a:xfrm>
            <a:off x="7117521" y="2373170"/>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Digital Onboarding of products</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5" name="Rechteck 64"/>
          <p:cNvSpPr/>
          <p:nvPr/>
        </p:nvSpPr>
        <p:spPr bwMode="auto">
          <a:xfrm>
            <a:off x="7717610" y="1883973"/>
            <a:ext cx="1584335" cy="443936"/>
          </a:xfrm>
          <a:prstGeom prst="rect">
            <a:avLst/>
          </a:prstGeom>
          <a:solidFill>
            <a:schemeClr val="bg1"/>
          </a:solidFill>
          <a:ln w="6350">
            <a:solidFill>
              <a:srgbClr val="646463"/>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Product design</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6" name="Rechteck 65"/>
          <p:cNvSpPr/>
          <p:nvPr/>
        </p:nvSpPr>
        <p:spPr bwMode="auto">
          <a:xfrm>
            <a:off x="7117519" y="2878512"/>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Mapping of pricing logics</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7" name="Rechteck 66"/>
          <p:cNvSpPr/>
          <p:nvPr/>
        </p:nvSpPr>
        <p:spPr bwMode="auto">
          <a:xfrm>
            <a:off x="7117518" y="3404246"/>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Setup / templating of documents</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8" name="Rechteck 67"/>
          <p:cNvSpPr/>
          <p:nvPr/>
        </p:nvSpPr>
        <p:spPr bwMode="auto">
          <a:xfrm>
            <a:off x="7717610" y="3916837"/>
            <a:ext cx="1584335" cy="443936"/>
          </a:xfrm>
          <a:prstGeom prst="rect">
            <a:avLst/>
          </a:prstGeom>
          <a:solidFill>
            <a:schemeClr val="bg1"/>
          </a:solidFill>
          <a:ln w="6350">
            <a:solidFill>
              <a:srgbClr val="646463"/>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Payment processing</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69" name="Rechteck 68"/>
          <p:cNvSpPr/>
          <p:nvPr/>
        </p:nvSpPr>
        <p:spPr bwMode="auto">
          <a:xfrm>
            <a:off x="7117518" y="4442571"/>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Ongoing admin &amp; claims settlement</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70" name="Rechteck 69"/>
          <p:cNvSpPr/>
          <p:nvPr/>
        </p:nvSpPr>
        <p:spPr bwMode="auto">
          <a:xfrm>
            <a:off x="7717610" y="4982801"/>
            <a:ext cx="1584335" cy="443936"/>
          </a:xfrm>
          <a:prstGeom prst="rect">
            <a:avLst/>
          </a:prstGeom>
          <a:solidFill>
            <a:schemeClr val="bg1"/>
          </a:solidFill>
          <a:ln w="6350">
            <a:solidFill>
              <a:srgbClr val="646463"/>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Digital claims regulation</a:t>
            </a:r>
          </a:p>
          <a:p>
            <a:pPr marL="285750" indent="-285750" algn="ctr" defTabSz="457200">
              <a:buFontTx/>
              <a:buChar char="-"/>
              <a:defRPr/>
            </a:pPr>
            <a:endParaRPr lang="en-US" sz="1600" kern="0" dirty="0" smtClean="0">
              <a:solidFill>
                <a:srgbClr val="698991"/>
              </a:solidFill>
              <a:latin typeface="Arial Narrow"/>
              <a:cs typeface="Arial Narrow"/>
            </a:endParaRPr>
          </a:p>
        </p:txBody>
      </p:sp>
      <p:sp>
        <p:nvSpPr>
          <p:cNvPr id="71" name="Rechteck 70"/>
          <p:cNvSpPr/>
          <p:nvPr/>
        </p:nvSpPr>
        <p:spPr>
          <a:xfrm>
            <a:off x="7717610" y="6033426"/>
            <a:ext cx="1584335" cy="373422"/>
          </a:xfrm>
          <a:prstGeom prst="rect">
            <a:avLst/>
          </a:prstGeom>
          <a:solidFill>
            <a:schemeClr val="bg1">
              <a:lumMod val="50000"/>
            </a:schemeClr>
          </a:solidFill>
          <a:ln w="12700">
            <a:noFill/>
            <a:round/>
            <a:headEnd/>
            <a:tailEnd/>
          </a:ln>
          <a:effectLst>
            <a:outerShdw blurRad="50800" dist="38100" dir="2700000" algn="tl" rotWithShape="0">
              <a:prstClr val="black">
                <a:alpha val="40000"/>
              </a:prstClr>
            </a:outerShdw>
          </a:effectLst>
        </p:spPr>
        <p:txBody>
          <a:bodyPr lIns="36000" tIns="46800" rIns="36000" bIns="46800" rtlCol="0" anchor="ctr"/>
          <a:lstStyle/>
          <a:p>
            <a:pPr algn="ctr" defTabSz="457200">
              <a:defRPr/>
            </a:pPr>
            <a:r>
              <a:rPr lang="en-US" sz="1200" b="1" kern="0" dirty="0" smtClean="0">
                <a:solidFill>
                  <a:srgbClr val="FFFFFF"/>
                </a:solidFill>
                <a:latin typeface="Arial Narrow"/>
                <a:cs typeface="Arial Narrow"/>
              </a:rPr>
              <a:t>External Partnering</a:t>
            </a:r>
          </a:p>
        </p:txBody>
      </p:sp>
      <p:sp>
        <p:nvSpPr>
          <p:cNvPr id="72" name="Rechteck 71"/>
          <p:cNvSpPr/>
          <p:nvPr/>
        </p:nvSpPr>
        <p:spPr bwMode="auto">
          <a:xfrm>
            <a:off x="7117517" y="5480896"/>
            <a:ext cx="1584335" cy="443936"/>
          </a:xfrm>
          <a:prstGeom prst="rect">
            <a:avLst/>
          </a:prstGeom>
          <a:solidFill>
            <a:schemeClr val="bg1"/>
          </a:solidFill>
          <a:ln w="6350">
            <a:solidFill>
              <a:srgbClr val="698991"/>
            </a:solidFill>
            <a:round/>
            <a:headEnd/>
            <a:tailEnd/>
          </a:ln>
          <a:effectLst>
            <a:outerShdw blurRad="50800" dist="38100" dir="2700000" algn="tl" rotWithShape="0">
              <a:prstClr val="black">
                <a:alpha val="40000"/>
              </a:prstClr>
            </a:outerShdw>
          </a:effectLst>
        </p:spPr>
        <p:txBody>
          <a:bodyPr lIns="36000" tIns="46800" rIns="36000" bIns="46800" rtlCol="0" anchor="ctr"/>
          <a:lstStyle/>
          <a:p>
            <a:pPr defTabSz="457200">
              <a:defRPr/>
            </a:pPr>
            <a:endParaRPr lang="en-US" sz="1600" kern="0" dirty="0" smtClean="0">
              <a:solidFill>
                <a:srgbClr val="698991"/>
              </a:solidFill>
              <a:latin typeface="Arial Narrow"/>
              <a:cs typeface="Arial Narrow"/>
            </a:endParaRPr>
          </a:p>
          <a:p>
            <a:pPr marL="285750" indent="-285750" defTabSz="457200">
              <a:buFontTx/>
              <a:buChar char="-"/>
              <a:defRPr/>
            </a:pPr>
            <a:r>
              <a:rPr lang="en-US" sz="1200" kern="0" dirty="0" smtClean="0">
                <a:solidFill>
                  <a:srgbClr val="698991"/>
                </a:solidFill>
                <a:latin typeface="Arial Narrow"/>
                <a:cs typeface="Arial Narrow"/>
              </a:rPr>
              <a:t>Reporting / Analytics</a:t>
            </a:r>
          </a:p>
          <a:p>
            <a:pPr marL="285750" indent="-285750" algn="ctr" defTabSz="457200">
              <a:buFontTx/>
              <a:buChar char="-"/>
              <a:defRPr/>
            </a:pPr>
            <a:endParaRPr lang="en-US" sz="1600" kern="0" dirty="0" smtClean="0">
              <a:solidFill>
                <a:srgbClr val="698991"/>
              </a:solidFill>
              <a:latin typeface="Arial Narrow"/>
              <a:cs typeface="Arial Narrow"/>
            </a:endParaRPr>
          </a:p>
        </p:txBody>
      </p:sp>
      <p:cxnSp>
        <p:nvCxnSpPr>
          <p:cNvPr id="73" name="Gerade Verbindung mit Pfeil 62"/>
          <p:cNvCxnSpPr/>
          <p:nvPr/>
        </p:nvCxnSpPr>
        <p:spPr>
          <a:xfrm>
            <a:off x="9301945" y="2105941"/>
            <a:ext cx="12700" cy="4114196"/>
          </a:xfrm>
          <a:prstGeom prst="bentConnector3">
            <a:avLst>
              <a:gd name="adj1" fmla="val 1800000"/>
            </a:avLst>
          </a:prstGeom>
          <a:noFill/>
          <a:ln w="28575" cap="flat" cmpd="sng" algn="ctr">
            <a:solidFill>
              <a:sysClr val="window" lastClr="FFFFFF">
                <a:lumMod val="50000"/>
              </a:sysClr>
            </a:solidFill>
            <a:prstDash val="sysDash"/>
            <a:headEnd type="none"/>
            <a:tailEnd type="triangle"/>
          </a:ln>
          <a:effectLst/>
        </p:spPr>
      </p:cxnSp>
      <p:cxnSp>
        <p:nvCxnSpPr>
          <p:cNvPr id="74" name="Gerade Verbindung mit Pfeil 62"/>
          <p:cNvCxnSpPr/>
          <p:nvPr/>
        </p:nvCxnSpPr>
        <p:spPr>
          <a:xfrm flipH="1">
            <a:off x="8509778" y="4138805"/>
            <a:ext cx="792167" cy="1894621"/>
          </a:xfrm>
          <a:prstGeom prst="bentConnector4">
            <a:avLst>
              <a:gd name="adj1" fmla="val -28858"/>
              <a:gd name="adj2" fmla="val 93563"/>
            </a:avLst>
          </a:prstGeom>
          <a:noFill/>
          <a:ln w="28575" cap="flat" cmpd="sng" algn="ctr">
            <a:solidFill>
              <a:sysClr val="window" lastClr="FFFFFF">
                <a:lumMod val="50000"/>
              </a:sysClr>
            </a:solidFill>
            <a:prstDash val="sysDash"/>
            <a:headEnd type="none"/>
            <a:tailEnd type="triangle"/>
          </a:ln>
          <a:effectLst/>
        </p:spPr>
      </p:cxnSp>
      <p:cxnSp>
        <p:nvCxnSpPr>
          <p:cNvPr id="75" name="Gerade Verbindung mit Pfeil 62"/>
          <p:cNvCxnSpPr/>
          <p:nvPr/>
        </p:nvCxnSpPr>
        <p:spPr>
          <a:xfrm flipH="1">
            <a:off x="8509778" y="5204769"/>
            <a:ext cx="792167" cy="1202079"/>
          </a:xfrm>
          <a:prstGeom prst="bentConnector4">
            <a:avLst>
              <a:gd name="adj1" fmla="val -28858"/>
              <a:gd name="adj2" fmla="val 119017"/>
            </a:avLst>
          </a:prstGeom>
          <a:noFill/>
          <a:ln w="28575" cap="flat" cmpd="sng" algn="ctr">
            <a:solidFill>
              <a:sysClr val="window" lastClr="FFFFFF">
                <a:lumMod val="50000"/>
              </a:sysClr>
            </a:solidFill>
            <a:prstDash val="sysDash"/>
            <a:headEnd type="none"/>
            <a:tailEnd type="triangle"/>
          </a:ln>
          <a:effectLst/>
        </p:spPr>
      </p:cxnSp>
    </p:spTree>
    <p:extLst>
      <p:ext uri="{BB962C8B-B14F-4D97-AF65-F5344CB8AC3E}">
        <p14:creationId xmlns:p14="http://schemas.microsoft.com/office/powerpoint/2010/main" val="213707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Words>
  <Application>Microsoft Macintosh PowerPoint</Application>
  <PresentationFormat>Breitbild</PresentationFormat>
  <Paragraphs>163</Paragraphs>
  <Slides>12</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Arial Narrow</vt:lpstr>
      <vt:lpstr>Calibri</vt:lpstr>
      <vt:lpstr>Calibri Light</vt:lpstr>
      <vt:lpstr>Open Sans</vt:lpstr>
      <vt:lpstr>Open Sans Light</vt:lpstr>
      <vt:lpstr>Tahoma</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Moreslides</dc:creator>
  <cp:lastModifiedBy>Lennart Wulff</cp:lastModifiedBy>
  <cp:revision>89</cp:revision>
  <cp:lastPrinted>2017-04-07T14:12:42Z</cp:lastPrinted>
  <dcterms:created xsi:type="dcterms:W3CDTF">2017-02-15T15:06:05Z</dcterms:created>
  <dcterms:modified xsi:type="dcterms:W3CDTF">2017-05-15T09:10:56Z</dcterms:modified>
</cp:coreProperties>
</file>