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86" r:id="rId3"/>
    <p:sldId id="260" r:id="rId4"/>
    <p:sldId id="289" r:id="rId5"/>
    <p:sldId id="281" r:id="rId6"/>
    <p:sldId id="278" r:id="rId7"/>
    <p:sldId id="263" r:id="rId8"/>
    <p:sldId id="284" r:id="rId9"/>
    <p:sldId id="262" r:id="rId10"/>
    <p:sldId id="271" r:id="rId11"/>
    <p:sldId id="287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F49"/>
    <a:srgbClr val="050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3899" autoAdjust="0"/>
  </p:normalViewPr>
  <p:slideViewPr>
    <p:cSldViewPr snapToGrid="0" snapToObjects="1">
      <p:cViewPr varScale="1">
        <p:scale>
          <a:sx n="107" d="100"/>
          <a:sy n="107" d="100"/>
        </p:scale>
        <p:origin x="260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ED9A7E-82C8-4752-A310-FA347FA3B4A8}" type="doc">
      <dgm:prSet loTypeId="urn:microsoft.com/office/officeart/2005/8/layout/cycle2" loCatId="cycle" qsTypeId="urn:microsoft.com/office/officeart/2005/8/quickstyle/3d2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5675E49-E690-4E75-A868-0B2106AFB147}">
      <dgm:prSet phldrT="[Text]" custT="1"/>
      <dgm:spPr>
        <a:solidFill>
          <a:srgbClr val="050334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gm:spPr>
      <dgm:t>
        <a:bodyPr/>
        <a:lstStyle/>
        <a:p>
          <a:r>
            <a:rPr lang="en-US" sz="1200" b="0" i="0" dirty="0">
              <a:latin typeface="Museo Sans Rounded 500" charset="0"/>
              <a:ea typeface="Museo Sans Rounded 500" charset="0"/>
              <a:cs typeface="Museo Sans Rounded 500" charset="0"/>
            </a:rPr>
            <a:t>Automatic Data Acquisition</a:t>
          </a:r>
        </a:p>
      </dgm:t>
    </dgm:pt>
    <dgm:pt modelId="{C4FC11FE-09FA-4D9E-9273-06700426AB24}" type="parTrans" cxnId="{E51EC730-2637-4FFC-AEDE-EF85369313B8}">
      <dgm:prSet/>
      <dgm:spPr/>
      <dgm:t>
        <a:bodyPr/>
        <a:lstStyle/>
        <a:p>
          <a:endParaRPr lang="en-US"/>
        </a:p>
      </dgm:t>
    </dgm:pt>
    <dgm:pt modelId="{76F82898-C71D-4518-A1C9-C34A688F770B}" type="sibTrans" cxnId="{E51EC730-2637-4FFC-AEDE-EF85369313B8}">
      <dgm:prSet/>
      <dgm:spPr>
        <a:solidFill>
          <a:srgbClr val="40AF49"/>
        </a:solidFill>
      </dgm:spPr>
      <dgm:t>
        <a:bodyPr/>
        <a:lstStyle/>
        <a:p>
          <a:endParaRPr lang="en-US" dirty="0"/>
        </a:p>
      </dgm:t>
    </dgm:pt>
    <dgm:pt modelId="{9D48CD1A-4E7A-4126-95C3-C3BA9B4D7816}">
      <dgm:prSet phldrT="[Text]" custT="1"/>
      <dgm:spPr>
        <a:solidFill>
          <a:srgbClr val="050334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gm:spPr>
      <dgm:t>
        <a:bodyPr/>
        <a:lstStyle/>
        <a:p>
          <a:r>
            <a:rPr lang="en-US" sz="1400" b="0" i="0" dirty="0">
              <a:latin typeface="Museo Sans Rounded 500" charset="0"/>
              <a:ea typeface="Museo Sans Rounded 500" charset="0"/>
              <a:cs typeface="Museo Sans Rounded 500" charset="0"/>
            </a:rPr>
            <a:t>Modeling</a:t>
          </a:r>
          <a:endParaRPr lang="en-US" sz="1100" b="0" i="0" dirty="0">
            <a:latin typeface="Museo Sans Rounded 500" charset="0"/>
            <a:ea typeface="Museo Sans Rounded 500" charset="0"/>
            <a:cs typeface="Museo Sans Rounded 500" charset="0"/>
          </a:endParaRPr>
        </a:p>
      </dgm:t>
    </dgm:pt>
    <dgm:pt modelId="{AED4146E-CAA7-4097-85B1-89CE4B6C9E1D}" type="parTrans" cxnId="{9BBD8ED7-7423-4675-B569-D4412D4A531D}">
      <dgm:prSet/>
      <dgm:spPr/>
      <dgm:t>
        <a:bodyPr/>
        <a:lstStyle/>
        <a:p>
          <a:endParaRPr lang="en-US"/>
        </a:p>
      </dgm:t>
    </dgm:pt>
    <dgm:pt modelId="{E48C8018-7850-412C-A64A-0188BC7A7AD6}" type="sibTrans" cxnId="{9BBD8ED7-7423-4675-B569-D4412D4A531D}">
      <dgm:prSet/>
      <dgm:spPr>
        <a:solidFill>
          <a:srgbClr val="40AF49"/>
        </a:solidFill>
      </dgm:spPr>
      <dgm:t>
        <a:bodyPr/>
        <a:lstStyle/>
        <a:p>
          <a:endParaRPr lang="en-US" dirty="0"/>
        </a:p>
      </dgm:t>
    </dgm:pt>
    <dgm:pt modelId="{ECD9ED46-B316-43C2-89C3-0C4965C91DC1}">
      <dgm:prSet phldrT="[Text]" custT="1"/>
      <dgm:spPr>
        <a:solidFill>
          <a:srgbClr val="050334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gm:spPr>
      <dgm:t>
        <a:bodyPr/>
        <a:lstStyle/>
        <a:p>
          <a:r>
            <a:rPr lang="en-US" sz="1400" b="0" i="0" dirty="0">
              <a:latin typeface="Museo Sans Rounded 500" charset="0"/>
              <a:ea typeface="Museo Sans Rounded 500" charset="0"/>
              <a:cs typeface="Museo Sans Rounded 500" charset="0"/>
            </a:rPr>
            <a:t>Insight Discovery</a:t>
          </a:r>
        </a:p>
      </dgm:t>
    </dgm:pt>
    <dgm:pt modelId="{3281A73D-918A-431F-B127-CDF1E53419A3}" type="parTrans" cxnId="{E568B651-7523-4EE7-B6FB-122A4F6B84FE}">
      <dgm:prSet/>
      <dgm:spPr/>
      <dgm:t>
        <a:bodyPr/>
        <a:lstStyle/>
        <a:p>
          <a:endParaRPr lang="en-US"/>
        </a:p>
      </dgm:t>
    </dgm:pt>
    <dgm:pt modelId="{E950B071-7756-4406-8BD6-39E1AAE2FB5A}" type="sibTrans" cxnId="{E568B651-7523-4EE7-B6FB-122A4F6B84FE}">
      <dgm:prSet/>
      <dgm:spPr>
        <a:solidFill>
          <a:srgbClr val="40AF49"/>
        </a:solidFill>
      </dgm:spPr>
      <dgm:t>
        <a:bodyPr/>
        <a:lstStyle/>
        <a:p>
          <a:endParaRPr lang="en-US" dirty="0"/>
        </a:p>
      </dgm:t>
    </dgm:pt>
    <dgm:pt modelId="{99ECCC9B-DFD6-4532-952F-094BFE600BE6}">
      <dgm:prSet phldrT="[Text]" custT="1"/>
      <dgm:spPr>
        <a:solidFill>
          <a:srgbClr val="050334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gm:spPr>
      <dgm:t>
        <a:bodyPr/>
        <a:lstStyle/>
        <a:p>
          <a:r>
            <a:rPr lang="en-US" sz="1400" b="0" i="0" dirty="0">
              <a:latin typeface="Museo Sans Rounded 500" charset="0"/>
              <a:ea typeface="Museo Sans Rounded 500" charset="0"/>
              <a:cs typeface="Museo Sans Rounded 500" charset="0"/>
            </a:rPr>
            <a:t>Ongoing Monitoring</a:t>
          </a:r>
        </a:p>
      </dgm:t>
    </dgm:pt>
    <dgm:pt modelId="{E65126AE-2BC8-4A7B-B12F-E095CD29B058}" type="parTrans" cxnId="{637FFE0F-9E6B-4DA0-AF0B-347423F711BD}">
      <dgm:prSet/>
      <dgm:spPr/>
      <dgm:t>
        <a:bodyPr/>
        <a:lstStyle/>
        <a:p>
          <a:endParaRPr lang="en-US"/>
        </a:p>
      </dgm:t>
    </dgm:pt>
    <dgm:pt modelId="{62AFE171-7FF8-4D7B-89C4-47AA13639207}" type="sibTrans" cxnId="{637FFE0F-9E6B-4DA0-AF0B-347423F711BD}">
      <dgm:prSet/>
      <dgm:spPr>
        <a:solidFill>
          <a:srgbClr val="40AF49"/>
        </a:solidFill>
      </dgm:spPr>
      <dgm:t>
        <a:bodyPr/>
        <a:lstStyle/>
        <a:p>
          <a:endParaRPr lang="en-US"/>
        </a:p>
      </dgm:t>
    </dgm:pt>
    <dgm:pt modelId="{7A715B51-544E-4BF5-B869-98095F6A1266}">
      <dgm:prSet phldrT="[Text]" custT="1"/>
      <dgm:spPr>
        <a:solidFill>
          <a:srgbClr val="050334"/>
        </a:solidFill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gm:spPr>
      <dgm:t>
        <a:bodyPr/>
        <a:lstStyle/>
        <a:p>
          <a:r>
            <a:rPr lang="en-US" sz="1400" b="0" i="0" dirty="0">
              <a:latin typeface="Museo Sans Rounded 500" charset="0"/>
              <a:ea typeface="Museo Sans Rounded 500" charset="0"/>
              <a:cs typeface="Museo Sans Rounded 500" charset="0"/>
            </a:rPr>
            <a:t>Feature Analysis</a:t>
          </a:r>
        </a:p>
      </dgm:t>
    </dgm:pt>
    <dgm:pt modelId="{427BCC10-6FA6-412E-B9C3-767FC1E6E852}" type="parTrans" cxnId="{4B8BD4E9-EFCF-426D-B2F3-BE748A7BE956}">
      <dgm:prSet/>
      <dgm:spPr/>
      <dgm:t>
        <a:bodyPr/>
        <a:lstStyle/>
        <a:p>
          <a:endParaRPr lang="en-US"/>
        </a:p>
      </dgm:t>
    </dgm:pt>
    <dgm:pt modelId="{49056201-2AFA-48E8-8D65-F5A5A359E51F}" type="sibTrans" cxnId="{4B8BD4E9-EFCF-426D-B2F3-BE748A7BE956}">
      <dgm:prSet custT="1"/>
      <dgm:spPr>
        <a:solidFill>
          <a:srgbClr val="40AF49"/>
        </a:solidFill>
      </dgm:spPr>
      <dgm:t>
        <a:bodyPr/>
        <a:lstStyle/>
        <a:p>
          <a:endParaRPr lang="en-US" sz="1800" b="1" i="0" kern="1200">
            <a:solidFill>
              <a:srgbClr val="050334"/>
            </a:solidFill>
            <a:latin typeface="Museo Sans Rounded 300" charset="0"/>
            <a:ea typeface="Museo Sans Rounded 300" charset="0"/>
            <a:cs typeface="Museo Sans Rounded 300" charset="0"/>
          </a:endParaRPr>
        </a:p>
      </dgm:t>
    </dgm:pt>
    <dgm:pt modelId="{7D6B309D-EFAC-42E8-867F-A19AEB060492}" type="pres">
      <dgm:prSet presAssocID="{36ED9A7E-82C8-4752-A310-FA347FA3B4A8}" presName="cycle" presStyleCnt="0">
        <dgm:presLayoutVars>
          <dgm:dir/>
          <dgm:resizeHandles val="exact"/>
        </dgm:presLayoutVars>
      </dgm:prSet>
      <dgm:spPr/>
    </dgm:pt>
    <dgm:pt modelId="{2A224B8A-3867-4026-AD17-D165F34FE0BB}" type="pres">
      <dgm:prSet presAssocID="{C5675E49-E690-4E75-A868-0B2106AFB147}" presName="node" presStyleLbl="node1" presStyleIdx="0" presStyleCnt="5" custRadScaleRad="99980">
        <dgm:presLayoutVars>
          <dgm:bulletEnabled val="1"/>
        </dgm:presLayoutVars>
      </dgm:prSet>
      <dgm:spPr/>
    </dgm:pt>
    <dgm:pt modelId="{B7D8D77B-BA5F-440B-8360-F9588DF5553D}" type="pres">
      <dgm:prSet presAssocID="{76F82898-C71D-4518-A1C9-C34A688F770B}" presName="sibTrans" presStyleLbl="sibTrans2D1" presStyleIdx="0" presStyleCnt="5"/>
      <dgm:spPr/>
    </dgm:pt>
    <dgm:pt modelId="{E68F9596-9F45-4728-907D-863F49B04C06}" type="pres">
      <dgm:prSet presAssocID="{76F82898-C71D-4518-A1C9-C34A688F770B}" presName="connectorText" presStyleLbl="sibTrans2D1" presStyleIdx="0" presStyleCnt="5"/>
      <dgm:spPr/>
    </dgm:pt>
    <dgm:pt modelId="{3996D22B-737D-43A1-ADD6-B8356241E62D}" type="pres">
      <dgm:prSet presAssocID="{9D48CD1A-4E7A-4126-95C3-C3BA9B4D7816}" presName="node" presStyleLbl="node1" presStyleIdx="1" presStyleCnt="5">
        <dgm:presLayoutVars>
          <dgm:bulletEnabled val="1"/>
        </dgm:presLayoutVars>
      </dgm:prSet>
      <dgm:spPr/>
    </dgm:pt>
    <dgm:pt modelId="{2B38DFF3-C5C6-47D0-810F-0D157366262F}" type="pres">
      <dgm:prSet presAssocID="{E48C8018-7850-412C-A64A-0188BC7A7AD6}" presName="sibTrans" presStyleLbl="sibTrans2D1" presStyleIdx="1" presStyleCnt="5"/>
      <dgm:spPr/>
    </dgm:pt>
    <dgm:pt modelId="{AD9895A8-5FDD-4B84-8A62-397BBCAEF551}" type="pres">
      <dgm:prSet presAssocID="{E48C8018-7850-412C-A64A-0188BC7A7AD6}" presName="connectorText" presStyleLbl="sibTrans2D1" presStyleIdx="1" presStyleCnt="5"/>
      <dgm:spPr/>
    </dgm:pt>
    <dgm:pt modelId="{B9B12696-5894-4BDD-B178-FCFEF89673BE}" type="pres">
      <dgm:prSet presAssocID="{7A715B51-544E-4BF5-B869-98095F6A1266}" presName="node" presStyleLbl="node1" presStyleIdx="2" presStyleCnt="5">
        <dgm:presLayoutVars>
          <dgm:bulletEnabled val="1"/>
        </dgm:presLayoutVars>
      </dgm:prSet>
      <dgm:spPr/>
    </dgm:pt>
    <dgm:pt modelId="{8C99BBF4-3D51-4F32-A55E-BD6EAC0FD492}" type="pres">
      <dgm:prSet presAssocID="{49056201-2AFA-48E8-8D65-F5A5A359E51F}" presName="sibTrans" presStyleLbl="sibTrans2D1" presStyleIdx="2" presStyleCnt="5"/>
      <dgm:spPr/>
    </dgm:pt>
    <dgm:pt modelId="{6A29FE69-5DAE-4805-A46D-F728580986C4}" type="pres">
      <dgm:prSet presAssocID="{49056201-2AFA-48E8-8D65-F5A5A359E51F}" presName="connectorText" presStyleLbl="sibTrans2D1" presStyleIdx="2" presStyleCnt="5"/>
      <dgm:spPr/>
    </dgm:pt>
    <dgm:pt modelId="{F403152D-75B0-49CE-A078-703118B69897}" type="pres">
      <dgm:prSet presAssocID="{ECD9ED46-B316-43C2-89C3-0C4965C91DC1}" presName="node" presStyleLbl="node1" presStyleIdx="3" presStyleCnt="5">
        <dgm:presLayoutVars>
          <dgm:bulletEnabled val="1"/>
        </dgm:presLayoutVars>
      </dgm:prSet>
      <dgm:spPr/>
    </dgm:pt>
    <dgm:pt modelId="{6754A90D-9585-4BA7-A7D3-9973FB04AFC0}" type="pres">
      <dgm:prSet presAssocID="{E950B071-7756-4406-8BD6-39E1AAE2FB5A}" presName="sibTrans" presStyleLbl="sibTrans2D1" presStyleIdx="3" presStyleCnt="5"/>
      <dgm:spPr/>
    </dgm:pt>
    <dgm:pt modelId="{94594C33-EEB5-4EFC-BDC6-1A329DF9BA54}" type="pres">
      <dgm:prSet presAssocID="{E950B071-7756-4406-8BD6-39E1AAE2FB5A}" presName="connectorText" presStyleLbl="sibTrans2D1" presStyleIdx="3" presStyleCnt="5"/>
      <dgm:spPr/>
    </dgm:pt>
    <dgm:pt modelId="{F4E37E66-E98F-4FF4-90F2-D3A27E952CD5}" type="pres">
      <dgm:prSet presAssocID="{99ECCC9B-DFD6-4532-952F-094BFE600BE6}" presName="node" presStyleLbl="node1" presStyleIdx="4" presStyleCnt="5">
        <dgm:presLayoutVars>
          <dgm:bulletEnabled val="1"/>
        </dgm:presLayoutVars>
      </dgm:prSet>
      <dgm:spPr/>
    </dgm:pt>
    <dgm:pt modelId="{360C249B-1178-4354-8E4E-10B3FD86AA34}" type="pres">
      <dgm:prSet presAssocID="{62AFE171-7FF8-4D7B-89C4-47AA13639207}" presName="sibTrans" presStyleLbl="sibTrans2D1" presStyleIdx="4" presStyleCnt="5"/>
      <dgm:spPr/>
    </dgm:pt>
    <dgm:pt modelId="{A36E9D17-00CA-4647-9997-B94EE8F7BA2D}" type="pres">
      <dgm:prSet presAssocID="{62AFE171-7FF8-4D7B-89C4-47AA13639207}" presName="connectorText" presStyleLbl="sibTrans2D1" presStyleIdx="4" presStyleCnt="5"/>
      <dgm:spPr/>
    </dgm:pt>
  </dgm:ptLst>
  <dgm:cxnLst>
    <dgm:cxn modelId="{95E7AE0D-9EA5-EB42-91ED-63518C5E224E}" type="presOf" srcId="{E48C8018-7850-412C-A64A-0188BC7A7AD6}" destId="{2B38DFF3-C5C6-47D0-810F-0D157366262F}" srcOrd="0" destOrd="0" presId="urn:microsoft.com/office/officeart/2005/8/layout/cycle2"/>
    <dgm:cxn modelId="{637FFE0F-9E6B-4DA0-AF0B-347423F711BD}" srcId="{36ED9A7E-82C8-4752-A310-FA347FA3B4A8}" destId="{99ECCC9B-DFD6-4532-952F-094BFE600BE6}" srcOrd="4" destOrd="0" parTransId="{E65126AE-2BC8-4A7B-B12F-E095CD29B058}" sibTransId="{62AFE171-7FF8-4D7B-89C4-47AA13639207}"/>
    <dgm:cxn modelId="{71FA6A10-B519-44E4-85B4-451C3AD763CA}" type="presOf" srcId="{49056201-2AFA-48E8-8D65-F5A5A359E51F}" destId="{6A29FE69-5DAE-4805-A46D-F728580986C4}" srcOrd="1" destOrd="0" presId="urn:microsoft.com/office/officeart/2005/8/layout/cycle2"/>
    <dgm:cxn modelId="{E51EC730-2637-4FFC-AEDE-EF85369313B8}" srcId="{36ED9A7E-82C8-4752-A310-FA347FA3B4A8}" destId="{C5675E49-E690-4E75-A868-0B2106AFB147}" srcOrd="0" destOrd="0" parTransId="{C4FC11FE-09FA-4D9E-9273-06700426AB24}" sibTransId="{76F82898-C71D-4518-A1C9-C34A688F770B}"/>
    <dgm:cxn modelId="{9B5A8743-B431-D944-B30D-DE611C641A7A}" type="presOf" srcId="{9D48CD1A-4E7A-4126-95C3-C3BA9B4D7816}" destId="{3996D22B-737D-43A1-ADD6-B8356241E62D}" srcOrd="0" destOrd="0" presId="urn:microsoft.com/office/officeart/2005/8/layout/cycle2"/>
    <dgm:cxn modelId="{2BF40949-5A0E-C742-A499-1459FFB1BE69}" type="presOf" srcId="{E950B071-7756-4406-8BD6-39E1AAE2FB5A}" destId="{94594C33-EEB5-4EFC-BDC6-1A329DF9BA54}" srcOrd="1" destOrd="0" presId="urn:microsoft.com/office/officeart/2005/8/layout/cycle2"/>
    <dgm:cxn modelId="{09236C6A-C8EB-1244-8EB0-214DBB1C4789}" type="presOf" srcId="{E48C8018-7850-412C-A64A-0188BC7A7AD6}" destId="{AD9895A8-5FDD-4B84-8A62-397BBCAEF551}" srcOrd="1" destOrd="0" presId="urn:microsoft.com/office/officeart/2005/8/layout/cycle2"/>
    <dgm:cxn modelId="{4329E46D-9357-43C1-8251-5288FCEAD601}" type="presOf" srcId="{49056201-2AFA-48E8-8D65-F5A5A359E51F}" destId="{8C99BBF4-3D51-4F32-A55E-BD6EAC0FD492}" srcOrd="0" destOrd="0" presId="urn:microsoft.com/office/officeart/2005/8/layout/cycle2"/>
    <dgm:cxn modelId="{E568B651-7523-4EE7-B6FB-122A4F6B84FE}" srcId="{36ED9A7E-82C8-4752-A310-FA347FA3B4A8}" destId="{ECD9ED46-B316-43C2-89C3-0C4965C91DC1}" srcOrd="3" destOrd="0" parTransId="{3281A73D-918A-431F-B127-CDF1E53419A3}" sibTransId="{E950B071-7756-4406-8BD6-39E1AAE2FB5A}"/>
    <dgm:cxn modelId="{9B410F74-239E-B146-A7A5-0D17495558FC}" type="presOf" srcId="{C5675E49-E690-4E75-A868-0B2106AFB147}" destId="{2A224B8A-3867-4026-AD17-D165F34FE0BB}" srcOrd="0" destOrd="0" presId="urn:microsoft.com/office/officeart/2005/8/layout/cycle2"/>
    <dgm:cxn modelId="{572AF680-AEFC-FF4C-B0AB-0D1E3EBCD049}" type="presOf" srcId="{62AFE171-7FF8-4D7B-89C4-47AA13639207}" destId="{A36E9D17-00CA-4647-9997-B94EE8F7BA2D}" srcOrd="1" destOrd="0" presId="urn:microsoft.com/office/officeart/2005/8/layout/cycle2"/>
    <dgm:cxn modelId="{D67BF988-6C31-714A-B901-C626A6928012}" type="presOf" srcId="{62AFE171-7FF8-4D7B-89C4-47AA13639207}" destId="{360C249B-1178-4354-8E4E-10B3FD86AA34}" srcOrd="0" destOrd="0" presId="urn:microsoft.com/office/officeart/2005/8/layout/cycle2"/>
    <dgm:cxn modelId="{2B91108C-45AB-45D5-B147-39B2780B1EC3}" type="presOf" srcId="{7A715B51-544E-4BF5-B869-98095F6A1266}" destId="{B9B12696-5894-4BDD-B178-FCFEF89673BE}" srcOrd="0" destOrd="0" presId="urn:microsoft.com/office/officeart/2005/8/layout/cycle2"/>
    <dgm:cxn modelId="{D1D6A99D-6967-2B43-A013-2240A02725F8}" type="presOf" srcId="{36ED9A7E-82C8-4752-A310-FA347FA3B4A8}" destId="{7D6B309D-EFAC-42E8-867F-A19AEB060492}" srcOrd="0" destOrd="0" presId="urn:microsoft.com/office/officeart/2005/8/layout/cycle2"/>
    <dgm:cxn modelId="{51EB3CB0-AF92-AD48-AAB8-D6C462C62988}" type="presOf" srcId="{76F82898-C71D-4518-A1C9-C34A688F770B}" destId="{B7D8D77B-BA5F-440B-8360-F9588DF5553D}" srcOrd="0" destOrd="0" presId="urn:microsoft.com/office/officeart/2005/8/layout/cycle2"/>
    <dgm:cxn modelId="{AF2A15C6-4583-FA46-A5EC-E0EDA32FDD08}" type="presOf" srcId="{E950B071-7756-4406-8BD6-39E1AAE2FB5A}" destId="{6754A90D-9585-4BA7-A7D3-9973FB04AFC0}" srcOrd="0" destOrd="0" presId="urn:microsoft.com/office/officeart/2005/8/layout/cycle2"/>
    <dgm:cxn modelId="{F28C8CD4-6602-FB42-9A1F-00154D195F8E}" type="presOf" srcId="{ECD9ED46-B316-43C2-89C3-0C4965C91DC1}" destId="{F403152D-75B0-49CE-A078-703118B69897}" srcOrd="0" destOrd="0" presId="urn:microsoft.com/office/officeart/2005/8/layout/cycle2"/>
    <dgm:cxn modelId="{9BBD8ED7-7423-4675-B569-D4412D4A531D}" srcId="{36ED9A7E-82C8-4752-A310-FA347FA3B4A8}" destId="{9D48CD1A-4E7A-4126-95C3-C3BA9B4D7816}" srcOrd="1" destOrd="0" parTransId="{AED4146E-CAA7-4097-85B1-89CE4B6C9E1D}" sibTransId="{E48C8018-7850-412C-A64A-0188BC7A7AD6}"/>
    <dgm:cxn modelId="{E91A4ADC-940A-474F-B216-EC522BBF6812}" type="presOf" srcId="{76F82898-C71D-4518-A1C9-C34A688F770B}" destId="{E68F9596-9F45-4728-907D-863F49B04C06}" srcOrd="1" destOrd="0" presId="urn:microsoft.com/office/officeart/2005/8/layout/cycle2"/>
    <dgm:cxn modelId="{0D3FFBE3-E8BA-6542-8DC0-264AF2DA1A3F}" type="presOf" srcId="{99ECCC9B-DFD6-4532-952F-094BFE600BE6}" destId="{F4E37E66-E98F-4FF4-90F2-D3A27E952CD5}" srcOrd="0" destOrd="0" presId="urn:microsoft.com/office/officeart/2005/8/layout/cycle2"/>
    <dgm:cxn modelId="{4B8BD4E9-EFCF-426D-B2F3-BE748A7BE956}" srcId="{36ED9A7E-82C8-4752-A310-FA347FA3B4A8}" destId="{7A715B51-544E-4BF5-B869-98095F6A1266}" srcOrd="2" destOrd="0" parTransId="{427BCC10-6FA6-412E-B9C3-767FC1E6E852}" sibTransId="{49056201-2AFA-48E8-8D65-F5A5A359E51F}"/>
    <dgm:cxn modelId="{F7969B8D-2703-0B4E-B86B-50A29FB58B47}" type="presParOf" srcId="{7D6B309D-EFAC-42E8-867F-A19AEB060492}" destId="{2A224B8A-3867-4026-AD17-D165F34FE0BB}" srcOrd="0" destOrd="0" presId="urn:microsoft.com/office/officeart/2005/8/layout/cycle2"/>
    <dgm:cxn modelId="{12818094-6C2B-674E-A1CD-826E098D27D5}" type="presParOf" srcId="{7D6B309D-EFAC-42E8-867F-A19AEB060492}" destId="{B7D8D77B-BA5F-440B-8360-F9588DF5553D}" srcOrd="1" destOrd="0" presId="urn:microsoft.com/office/officeart/2005/8/layout/cycle2"/>
    <dgm:cxn modelId="{4C617236-0A8A-4A43-8621-4A99671E8C4E}" type="presParOf" srcId="{B7D8D77B-BA5F-440B-8360-F9588DF5553D}" destId="{E68F9596-9F45-4728-907D-863F49B04C06}" srcOrd="0" destOrd="0" presId="urn:microsoft.com/office/officeart/2005/8/layout/cycle2"/>
    <dgm:cxn modelId="{AEF6319A-EFF3-154E-B0A6-5B81B3D469E3}" type="presParOf" srcId="{7D6B309D-EFAC-42E8-867F-A19AEB060492}" destId="{3996D22B-737D-43A1-ADD6-B8356241E62D}" srcOrd="2" destOrd="0" presId="urn:microsoft.com/office/officeart/2005/8/layout/cycle2"/>
    <dgm:cxn modelId="{62B3938C-6A21-244C-9BCC-47290B85AB03}" type="presParOf" srcId="{7D6B309D-EFAC-42E8-867F-A19AEB060492}" destId="{2B38DFF3-C5C6-47D0-810F-0D157366262F}" srcOrd="3" destOrd="0" presId="urn:microsoft.com/office/officeart/2005/8/layout/cycle2"/>
    <dgm:cxn modelId="{E3143949-1568-DA4E-912C-A81351F5EDA8}" type="presParOf" srcId="{2B38DFF3-C5C6-47D0-810F-0D157366262F}" destId="{AD9895A8-5FDD-4B84-8A62-397BBCAEF551}" srcOrd="0" destOrd="0" presId="urn:microsoft.com/office/officeart/2005/8/layout/cycle2"/>
    <dgm:cxn modelId="{BC8505A4-C40B-4D45-A796-CF82AE1C60D5}" type="presParOf" srcId="{7D6B309D-EFAC-42E8-867F-A19AEB060492}" destId="{B9B12696-5894-4BDD-B178-FCFEF89673BE}" srcOrd="4" destOrd="0" presId="urn:microsoft.com/office/officeart/2005/8/layout/cycle2"/>
    <dgm:cxn modelId="{ED0C48DE-36C0-49D4-8782-12AD00366801}" type="presParOf" srcId="{7D6B309D-EFAC-42E8-867F-A19AEB060492}" destId="{8C99BBF4-3D51-4F32-A55E-BD6EAC0FD492}" srcOrd="5" destOrd="0" presId="urn:microsoft.com/office/officeart/2005/8/layout/cycle2"/>
    <dgm:cxn modelId="{5D7272E2-525D-4E71-BE0F-C3D5076FB68C}" type="presParOf" srcId="{8C99BBF4-3D51-4F32-A55E-BD6EAC0FD492}" destId="{6A29FE69-5DAE-4805-A46D-F728580986C4}" srcOrd="0" destOrd="0" presId="urn:microsoft.com/office/officeart/2005/8/layout/cycle2"/>
    <dgm:cxn modelId="{4E35E348-A82C-1244-BD29-C6A6370D778D}" type="presParOf" srcId="{7D6B309D-EFAC-42E8-867F-A19AEB060492}" destId="{F403152D-75B0-49CE-A078-703118B69897}" srcOrd="6" destOrd="0" presId="urn:microsoft.com/office/officeart/2005/8/layout/cycle2"/>
    <dgm:cxn modelId="{1F8E120C-AD46-EF40-BEA0-A2FA4BE93238}" type="presParOf" srcId="{7D6B309D-EFAC-42E8-867F-A19AEB060492}" destId="{6754A90D-9585-4BA7-A7D3-9973FB04AFC0}" srcOrd="7" destOrd="0" presId="urn:microsoft.com/office/officeart/2005/8/layout/cycle2"/>
    <dgm:cxn modelId="{9485BFD8-62A2-0B4B-9039-3B7CF3E6E918}" type="presParOf" srcId="{6754A90D-9585-4BA7-A7D3-9973FB04AFC0}" destId="{94594C33-EEB5-4EFC-BDC6-1A329DF9BA54}" srcOrd="0" destOrd="0" presId="urn:microsoft.com/office/officeart/2005/8/layout/cycle2"/>
    <dgm:cxn modelId="{3D080D62-053B-4F40-937B-1CAD37612C42}" type="presParOf" srcId="{7D6B309D-EFAC-42E8-867F-A19AEB060492}" destId="{F4E37E66-E98F-4FF4-90F2-D3A27E952CD5}" srcOrd="8" destOrd="0" presId="urn:microsoft.com/office/officeart/2005/8/layout/cycle2"/>
    <dgm:cxn modelId="{8AA7CD6D-6AA7-EF47-A480-33141A8F6B70}" type="presParOf" srcId="{7D6B309D-EFAC-42E8-867F-A19AEB060492}" destId="{360C249B-1178-4354-8E4E-10B3FD86AA34}" srcOrd="9" destOrd="0" presId="urn:microsoft.com/office/officeart/2005/8/layout/cycle2"/>
    <dgm:cxn modelId="{1ED43557-E6C7-FF4F-8D92-206601B8CE20}" type="presParOf" srcId="{360C249B-1178-4354-8E4E-10B3FD86AA34}" destId="{A36E9D17-00CA-4647-9997-B94EE8F7BA2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224B8A-3867-4026-AD17-D165F34FE0BB}">
      <dsp:nvSpPr>
        <dsp:cNvPr id="0" name=""/>
        <dsp:cNvSpPr/>
      </dsp:nvSpPr>
      <dsp:spPr>
        <a:xfrm>
          <a:off x="1934244" y="566"/>
          <a:ext cx="1313110" cy="1313110"/>
        </a:xfrm>
        <a:prstGeom prst="ellipse">
          <a:avLst/>
        </a:prstGeom>
        <a:solidFill>
          <a:srgbClr val="05033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Museo Sans Rounded 500" charset="0"/>
              <a:ea typeface="Museo Sans Rounded 500" charset="0"/>
              <a:cs typeface="Museo Sans Rounded 500" charset="0"/>
            </a:rPr>
            <a:t>Automatic Data Acquisition</a:t>
          </a:r>
        </a:p>
      </dsp:txBody>
      <dsp:txXfrm>
        <a:off x="2126545" y="192867"/>
        <a:ext cx="928508" cy="928508"/>
      </dsp:txXfrm>
    </dsp:sp>
    <dsp:sp modelId="{B7D8D77B-BA5F-440B-8360-F9588DF5553D}">
      <dsp:nvSpPr>
        <dsp:cNvPr id="0" name=""/>
        <dsp:cNvSpPr/>
      </dsp:nvSpPr>
      <dsp:spPr>
        <a:xfrm rot="2159527">
          <a:off x="3206205" y="1009703"/>
          <a:ext cx="350198" cy="443174"/>
        </a:xfrm>
        <a:prstGeom prst="rightArrow">
          <a:avLst>
            <a:gd name="adj1" fmla="val 60000"/>
            <a:gd name="adj2" fmla="val 50000"/>
          </a:avLst>
        </a:prstGeom>
        <a:solidFill>
          <a:srgbClr val="40AF4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3216233" y="1067468"/>
        <a:ext cx="245139" cy="265904"/>
      </dsp:txXfrm>
    </dsp:sp>
    <dsp:sp modelId="{3996D22B-737D-43A1-ADD6-B8356241E62D}">
      <dsp:nvSpPr>
        <dsp:cNvPr id="0" name=""/>
        <dsp:cNvSpPr/>
      </dsp:nvSpPr>
      <dsp:spPr>
        <a:xfrm>
          <a:off x="3531292" y="1160553"/>
          <a:ext cx="1313110" cy="1313110"/>
        </a:xfrm>
        <a:prstGeom prst="ellipse">
          <a:avLst/>
        </a:prstGeom>
        <a:solidFill>
          <a:srgbClr val="05033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Museo Sans Rounded 500" charset="0"/>
              <a:ea typeface="Museo Sans Rounded 500" charset="0"/>
              <a:cs typeface="Museo Sans Rounded 500" charset="0"/>
            </a:rPr>
            <a:t>Modeling</a:t>
          </a:r>
          <a:endParaRPr lang="en-US" sz="1100" b="0" i="0" kern="1200" dirty="0">
            <a:latin typeface="Museo Sans Rounded 500" charset="0"/>
            <a:ea typeface="Museo Sans Rounded 500" charset="0"/>
            <a:cs typeface="Museo Sans Rounded 500" charset="0"/>
          </a:endParaRPr>
        </a:p>
      </dsp:txBody>
      <dsp:txXfrm>
        <a:off x="3723593" y="1352854"/>
        <a:ext cx="928508" cy="928508"/>
      </dsp:txXfrm>
    </dsp:sp>
    <dsp:sp modelId="{2B38DFF3-C5C6-47D0-810F-0D157366262F}">
      <dsp:nvSpPr>
        <dsp:cNvPr id="0" name=""/>
        <dsp:cNvSpPr/>
      </dsp:nvSpPr>
      <dsp:spPr>
        <a:xfrm rot="6480000">
          <a:off x="3710750" y="2524813"/>
          <a:ext cx="350302" cy="443174"/>
        </a:xfrm>
        <a:prstGeom prst="rightArrow">
          <a:avLst>
            <a:gd name="adj1" fmla="val 60000"/>
            <a:gd name="adj2" fmla="val 50000"/>
          </a:avLst>
        </a:prstGeom>
        <a:solidFill>
          <a:srgbClr val="40AF4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10800000">
        <a:off x="3779533" y="2563474"/>
        <a:ext cx="245211" cy="265904"/>
      </dsp:txXfrm>
    </dsp:sp>
    <dsp:sp modelId="{B9B12696-5894-4BDD-B178-FCFEF89673BE}">
      <dsp:nvSpPr>
        <dsp:cNvPr id="0" name=""/>
        <dsp:cNvSpPr/>
      </dsp:nvSpPr>
      <dsp:spPr>
        <a:xfrm>
          <a:off x="2921274" y="3037995"/>
          <a:ext cx="1313110" cy="1313110"/>
        </a:xfrm>
        <a:prstGeom prst="ellipse">
          <a:avLst/>
        </a:prstGeom>
        <a:solidFill>
          <a:srgbClr val="05033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Museo Sans Rounded 500" charset="0"/>
              <a:ea typeface="Museo Sans Rounded 500" charset="0"/>
              <a:cs typeface="Museo Sans Rounded 500" charset="0"/>
            </a:rPr>
            <a:t>Feature Analysis</a:t>
          </a:r>
        </a:p>
      </dsp:txBody>
      <dsp:txXfrm>
        <a:off x="3113575" y="3230296"/>
        <a:ext cx="928508" cy="928508"/>
      </dsp:txXfrm>
    </dsp:sp>
    <dsp:sp modelId="{8C99BBF4-3D51-4F32-A55E-BD6EAC0FD492}">
      <dsp:nvSpPr>
        <dsp:cNvPr id="0" name=""/>
        <dsp:cNvSpPr/>
      </dsp:nvSpPr>
      <dsp:spPr>
        <a:xfrm rot="10800000">
          <a:off x="2425562" y="3472963"/>
          <a:ext cx="350302" cy="443174"/>
        </a:xfrm>
        <a:prstGeom prst="rightArrow">
          <a:avLst>
            <a:gd name="adj1" fmla="val 60000"/>
            <a:gd name="adj2" fmla="val 50000"/>
          </a:avLst>
        </a:prstGeom>
        <a:solidFill>
          <a:srgbClr val="40AF4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i="0" kern="1200">
            <a:solidFill>
              <a:srgbClr val="050334"/>
            </a:solidFill>
            <a:latin typeface="Museo Sans Rounded 300" charset="0"/>
            <a:ea typeface="Museo Sans Rounded 300" charset="0"/>
            <a:cs typeface="Museo Sans Rounded 300" charset="0"/>
          </a:endParaRPr>
        </a:p>
      </dsp:txBody>
      <dsp:txXfrm rot="10800000">
        <a:off x="2530653" y="3561598"/>
        <a:ext cx="245211" cy="265904"/>
      </dsp:txXfrm>
    </dsp:sp>
    <dsp:sp modelId="{F403152D-75B0-49CE-A078-703118B69897}">
      <dsp:nvSpPr>
        <dsp:cNvPr id="0" name=""/>
        <dsp:cNvSpPr/>
      </dsp:nvSpPr>
      <dsp:spPr>
        <a:xfrm>
          <a:off x="947215" y="3037995"/>
          <a:ext cx="1313110" cy="1313110"/>
        </a:xfrm>
        <a:prstGeom prst="ellipse">
          <a:avLst/>
        </a:prstGeom>
        <a:solidFill>
          <a:srgbClr val="05033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Museo Sans Rounded 500" charset="0"/>
              <a:ea typeface="Museo Sans Rounded 500" charset="0"/>
              <a:cs typeface="Museo Sans Rounded 500" charset="0"/>
            </a:rPr>
            <a:t>Insight Discovery</a:t>
          </a:r>
        </a:p>
      </dsp:txBody>
      <dsp:txXfrm>
        <a:off x="1139516" y="3230296"/>
        <a:ext cx="928508" cy="928508"/>
      </dsp:txXfrm>
    </dsp:sp>
    <dsp:sp modelId="{6754A90D-9585-4BA7-A7D3-9973FB04AFC0}">
      <dsp:nvSpPr>
        <dsp:cNvPr id="0" name=""/>
        <dsp:cNvSpPr/>
      </dsp:nvSpPr>
      <dsp:spPr>
        <a:xfrm rot="15120000">
          <a:off x="1126673" y="2543671"/>
          <a:ext cx="350302" cy="443174"/>
        </a:xfrm>
        <a:prstGeom prst="rightArrow">
          <a:avLst>
            <a:gd name="adj1" fmla="val 60000"/>
            <a:gd name="adj2" fmla="val 50000"/>
          </a:avLst>
        </a:prstGeom>
        <a:solidFill>
          <a:srgbClr val="40AF4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 rot="10800000">
        <a:off x="1195456" y="2682280"/>
        <a:ext cx="245211" cy="265904"/>
      </dsp:txXfrm>
    </dsp:sp>
    <dsp:sp modelId="{F4E37E66-E98F-4FF4-90F2-D3A27E952CD5}">
      <dsp:nvSpPr>
        <dsp:cNvPr id="0" name=""/>
        <dsp:cNvSpPr/>
      </dsp:nvSpPr>
      <dsp:spPr>
        <a:xfrm>
          <a:off x="337197" y="1160553"/>
          <a:ext cx="1313110" cy="1313110"/>
        </a:xfrm>
        <a:prstGeom prst="ellipse">
          <a:avLst/>
        </a:prstGeom>
        <a:solidFill>
          <a:srgbClr val="050334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635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>
              <a:latin typeface="Museo Sans Rounded 500" charset="0"/>
              <a:ea typeface="Museo Sans Rounded 500" charset="0"/>
              <a:cs typeface="Museo Sans Rounded 500" charset="0"/>
            </a:rPr>
            <a:t>Ongoing Monitoring</a:t>
          </a:r>
        </a:p>
      </dsp:txBody>
      <dsp:txXfrm>
        <a:off x="529498" y="1352854"/>
        <a:ext cx="928508" cy="928508"/>
      </dsp:txXfrm>
    </dsp:sp>
    <dsp:sp modelId="{360C249B-1178-4354-8E4E-10B3FD86AA34}">
      <dsp:nvSpPr>
        <dsp:cNvPr id="0" name=""/>
        <dsp:cNvSpPr/>
      </dsp:nvSpPr>
      <dsp:spPr>
        <a:xfrm rot="19440473">
          <a:off x="1609158" y="1021352"/>
          <a:ext cx="350198" cy="443174"/>
        </a:xfrm>
        <a:prstGeom prst="rightArrow">
          <a:avLst>
            <a:gd name="adj1" fmla="val 60000"/>
            <a:gd name="adj2" fmla="val 50000"/>
          </a:avLst>
        </a:prstGeom>
        <a:solidFill>
          <a:srgbClr val="40AF49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619186" y="1140857"/>
        <a:ext cx="245139" cy="265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B8905-4F54-4130-B6E8-C2E823661367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305DC8-DAC6-4460-A9B9-D6B098E5A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4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05DC8-DAC6-4460-A9B9-D6B098E5A0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80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05DC8-DAC6-4460-A9B9-D6B098E5A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3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305DC8-DAC6-4460-A9B9-D6B098E5A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06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258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1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9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>
              <a:defRPr b="0" i="0"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>
              <a:defRPr b="0" i="0"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>
              <a:defRPr b="0" i="0"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>
              <a:defRPr b="0" i="0">
                <a:latin typeface="Museo Sans Rounded 300" charset="0"/>
                <a:ea typeface="Museo Sans Rounded 300" charset="0"/>
                <a:cs typeface="Museo Sans Rounded 30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92077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DC4D64-F898-4DA1-8233-302D9EBFF144}" type="slidenum">
              <a:rPr lang="he-IL" altLang="en-US" sz="1000" b="0" i="0" smtClean="0">
                <a:solidFill>
                  <a:srgbClr val="050334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pPr/>
              <a:t>‹#›</a:t>
            </a:fld>
            <a:endParaRPr lang="he-IL" altLang="en-US" sz="1000" b="0" i="0" dirty="0">
              <a:solidFill>
                <a:srgbClr val="050334"/>
              </a:solidFill>
              <a:latin typeface="Museo Sans Rounded 500" charset="0"/>
              <a:ea typeface="Museo Sans Rounded 500" charset="0"/>
              <a:cs typeface="Museo Sans Rounded 500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1"/>
            <a:ext cx="12214225" cy="1175004"/>
          </a:xfrm>
          <a:prstGeom prst="rect">
            <a:avLst/>
          </a:prstGeom>
          <a:solidFill>
            <a:srgbClr val="050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Content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  <a:prstGeom prst="rect">
            <a:avLst/>
          </a:prstGeom>
        </p:spPr>
      </p:pic>
      <p:sp>
        <p:nvSpPr>
          <p:cNvPr id="15" name="Parallelogram 14"/>
          <p:cNvSpPr/>
          <p:nvPr userDrawn="1"/>
        </p:nvSpPr>
        <p:spPr>
          <a:xfrm>
            <a:off x="-314806" y="0"/>
            <a:ext cx="1413161" cy="1175005"/>
          </a:xfrm>
          <a:prstGeom prst="parallelogram">
            <a:avLst/>
          </a:prstGeom>
          <a:solidFill>
            <a:srgbClr val="40A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2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7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8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7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5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" y="6259079"/>
            <a:ext cx="396393" cy="46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51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54881C-83ED-564D-BEA7-7F82AEEA442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B27566-B997-ED4B-87A0-0536C1708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57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000" b="0" i="0" dirty="0" err="1">
                <a:solidFill>
                  <a:srgbClr val="050334"/>
                </a:solidFill>
                <a:latin typeface="Museo Sans Rounded 300" charset="0"/>
                <a:ea typeface="Museo Sans Rounded 300" charset="0"/>
                <a:cs typeface="Museo Sans Rounded 300" charset="0"/>
              </a:rPr>
              <a:t>Atidot</a:t>
            </a:r>
            <a:r>
              <a:rPr lang="en-US" sz="1000" b="0" i="0" dirty="0">
                <a:solidFill>
                  <a:srgbClr val="050334"/>
                </a:solidFill>
                <a:latin typeface="Museo Sans Rounded 300" charset="0"/>
                <a:ea typeface="Museo Sans Rounded 300" charset="0"/>
                <a:cs typeface="Museo Sans Rounded 300" charset="0"/>
              </a:rPr>
              <a:t> Ltd. Proprietary &amp; Confidential</a:t>
            </a:r>
            <a:endParaRPr lang="he-IL" sz="1000" b="0" i="0" dirty="0">
              <a:solidFill>
                <a:srgbClr val="050334"/>
              </a:solidFill>
              <a:latin typeface="Museo Sans Rounded 300" charset="0"/>
              <a:ea typeface="Museo Sans Rounded 300" charset="0"/>
              <a:cs typeface="Museo Sans Rounded 300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2077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DC4D64-F898-4DA1-8233-302D9EBFF144}" type="slidenum">
              <a:rPr lang="he-IL" altLang="en-US" sz="1000" b="0" i="0" smtClean="0">
                <a:solidFill>
                  <a:srgbClr val="050334"/>
                </a:solidFill>
                <a:latin typeface="Museo Sans Rounded 300" charset="0"/>
                <a:ea typeface="Museo Sans Rounded 300" charset="0"/>
                <a:cs typeface="Museo Sans Rounded 300" charset="0"/>
              </a:rPr>
              <a:pPr/>
              <a:t>‹#›</a:t>
            </a:fld>
            <a:endParaRPr lang="he-IL" altLang="en-US" sz="1000" b="0" i="0" dirty="0">
              <a:solidFill>
                <a:srgbClr val="050334"/>
              </a:solidFill>
              <a:latin typeface="Museo Sans Rounded 300" charset="0"/>
              <a:ea typeface="Museo Sans Rounded 300" charset="0"/>
              <a:cs typeface="Museo Sans Rounded 3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18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Atidot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8341" y="4176385"/>
            <a:ext cx="59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50334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Makes Insurance Smarter.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41" y="2458720"/>
            <a:ext cx="5957479" cy="1615348"/>
          </a:xfrm>
          <a:prstGeom prst="rect">
            <a:avLst/>
          </a:prstGeom>
        </p:spPr>
      </p:pic>
      <p:sp>
        <p:nvSpPr>
          <p:cNvPr id="10" name="Parallelogram 9"/>
          <p:cNvSpPr/>
          <p:nvPr/>
        </p:nvSpPr>
        <p:spPr>
          <a:xfrm>
            <a:off x="-1391920" y="0"/>
            <a:ext cx="5400502" cy="6858000"/>
          </a:xfrm>
          <a:prstGeom prst="parallelogram">
            <a:avLst/>
          </a:prstGeom>
          <a:solidFill>
            <a:srgbClr val="40A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46355" y="5136860"/>
            <a:ext cx="59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50334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May 2017</a:t>
            </a:r>
          </a:p>
        </p:txBody>
      </p:sp>
    </p:spTree>
    <p:extLst>
      <p:ext uri="{BB962C8B-B14F-4D97-AF65-F5344CB8AC3E}">
        <p14:creationId xmlns:p14="http://schemas.microsoft.com/office/powerpoint/2010/main" val="1447465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BUSINESS MODEL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3" name="Rectangle 2"/>
          <p:cNvSpPr/>
          <p:nvPr/>
        </p:nvSpPr>
        <p:spPr>
          <a:xfrm>
            <a:off x="913843" y="4149535"/>
            <a:ext cx="2474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dirty="0">
                <a:latin typeface="Museo Sans Rounded 300" charset="0"/>
                <a:ea typeface="Museo Sans Rounded 300" charset="0"/>
                <a:cs typeface="Museo Sans Rounded 300" charset="0"/>
              </a:rPr>
              <a:t>Cloud based platform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26563" y="4149535"/>
            <a:ext cx="2474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dirty="0">
                <a:latin typeface="Museo Sans Rounded 300" charset="0"/>
                <a:ea typeface="Museo Sans Rounded 300" charset="0"/>
                <a:cs typeface="Museo Sans Rounded 300" charset="0"/>
              </a:rPr>
              <a:t>Proprietary data tools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39283" y="4149534"/>
            <a:ext cx="2474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dirty="0">
                <a:latin typeface="Museo Sans Rounded 300" charset="0"/>
                <a:ea typeface="Museo Sans Rounded 300" charset="0"/>
                <a:cs typeface="Museo Sans Rounded 300" charset="0"/>
              </a:rPr>
              <a:t>Subscription model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052003" y="4109804"/>
            <a:ext cx="22103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dirty="0">
                <a:latin typeface="Museo Sans Rounded 300" charset="0"/>
                <a:ea typeface="Museo Sans Rounded 300" charset="0"/>
                <a:cs typeface="Museo Sans Rounded 300" charset="0"/>
              </a:rPr>
              <a:t>High end </a:t>
            </a:r>
            <a:r>
              <a:rPr lang="en-US" dirty="0" err="1">
                <a:latin typeface="Museo Sans Rounded 300" charset="0"/>
                <a:ea typeface="Museo Sans Rounded 300" charset="0"/>
                <a:cs typeface="Museo Sans Rounded 300" charset="0"/>
              </a:rPr>
              <a:t>serivce</a:t>
            </a:r>
            <a:endParaRPr lang="en-US" dirty="0">
              <a:latin typeface="Museo Sans Rounded 300" charset="0"/>
              <a:ea typeface="Museo Sans Rounded 300" charset="0"/>
              <a:cs typeface="Museo Sans Rounded 3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640" y="2517902"/>
            <a:ext cx="1676400" cy="1350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60" y="2620052"/>
            <a:ext cx="1474462" cy="11734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46" y="2517902"/>
            <a:ext cx="1422154" cy="1251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20" y="2592578"/>
            <a:ext cx="1728216" cy="120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48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PILOT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pic>
        <p:nvPicPr>
          <p:cNvPr id="23" name="Picture 10" descr="https://cdn.vectorstock.com/i/composite/24,18/square-frame-brush-grunge-paint-watercolour-vector-8772418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285" y="851503"/>
            <a:ext cx="6283974" cy="661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1408663" y="1344233"/>
            <a:ext cx="3404480" cy="4479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b="1" dirty="0"/>
              <a:t>Pricing parameters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dirty="0"/>
              <a:t>	Platform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dirty="0"/>
              <a:t>	Users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dirty="0"/>
              <a:t>	Usage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2400" dirty="0"/>
              <a:t>	Services</a:t>
            </a: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6188446" y="2341630"/>
            <a:ext cx="4525044" cy="3236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002060"/>
                </a:solidFill>
                <a:latin typeface="Strangeways Sample" panose="02000000000000000000" pitchFamily="2" charset="0"/>
              </a:rPr>
              <a:t>Platform</a:t>
            </a:r>
          </a:p>
          <a:p>
            <a:pPr lvl="1">
              <a:lnSpc>
                <a:spcPct val="100000"/>
              </a:lnSpc>
            </a:pPr>
            <a:r>
              <a:rPr lang="en-US" sz="3200" dirty="0">
                <a:solidFill>
                  <a:srgbClr val="002060"/>
                </a:solidFill>
                <a:latin typeface="Strangeways Sample" panose="02000000000000000000" pitchFamily="2" charset="0"/>
              </a:rPr>
              <a:t>4 apps (data, actuary, monitoring, 1 business app)</a:t>
            </a:r>
          </a:p>
          <a:p>
            <a:pPr lvl="1">
              <a:lnSpc>
                <a:spcPct val="100000"/>
              </a:lnSpc>
            </a:pPr>
            <a:r>
              <a:rPr lang="en-US" sz="3200" u="sng" dirty="0">
                <a:solidFill>
                  <a:srgbClr val="002060"/>
                </a:solidFill>
                <a:latin typeface="Strangeways Sample" panose="02000000000000000000" pitchFamily="2" charset="0"/>
              </a:rPr>
              <a:t>Agreed amount of </a:t>
            </a:r>
            <a:r>
              <a:rPr lang="en-US" sz="3200" dirty="0">
                <a:solidFill>
                  <a:srgbClr val="002060"/>
                </a:solidFill>
                <a:latin typeface="Strangeways Sample" panose="02000000000000000000" pitchFamily="2" charset="0"/>
              </a:rPr>
              <a:t>policies</a:t>
            </a:r>
          </a:p>
        </p:txBody>
      </p:sp>
      <p:pic>
        <p:nvPicPr>
          <p:cNvPr id="26" name="Picture 2" descr="https://cdn4.iconfinder.com/data/icons/glyph-seo-icons/48/big-data-1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191" y="2119800"/>
            <a:ext cx="454025" cy="45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://iconshow.me/media/images/ui/ios7-icons/png/256/contact-out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51" y="2773618"/>
            <a:ext cx="469265" cy="4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icons.iconarchive.com/icons/icons8/windows-8/512/Data-Doughnut-Chart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309" y="3511402"/>
            <a:ext cx="419907" cy="41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downloadicons.net/sites/default/files/call-icon-2804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51" y="4131102"/>
            <a:ext cx="579927" cy="57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31707" y="1348558"/>
            <a:ext cx="384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Strangeways Sample" panose="02000000000000000000" pitchFamily="2" charset="0"/>
              </a:rPr>
              <a:t>Life </a:t>
            </a:r>
            <a:r>
              <a:rPr lang="en-US" sz="3600" dirty="0" err="1">
                <a:solidFill>
                  <a:srgbClr val="002060"/>
                </a:solidFill>
                <a:latin typeface="Strangeways Sample" panose="02000000000000000000" pitchFamily="2" charset="0"/>
              </a:rPr>
              <a:t>lapsation</a:t>
            </a:r>
            <a:r>
              <a:rPr lang="en-US" sz="3600" dirty="0">
                <a:solidFill>
                  <a:srgbClr val="002060"/>
                </a:solidFill>
                <a:latin typeface="Strangeways Sample" panose="02000000000000000000" pitchFamily="2" charset="0"/>
              </a:rPr>
              <a:t> bundle</a:t>
            </a:r>
            <a:r>
              <a:rPr lang="en-US" sz="2800" dirty="0">
                <a:solidFill>
                  <a:srgbClr val="002060"/>
                </a:solidFill>
                <a:latin typeface="Strangeways Sample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8045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5215" y="5350475"/>
            <a:ext cx="10515600" cy="5684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altLang="en-US" sz="1800" dirty="0">
              <a:latin typeface="Museo Sans Rounded 500" charset="0"/>
              <a:ea typeface="Museo Sans Rounded 500" charset="0"/>
              <a:cs typeface="Museo Sans Rounded 500" charset="0"/>
              <a:hlinkClick r:id="" action="ppaction://noaction"/>
            </a:endParaRPr>
          </a:p>
          <a:p>
            <a:pPr marL="0" indent="0" algn="ctr">
              <a:buFont typeface="Arial"/>
              <a:buNone/>
            </a:pPr>
            <a:r>
              <a:rPr lang="en-US" altLang="en-US" sz="1800" dirty="0">
                <a:latin typeface="Museo Sans Rounded 500" charset="0"/>
                <a:ea typeface="Museo Sans Rounded 500" charset="0"/>
                <a:cs typeface="Museo Sans Rounded 500" charset="0"/>
                <a:hlinkClick r:id="" action="ppaction://noaction"/>
              </a:rPr>
              <a:t>www.atidot.com</a:t>
            </a:r>
            <a:r>
              <a:rPr lang="en-US" altLang="en-US" sz="1800" dirty="0">
                <a:latin typeface="Museo Sans Rounded 500" charset="0"/>
                <a:ea typeface="Museo Sans Rounded 500" charset="0"/>
                <a:cs typeface="Museo Sans Rounded 500" charset="0"/>
              </a:rPr>
              <a:t> * </a:t>
            </a:r>
            <a:r>
              <a:rPr lang="en-US" altLang="en-US" sz="1800" dirty="0">
                <a:latin typeface="Museo Sans Rounded 500" charset="0"/>
                <a:ea typeface="Museo Sans Rounded 500" charset="0"/>
                <a:cs typeface="Museo Sans Rounded 500" charset="0"/>
                <a:hlinkClick r:id="rId3"/>
              </a:rPr>
              <a:t>info@atidot.com</a:t>
            </a:r>
            <a:endParaRPr lang="en-US" altLang="en-US" sz="1800" dirty="0">
              <a:latin typeface="Museo Sans Rounded 500" charset="0"/>
              <a:ea typeface="Museo Sans Rounded 500" charset="0"/>
              <a:cs typeface="Museo Sans Rounded 500" charset="0"/>
            </a:endParaRPr>
          </a:p>
          <a:p>
            <a:pPr marL="0" indent="0">
              <a:buFont typeface="Arial"/>
              <a:buNone/>
            </a:pPr>
            <a:endParaRPr lang="he-IL" altLang="en-US" sz="1800" dirty="0">
              <a:latin typeface="Museo Sans Rounded 500" charset="0"/>
              <a:ea typeface="Museo Sans Rounded 500" charset="0"/>
              <a:cs typeface="Museo Sans Rounded 500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13382" y="4100594"/>
            <a:ext cx="385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50334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Thank You!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82" y="2896524"/>
            <a:ext cx="3855720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3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telestrekoza.com/link-gallery/uploads/Current_shows/Mad_Men/Episode_stills/Season_1/1x09/Mad_Men-1x09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49" y="2018889"/>
            <a:ext cx="3636787" cy="24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pogi.com/images/Digital%20marketin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392" y="2018889"/>
            <a:ext cx="3522994" cy="242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482220" y="4740151"/>
            <a:ext cx="5357184" cy="1417899"/>
          </a:xfrm>
          <a:prstGeom prst="roundRect">
            <a:avLst/>
          </a:prstGeo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</a:t>
            </a:r>
            <a:r>
              <a:rPr lang="en-US" sz="1600" dirty="0"/>
              <a:t>While </a:t>
            </a:r>
            <a:r>
              <a:rPr lang="en-US" sz="1600" b="1" u="sng" dirty="0"/>
              <a:t>only 8%</a:t>
            </a:r>
            <a:r>
              <a:rPr lang="en-US" sz="1600" dirty="0"/>
              <a:t> say they are actively using data to assist in decision making, </a:t>
            </a:r>
            <a:br>
              <a:rPr lang="en-US" sz="1600" dirty="0"/>
            </a:br>
            <a:r>
              <a:rPr lang="en-US" b="1" u="sng" dirty="0"/>
              <a:t>over the next two years 62%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sz="1600" dirty="0"/>
              <a:t>plan to rely on big data and predictive analytics to help them actively make decisions in many business operations.”*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86059" y="2630986"/>
            <a:ext cx="15231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Museo Sans Rounded 1000" panose="02000000000000000000" pitchFamily="50" charset="0"/>
              </a:rPr>
              <a:t>OR</a:t>
            </a:r>
            <a:endParaRPr lang="en-US" sz="8000" b="1" dirty="0">
              <a:solidFill>
                <a:srgbClr val="002060"/>
              </a:solidFill>
              <a:latin typeface="Museo Sans Rounded 1000" panose="02000000000000000000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05446" y="2630986"/>
            <a:ext cx="643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2060"/>
                </a:solidFill>
                <a:latin typeface="Museo Sans Rounded 1000" panose="02000000000000000000" pitchFamily="50" charset="0"/>
              </a:rPr>
              <a:t>?</a:t>
            </a:r>
            <a:endParaRPr lang="en-US" sz="8000" b="1" dirty="0">
              <a:solidFill>
                <a:srgbClr val="002060"/>
              </a:solidFill>
              <a:latin typeface="Museo Sans Rounded 1000" panose="02000000000000000000" pitchFamily="5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471" y="5968652"/>
            <a:ext cx="62087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*http://blog.willis.com/2016/12/how-are-life-insurers-planning-to-use-big-data-and-predictive-analytics/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373907" y="478591"/>
            <a:ext cx="10515600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HOW DO YOU MAKE DECISIONS?</a:t>
            </a:r>
          </a:p>
        </p:txBody>
      </p:sp>
    </p:spTree>
    <p:extLst>
      <p:ext uri="{BB962C8B-B14F-4D97-AF65-F5344CB8AC3E}">
        <p14:creationId xmlns:p14="http://schemas.microsoft.com/office/powerpoint/2010/main" val="4137685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INSURANCE PROVIDER CHALLENGES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412241" y="1445646"/>
            <a:ext cx="7294879" cy="1172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rgbClr val="050334"/>
              </a:solidFill>
              <a:latin typeface="Museo Sans Rounded 700" charset="0"/>
              <a:ea typeface="Museo Sans Rounded 700" charset="0"/>
              <a:cs typeface="Museo Sans Rounded 700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67692" y="1580012"/>
            <a:ext cx="9613668" cy="313917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4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Access to ever-increasing amounts of data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Recording data is cheap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Personalization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Open Data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Introduction of </a:t>
            </a:r>
            <a:r>
              <a:rPr lang="en-US" sz="5600" b="1" dirty="0" err="1"/>
              <a:t>IoT</a:t>
            </a:r>
            <a:r>
              <a:rPr lang="en-US" sz="5600" b="1" dirty="0"/>
              <a:t> and Sensors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00" dirty="0"/>
          </a:p>
          <a:p>
            <a:pPr marL="0" indent="0">
              <a:buNone/>
            </a:pPr>
            <a:endParaRPr lang="en-US" sz="6400" b="1" dirty="0">
              <a:solidFill>
                <a:srgbClr val="050334"/>
              </a:solidFill>
              <a:latin typeface="Museo Sans Rounded 700" charset="0"/>
              <a:ea typeface="Museo Sans Rounded 700" charset="0"/>
              <a:cs typeface="Museo Sans Rounded 700" charset="0"/>
            </a:endParaRPr>
          </a:p>
          <a:p>
            <a:pPr marL="0" indent="0">
              <a:buNone/>
            </a:pPr>
            <a:r>
              <a:rPr lang="en-US" sz="64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However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Legacy systems, multiple databases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Traditional analysis methods are expensive and slow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Require extensive data cleaning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Have difficulty in identifying new features and adjust</a:t>
            </a:r>
          </a:p>
          <a:p>
            <a:pPr>
              <a:lnSpc>
                <a:spcPct val="120000"/>
              </a:lnSpc>
            </a:pPr>
            <a:r>
              <a:rPr lang="en-US" sz="5600" b="1" dirty="0"/>
              <a:t>Not always presented clearly (spreadsheets</a:t>
            </a:r>
            <a:r>
              <a:rPr lang="is-IS" sz="5600" b="1" dirty="0"/>
              <a:t>…)</a:t>
            </a:r>
          </a:p>
          <a:p>
            <a:pPr>
              <a:lnSpc>
                <a:spcPct val="120000"/>
              </a:lnSpc>
            </a:pPr>
            <a:r>
              <a:rPr lang="is-IS" sz="5600" b="1" dirty="0"/>
              <a:t>New competitors much more agile</a:t>
            </a:r>
          </a:p>
          <a:p>
            <a:pPr>
              <a:lnSpc>
                <a:spcPct val="120000"/>
              </a:lnSpc>
            </a:pPr>
            <a:r>
              <a:rPr lang="is-IS" sz="5600" b="1" dirty="0"/>
              <a:t>Limited visibility</a:t>
            </a:r>
            <a:endParaRPr lang="en-US" sz="5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759" y="1178560"/>
            <a:ext cx="3136241" cy="1971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2"/>
          <a:stretch/>
        </p:blipFill>
        <p:spPr>
          <a:xfrm>
            <a:off x="9055758" y="3149600"/>
            <a:ext cx="3136241" cy="197104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5"/>
          <a:srcRect l="14106" t="41133" r="68435" b="31356"/>
          <a:stretch/>
        </p:blipFill>
        <p:spPr>
          <a:xfrm>
            <a:off x="9055758" y="5120640"/>
            <a:ext cx="3136242" cy="1737360"/>
          </a:xfrm>
          <a:prstGeom prst="rect">
            <a:avLst/>
          </a:prstGeom>
          <a:ln w="19050">
            <a:noFill/>
          </a:ln>
        </p:spPr>
      </p:pic>
    </p:spTree>
    <p:extLst>
      <p:ext uri="{BB962C8B-B14F-4D97-AF65-F5344CB8AC3E}">
        <p14:creationId xmlns:p14="http://schemas.microsoft.com/office/powerpoint/2010/main" val="1338863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445" y="1219031"/>
            <a:ext cx="2896950" cy="1653162"/>
            <a:chOff x="-2591877" y="-741942"/>
            <a:chExt cx="4067149" cy="1859795"/>
          </a:xfrm>
        </p:grpSpPr>
        <p:sp>
          <p:nvSpPr>
            <p:cNvPr id="17" name="Rounded Rectangle 16"/>
            <p:cNvSpPr/>
            <p:nvPr/>
          </p:nvSpPr>
          <p:spPr>
            <a:xfrm>
              <a:off x="-2591877" y="-741942"/>
              <a:ext cx="4067149" cy="185979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Product App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2486844" y="-84583"/>
              <a:ext cx="3857083" cy="1038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Asking business questions </a:t>
              </a:r>
              <a:br>
                <a:rPr lang="en-US" dirty="0"/>
              </a:br>
              <a:r>
                <a:rPr lang="en-US" dirty="0"/>
                <a:t>- Monitoring strategies</a:t>
              </a:r>
              <a:br>
                <a:rPr lang="en-US" dirty="0"/>
              </a:br>
              <a:r>
                <a:rPr lang="en-US" dirty="0"/>
                <a:t>- Discovering opportunities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28147" y="2937059"/>
            <a:ext cx="3301100" cy="1623816"/>
            <a:chOff x="1588079" y="3459427"/>
            <a:chExt cx="3909342" cy="2360140"/>
          </a:xfrm>
        </p:grpSpPr>
        <p:sp>
          <p:nvSpPr>
            <p:cNvPr id="18" name="Rounded Rectangle 17"/>
            <p:cNvSpPr/>
            <p:nvPr/>
          </p:nvSpPr>
          <p:spPr>
            <a:xfrm>
              <a:off x="1588079" y="3459427"/>
              <a:ext cx="3751836" cy="2360140"/>
            </a:xfrm>
            <a:prstGeom prst="roundRect">
              <a:avLst>
                <a:gd name="adj" fmla="val 5640"/>
              </a:avLst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Data App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798144" y="4177832"/>
              <a:ext cx="3699277" cy="1304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Unified view</a:t>
              </a:r>
              <a:br>
                <a:rPr lang="en-US" dirty="0"/>
              </a:br>
              <a:r>
                <a:rPr lang="en-US" dirty="0"/>
                <a:t>- Industry data analysis</a:t>
              </a:r>
              <a:br>
                <a:rPr lang="en-US" dirty="0"/>
              </a:br>
              <a:r>
                <a:rPr lang="en-US" dirty="0"/>
                <a:t>- Automatic data cleansing</a:t>
              </a:r>
            </a:p>
            <a:p>
              <a:pPr marL="285750" indent="-285750">
                <a:buFontTx/>
                <a:buChar char="-"/>
              </a:pP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62118" y="1219031"/>
            <a:ext cx="3359934" cy="1660048"/>
            <a:chOff x="12692029" y="-2515321"/>
            <a:chExt cx="3910914" cy="2360140"/>
          </a:xfrm>
        </p:grpSpPr>
        <p:sp>
          <p:nvSpPr>
            <p:cNvPr id="19" name="Rounded Rectangle 18"/>
            <p:cNvSpPr/>
            <p:nvPr/>
          </p:nvSpPr>
          <p:spPr>
            <a:xfrm>
              <a:off x="12692029" y="-2515321"/>
              <a:ext cx="3910914" cy="23601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Actuary App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80041" y="-1792135"/>
              <a:ext cx="3725319" cy="1336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Multiple models</a:t>
              </a:r>
              <a:br>
                <a:rPr lang="en-US" dirty="0"/>
              </a:br>
              <a:r>
                <a:rPr lang="en-US" dirty="0"/>
                <a:t>- Sophisticated feature analysis</a:t>
              </a:r>
              <a:br>
                <a:rPr lang="en-US" dirty="0"/>
              </a:br>
              <a:r>
                <a:rPr lang="en-US" dirty="0"/>
                <a:t>- Modern UX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217252" y="2587693"/>
            <a:ext cx="3330205" cy="1668157"/>
            <a:chOff x="5682546" y="6077609"/>
            <a:chExt cx="3910914" cy="1848194"/>
          </a:xfrm>
        </p:grpSpPr>
        <p:sp>
          <p:nvSpPr>
            <p:cNvPr id="20" name="Rounded Rectangle 19"/>
            <p:cNvSpPr/>
            <p:nvPr/>
          </p:nvSpPr>
          <p:spPr>
            <a:xfrm>
              <a:off x="5682546" y="6077609"/>
              <a:ext cx="3910914" cy="18481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Sales Apps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838038" y="6689467"/>
              <a:ext cx="3262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Target the right audience</a:t>
              </a:r>
              <a:br>
                <a:rPr lang="en-US" dirty="0"/>
              </a:br>
              <a:r>
                <a:rPr lang="en-US" dirty="0"/>
                <a:t>- Proactive retention</a:t>
              </a:r>
              <a:br>
                <a:rPr lang="en-US" dirty="0"/>
              </a:br>
              <a:r>
                <a:rPr lang="en-US" dirty="0"/>
                <a:t>- Up-sale candidates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432486" y="4960505"/>
            <a:ext cx="11393523" cy="943404"/>
          </a:xfrm>
          <a:prstGeom prst="roundRect">
            <a:avLst>
              <a:gd name="adj" fmla="val 930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Atidot Data Platform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8369652" y="2740093"/>
            <a:ext cx="3330205" cy="1668157"/>
            <a:chOff x="5682546" y="6077609"/>
            <a:chExt cx="3910914" cy="1848194"/>
          </a:xfrm>
        </p:grpSpPr>
        <p:sp>
          <p:nvSpPr>
            <p:cNvPr id="23" name="Rounded Rectangle 22"/>
            <p:cNvSpPr/>
            <p:nvPr/>
          </p:nvSpPr>
          <p:spPr>
            <a:xfrm>
              <a:off x="5682546" y="6077609"/>
              <a:ext cx="3910914" cy="18481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Sales Apps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38038" y="6689467"/>
              <a:ext cx="326218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Target the right audience</a:t>
              </a:r>
              <a:br>
                <a:rPr lang="en-US" dirty="0"/>
              </a:br>
              <a:r>
                <a:rPr lang="en-US" dirty="0"/>
                <a:t>- Proactive retention</a:t>
              </a:r>
              <a:br>
                <a:rPr lang="en-US" dirty="0"/>
              </a:br>
              <a:r>
                <a:rPr lang="en-US" dirty="0"/>
                <a:t>- Up-sale candidates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22052" y="2892493"/>
            <a:ext cx="3330205" cy="1752584"/>
            <a:chOff x="5682546" y="6077609"/>
            <a:chExt cx="3910914" cy="1941733"/>
          </a:xfrm>
        </p:grpSpPr>
        <p:sp>
          <p:nvSpPr>
            <p:cNvPr id="26" name="Rounded Rectangle 25"/>
            <p:cNvSpPr/>
            <p:nvPr/>
          </p:nvSpPr>
          <p:spPr>
            <a:xfrm>
              <a:off x="5682546" y="6077609"/>
              <a:ext cx="3910914" cy="184819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40A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Sales Apps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838038" y="6689467"/>
              <a:ext cx="3262185" cy="132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 Marketing</a:t>
              </a:r>
              <a:br>
                <a:rPr lang="en-US" dirty="0"/>
              </a:br>
              <a:r>
                <a:rPr lang="en-US" dirty="0"/>
                <a:t>- Proactive retention</a:t>
              </a:r>
              <a:br>
                <a:rPr lang="en-US" dirty="0"/>
              </a:br>
              <a:r>
                <a:rPr lang="en-US" dirty="0"/>
                <a:t>- Up-sale candidates</a:t>
              </a:r>
            </a:p>
            <a:p>
              <a:r>
                <a:rPr lang="en-US" dirty="0"/>
                <a:t>- etc.</a:t>
              </a:r>
            </a:p>
          </p:txBody>
        </p:sp>
      </p:grpSp>
      <p:cxnSp>
        <p:nvCxnSpPr>
          <p:cNvPr id="10" name="Straight Arrow Connector 9"/>
          <p:cNvCxnSpPr>
            <a:stCxn id="17" idx="2"/>
          </p:cNvCxnSpPr>
          <p:nvPr/>
        </p:nvCxnSpPr>
        <p:spPr>
          <a:xfrm>
            <a:off x="1909920" y="2872193"/>
            <a:ext cx="0" cy="20883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2"/>
          </p:cNvCxnSpPr>
          <p:nvPr/>
        </p:nvCxnSpPr>
        <p:spPr>
          <a:xfrm flipH="1">
            <a:off x="6817978" y="2879079"/>
            <a:ext cx="24107" cy="20565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8" idx="2"/>
          </p:cNvCxnSpPr>
          <p:nvPr/>
        </p:nvCxnSpPr>
        <p:spPr>
          <a:xfrm>
            <a:off x="4412197" y="4560875"/>
            <a:ext cx="0" cy="3996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6" idx="2"/>
          </p:cNvCxnSpPr>
          <p:nvPr/>
        </p:nvCxnSpPr>
        <p:spPr>
          <a:xfrm>
            <a:off x="10187155" y="4560650"/>
            <a:ext cx="0" cy="37495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1373907" y="478591"/>
            <a:ext cx="10515600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ATIDOT DATA PLATFORM</a:t>
            </a:r>
          </a:p>
        </p:txBody>
      </p:sp>
    </p:spTree>
    <p:extLst>
      <p:ext uri="{BB962C8B-B14F-4D97-AF65-F5344CB8AC3E}">
        <p14:creationId xmlns:p14="http://schemas.microsoft.com/office/powerpoint/2010/main" val="2643109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39" y="3480122"/>
            <a:ext cx="1371600" cy="17129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99" y="1900089"/>
            <a:ext cx="1450848" cy="17251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84" y="1958001"/>
            <a:ext cx="1691640" cy="166725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91639" y="3625257"/>
            <a:ext cx="986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Enhance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495968" y="5193098"/>
            <a:ext cx="12839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Collaborate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6825" y="3625257"/>
            <a:ext cx="826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Insight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0560" y="4084635"/>
            <a:ext cx="38040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Automate manual process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Cost saving on data analysis by XX%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Embedding open data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Enablement of sensors and </a:t>
            </a:r>
            <a:r>
              <a:rPr lang="en-US" dirty="0" err="1"/>
              <a:t>IoT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392158" y="2037290"/>
            <a:ext cx="39319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Integration of profit and risk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Monitoring performance in real-time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Improvement of workflow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4132" y="4084635"/>
            <a:ext cx="36409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Increase business results by XX%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Discovery of unknown markets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Smart segmentation of customers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Capital optimization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73907" y="478591"/>
            <a:ext cx="10515600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ATIDOT’S SOLUTION</a:t>
            </a:r>
          </a:p>
        </p:txBody>
      </p:sp>
    </p:spTree>
    <p:extLst>
      <p:ext uri="{BB962C8B-B14F-4D97-AF65-F5344CB8AC3E}">
        <p14:creationId xmlns:p14="http://schemas.microsoft.com/office/powerpoint/2010/main" val="1055610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DATA AND INTEGRATION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1412241" y="1445646"/>
            <a:ext cx="7294879" cy="1172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b="1" dirty="0">
              <a:solidFill>
                <a:srgbClr val="050334"/>
              </a:solidFill>
              <a:latin typeface="Museo Sans Rounded 700" charset="0"/>
              <a:ea typeface="Museo Sans Rounded 700" charset="0"/>
              <a:cs typeface="Museo Sans Rounded 700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125084" y="1999101"/>
            <a:ext cx="2200939" cy="1552354"/>
          </a:xfrm>
          <a:prstGeom prst="cloud">
            <a:avLst/>
          </a:prstGeom>
          <a:solidFill>
            <a:srgbClr val="050334"/>
          </a:solidFill>
          <a:ln w="28575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External Data</a:t>
            </a:r>
          </a:p>
        </p:txBody>
      </p:sp>
      <p:sp>
        <p:nvSpPr>
          <p:cNvPr id="7" name="Flowchart: Magnetic Disk 6"/>
          <p:cNvSpPr/>
          <p:nvPr/>
        </p:nvSpPr>
        <p:spPr>
          <a:xfrm>
            <a:off x="1088950" y="2978889"/>
            <a:ext cx="1456661" cy="855921"/>
          </a:xfrm>
          <a:prstGeom prst="flowChartMagneticDisk">
            <a:avLst/>
          </a:prstGeom>
          <a:solidFill>
            <a:srgbClr val="050334"/>
          </a:solidFill>
          <a:ln w="28575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Magnetic Disk 11"/>
          <p:cNvSpPr/>
          <p:nvPr/>
        </p:nvSpPr>
        <p:spPr>
          <a:xfrm>
            <a:off x="1088949" y="2347318"/>
            <a:ext cx="1456661" cy="855921"/>
          </a:xfrm>
          <a:prstGeom prst="flowChartMagneticDisk">
            <a:avLst/>
          </a:prstGeom>
          <a:solidFill>
            <a:srgbClr val="050334"/>
          </a:solidFill>
          <a:ln w="28575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Internal Data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1088950" y="1715747"/>
            <a:ext cx="1456661" cy="855921"/>
          </a:xfrm>
          <a:prstGeom prst="flowChartMagneticDisk">
            <a:avLst/>
          </a:prstGeom>
          <a:solidFill>
            <a:srgbClr val="050334"/>
          </a:solidFill>
          <a:ln w="28575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202" y="4992277"/>
            <a:ext cx="8761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Analyzing huge amount of data automatically</a:t>
            </a:r>
          </a:p>
          <a:p>
            <a:pPr marL="285750" indent="-285750">
              <a:buFontTx/>
              <a:buChar char="-"/>
            </a:pPr>
            <a:r>
              <a:rPr lang="en-US" dirty="0"/>
              <a:t>Cleansing, identifiying and normalizing based on insurance specific models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Running multiple models and combinations (internal models, AI, machine learning, etc.)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Connecting results to profit and business decisions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API for integration with existing systems</a:t>
            </a:r>
          </a:p>
        </p:txBody>
      </p:sp>
      <p:sp>
        <p:nvSpPr>
          <p:cNvPr id="10" name="Flowchart: Multidocument 9"/>
          <p:cNvSpPr/>
          <p:nvPr/>
        </p:nvSpPr>
        <p:spPr>
          <a:xfrm>
            <a:off x="5905499" y="1966677"/>
            <a:ext cx="2503968" cy="1531088"/>
          </a:xfrm>
          <a:prstGeom prst="flowChartMultidocument">
            <a:avLst/>
          </a:prstGeom>
          <a:solidFill>
            <a:srgbClr val="050334"/>
          </a:solidFill>
          <a:ln w="38100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Existing models</a:t>
            </a:r>
          </a:p>
        </p:txBody>
      </p:sp>
      <p:sp>
        <p:nvSpPr>
          <p:cNvPr id="14" name="Trapezoid 13"/>
          <p:cNvSpPr/>
          <p:nvPr/>
        </p:nvSpPr>
        <p:spPr>
          <a:xfrm>
            <a:off x="8988943" y="2919884"/>
            <a:ext cx="2248786" cy="631571"/>
          </a:xfrm>
          <a:prstGeom prst="trapezoid">
            <a:avLst/>
          </a:prstGeom>
          <a:solidFill>
            <a:srgbClr val="050334"/>
          </a:solidFill>
          <a:ln w="38100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/>
          <p:cNvSpPr/>
          <p:nvPr/>
        </p:nvSpPr>
        <p:spPr>
          <a:xfrm>
            <a:off x="9133368" y="1719997"/>
            <a:ext cx="1959935" cy="1148316"/>
          </a:xfrm>
          <a:prstGeom prst="frame">
            <a:avLst/>
          </a:prstGeom>
          <a:solidFill>
            <a:srgbClr val="050334"/>
          </a:solidFill>
          <a:ln w="38100">
            <a:solidFill>
              <a:srgbClr val="40A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Operational systems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2555" y="4016243"/>
            <a:ext cx="45778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Museo Sans Rounded 1000" panose="02000000000000000000" pitchFamily="50" charset="0"/>
                <a:ea typeface="Museo Sans Rounded 500" charset="0"/>
                <a:cs typeface="Museo Sans Rounded 500" charset="0"/>
              </a:rPr>
              <a:t>Just upload and work!</a:t>
            </a:r>
          </a:p>
          <a:p>
            <a:endParaRPr lang="en-US" sz="2800" b="1" dirty="0">
              <a:latin typeface="Museo Sans Rounded 10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PILOT FRAMEWORK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72685" y="1291241"/>
            <a:ext cx="6493627" cy="5043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50334"/>
                </a:solidFill>
              </a:rPr>
              <a:t>Target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rgbClr val="050334"/>
                </a:solidFill>
              </a:rPr>
              <a:t>Optimize distribution channels based on prediction of new business value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rgbClr val="050334"/>
                </a:solidFill>
              </a:rPr>
              <a:t>Discover lapse reasons for existing business</a:t>
            </a:r>
          </a:p>
          <a:p>
            <a:pPr lvl="1">
              <a:lnSpc>
                <a:spcPct val="100000"/>
              </a:lnSpc>
            </a:pPr>
            <a:r>
              <a:rPr lang="en-US" sz="1800" b="1" dirty="0">
                <a:solidFill>
                  <a:srgbClr val="050334"/>
                </a:solidFill>
              </a:rPr>
              <a:t>Detect segments for marketing of different products</a:t>
            </a:r>
          </a:p>
          <a:p>
            <a:r>
              <a:rPr lang="en-US" sz="2400" b="1" dirty="0">
                <a:solidFill>
                  <a:srgbClr val="050334"/>
                </a:solidFill>
              </a:rPr>
              <a:t>Data</a:t>
            </a:r>
          </a:p>
          <a:p>
            <a:pPr lvl="1"/>
            <a:r>
              <a:rPr lang="en-US" sz="1800" b="1" dirty="0">
                <a:solidFill>
                  <a:srgbClr val="050334"/>
                </a:solidFill>
              </a:rPr>
              <a:t>Historic data (</a:t>
            </a:r>
            <a:r>
              <a:rPr lang="en-US" sz="1800" b="1" dirty="0" err="1">
                <a:solidFill>
                  <a:srgbClr val="050334"/>
                </a:solidFill>
              </a:rPr>
              <a:t>eg</a:t>
            </a:r>
            <a:r>
              <a:rPr lang="en-US" sz="1800" b="1" dirty="0">
                <a:solidFill>
                  <a:srgbClr val="050334"/>
                </a:solidFill>
              </a:rPr>
              <a:t>. 100,000 policies)</a:t>
            </a:r>
          </a:p>
          <a:p>
            <a:pPr lvl="1"/>
            <a:r>
              <a:rPr lang="en-US" sz="1800" b="1" dirty="0">
                <a:solidFill>
                  <a:srgbClr val="050334"/>
                </a:solidFill>
              </a:rPr>
              <a:t>Policy info, customer info, </a:t>
            </a:r>
            <a:r>
              <a:rPr lang="en-US" sz="1800" b="1" dirty="0" err="1">
                <a:solidFill>
                  <a:srgbClr val="050334"/>
                </a:solidFill>
              </a:rPr>
              <a:t>cashflow</a:t>
            </a:r>
            <a:r>
              <a:rPr lang="en-US" sz="1800" b="1" dirty="0">
                <a:solidFill>
                  <a:srgbClr val="050334"/>
                </a:solidFill>
              </a:rPr>
              <a:t>, events</a:t>
            </a:r>
          </a:p>
          <a:p>
            <a:r>
              <a:rPr lang="en-US" sz="2400" b="1" dirty="0">
                <a:solidFill>
                  <a:srgbClr val="050334"/>
                </a:solidFill>
              </a:rPr>
              <a:t>Timeframe</a:t>
            </a:r>
          </a:p>
          <a:p>
            <a:pPr lvl="1"/>
            <a:r>
              <a:rPr lang="en-US" sz="1800" b="1" dirty="0">
                <a:solidFill>
                  <a:srgbClr val="050334"/>
                </a:solidFill>
              </a:rPr>
              <a:t>10 weeks end to end</a:t>
            </a:r>
          </a:p>
          <a:p>
            <a:r>
              <a:rPr lang="en-US" sz="2400" b="1" dirty="0">
                <a:solidFill>
                  <a:srgbClr val="050334"/>
                </a:solidFill>
              </a:rPr>
              <a:t>Result</a:t>
            </a:r>
          </a:p>
          <a:p>
            <a:pPr lvl="1"/>
            <a:r>
              <a:rPr lang="en-US" sz="1800" b="1" dirty="0">
                <a:solidFill>
                  <a:srgbClr val="050334"/>
                </a:solidFill>
              </a:rPr>
              <a:t>Insights</a:t>
            </a:r>
          </a:p>
          <a:p>
            <a:pPr lvl="1"/>
            <a:r>
              <a:rPr lang="en-US" sz="1800" b="1" dirty="0">
                <a:solidFill>
                  <a:srgbClr val="050334"/>
                </a:solidFill>
              </a:rPr>
              <a:t>Prediction for a validation set (</a:t>
            </a:r>
            <a:r>
              <a:rPr lang="en-US" sz="1800" b="1" dirty="0" err="1">
                <a:solidFill>
                  <a:srgbClr val="050334"/>
                </a:solidFill>
              </a:rPr>
              <a:t>eg</a:t>
            </a:r>
            <a:r>
              <a:rPr lang="en-US" sz="1800" b="1" dirty="0">
                <a:solidFill>
                  <a:srgbClr val="050334"/>
                </a:solidFill>
              </a:rPr>
              <a:t>. 10,000 policies)</a:t>
            </a:r>
          </a:p>
        </p:txBody>
      </p:sp>
      <p:graphicFrame>
        <p:nvGraphicFramePr>
          <p:cNvPr id="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2563561"/>
              </p:ext>
            </p:extLst>
          </p:nvPr>
        </p:nvGraphicFramePr>
        <p:xfrm>
          <a:off x="6791960" y="1519873"/>
          <a:ext cx="51816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45376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 txBox="1">
            <a:spLocks/>
          </p:cNvSpPr>
          <p:nvPr/>
        </p:nvSpPr>
        <p:spPr>
          <a:xfrm>
            <a:off x="755168" y="1720361"/>
            <a:ext cx="6277404" cy="3988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Improve prediction of customer’s value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Detect potential lapse and lapse reasons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Experiment different marketing strategies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Manipulate distribution channels by EV</a:t>
            </a:r>
          </a:p>
          <a:p>
            <a:pPr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Generate up-sale leads based on behavior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408368" y="1756307"/>
            <a:ext cx="6277404" cy="39886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tx1"/>
                </a:solidFill>
                <a:latin typeface="Museo Sans Rounded 300" charset="0"/>
                <a:ea typeface="Museo Sans Rounded 300" charset="0"/>
                <a:cs typeface="Museo Sans Rounded 3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Optimize capital requirement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Improve retention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Discover markets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Targeted products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en-US" sz="2000" b="1" dirty="0">
                <a:solidFill>
                  <a:srgbClr val="050334"/>
                </a:solidFill>
                <a:latin typeface="Museo Sans Rounded 700" charset="0"/>
                <a:ea typeface="Museo Sans Rounded 700" charset="0"/>
                <a:cs typeface="Museo Sans Rounded 700" charset="0"/>
              </a:rPr>
              <a:t>Increase premiums based income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367451" y="2141496"/>
            <a:ext cx="9108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367451" y="2881428"/>
            <a:ext cx="9108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367451" y="3621360"/>
            <a:ext cx="9108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367451" y="4402095"/>
            <a:ext cx="9108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67451" y="5182830"/>
            <a:ext cx="910844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1373907" y="478591"/>
            <a:ext cx="10515600" cy="3173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CASE STUDY - RESULTS</a:t>
            </a:r>
          </a:p>
        </p:txBody>
      </p:sp>
    </p:spTree>
    <p:extLst>
      <p:ext uri="{BB962C8B-B14F-4D97-AF65-F5344CB8AC3E}">
        <p14:creationId xmlns:p14="http://schemas.microsoft.com/office/powerpoint/2010/main" val="3428219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/>
          <p:cNvCxnSpPr/>
          <p:nvPr/>
        </p:nvCxnSpPr>
        <p:spPr>
          <a:xfrm flipH="1" flipV="1">
            <a:off x="4830385" y="2529840"/>
            <a:ext cx="689391" cy="760799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759956" y="3753912"/>
            <a:ext cx="1074887" cy="0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394406" y="3758784"/>
            <a:ext cx="1155714" cy="0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6818182" y="2529840"/>
            <a:ext cx="385258" cy="892116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412230" y="4212283"/>
            <a:ext cx="1040967" cy="646697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500895" y="4212283"/>
            <a:ext cx="1265161" cy="646697"/>
          </a:xfrm>
          <a:prstGeom prst="straightConnector1">
            <a:avLst/>
          </a:prstGeom>
          <a:ln>
            <a:solidFill>
              <a:srgbClr val="40AF4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4856879" y="3037192"/>
            <a:ext cx="2537527" cy="164468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3907" y="478591"/>
            <a:ext cx="10515600" cy="317329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DATA DRIVEN INSURANCE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591" y="458271"/>
            <a:ext cx="944418" cy="256075"/>
          </a:xfrm>
        </p:spPr>
      </p:pic>
      <p:sp>
        <p:nvSpPr>
          <p:cNvPr id="8" name="Oval 7"/>
          <p:cNvSpPr/>
          <p:nvPr/>
        </p:nvSpPr>
        <p:spPr>
          <a:xfrm>
            <a:off x="7073415" y="1209530"/>
            <a:ext cx="2066706" cy="1701182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Dynamic risk assessment</a:t>
            </a:r>
          </a:p>
        </p:txBody>
      </p:sp>
      <p:sp>
        <p:nvSpPr>
          <p:cNvPr id="10" name="Oval 9"/>
          <p:cNvSpPr/>
          <p:nvPr/>
        </p:nvSpPr>
        <p:spPr>
          <a:xfrm>
            <a:off x="8679548" y="2847930"/>
            <a:ext cx="2101866" cy="1701182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Brokers commissions</a:t>
            </a:r>
          </a:p>
        </p:txBody>
      </p:sp>
      <p:sp>
        <p:nvSpPr>
          <p:cNvPr id="12" name="Oval 11"/>
          <p:cNvSpPr/>
          <p:nvPr/>
        </p:nvSpPr>
        <p:spPr>
          <a:xfrm>
            <a:off x="2759043" y="4675557"/>
            <a:ext cx="2001825" cy="1701182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Marketing and targeting</a:t>
            </a:r>
          </a:p>
        </p:txBody>
      </p:sp>
      <p:sp>
        <p:nvSpPr>
          <p:cNvPr id="13" name="Oval 12"/>
          <p:cNvSpPr/>
          <p:nvPr/>
        </p:nvSpPr>
        <p:spPr>
          <a:xfrm>
            <a:off x="2962672" y="1272138"/>
            <a:ext cx="2003889" cy="1460769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Proactive</a:t>
            </a:r>
            <a:b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</a:br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retention</a:t>
            </a:r>
          </a:p>
        </p:txBody>
      </p:sp>
      <p:sp>
        <p:nvSpPr>
          <p:cNvPr id="14" name="Oval 13"/>
          <p:cNvSpPr/>
          <p:nvPr/>
        </p:nvSpPr>
        <p:spPr>
          <a:xfrm>
            <a:off x="1926914" y="2789548"/>
            <a:ext cx="1703614" cy="1701182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Up sale leads</a:t>
            </a:r>
          </a:p>
        </p:txBody>
      </p:sp>
      <p:sp>
        <p:nvSpPr>
          <p:cNvPr id="15" name="Oval 14"/>
          <p:cNvSpPr/>
          <p:nvPr/>
        </p:nvSpPr>
        <p:spPr>
          <a:xfrm>
            <a:off x="7124612" y="4683638"/>
            <a:ext cx="2502189" cy="1701182"/>
          </a:xfrm>
          <a:prstGeom prst="ellipse">
            <a:avLst/>
          </a:prstGeom>
          <a:solidFill>
            <a:srgbClr val="050334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Museo Sans Rounded 500" charset="0"/>
                <a:ea typeface="Museo Sans Rounded 500" charset="0"/>
                <a:cs typeface="Museo Sans Rounded 500" charset="0"/>
              </a:rPr>
              <a:t>Reinsurance portfolio optimization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080" y="3627468"/>
            <a:ext cx="1739035" cy="4715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9214676">
            <a:off x="63005" y="2237455"/>
            <a:ext cx="2866554" cy="584775"/>
          </a:xfrm>
          <a:prstGeom prst="rect">
            <a:avLst/>
          </a:prstGeom>
          <a:noFill/>
          <a:ln>
            <a:solidFill>
              <a:srgbClr val="05033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0AF49"/>
                </a:solidFill>
              </a:rPr>
              <a:t>Increase growth</a:t>
            </a:r>
          </a:p>
        </p:txBody>
      </p:sp>
      <p:sp>
        <p:nvSpPr>
          <p:cNvPr id="21" name="TextBox 20"/>
          <p:cNvSpPr txBox="1"/>
          <p:nvPr/>
        </p:nvSpPr>
        <p:spPr>
          <a:xfrm rot="19214676">
            <a:off x="9588052" y="5167356"/>
            <a:ext cx="2185983" cy="584775"/>
          </a:xfrm>
          <a:prstGeom prst="rect">
            <a:avLst/>
          </a:prstGeom>
          <a:noFill/>
          <a:ln>
            <a:solidFill>
              <a:srgbClr val="050334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40AF49"/>
                </a:solidFill>
              </a:rPr>
              <a:t>Reduce cost</a:t>
            </a:r>
          </a:p>
        </p:txBody>
      </p:sp>
    </p:spTree>
    <p:extLst>
      <p:ext uri="{BB962C8B-B14F-4D97-AF65-F5344CB8AC3E}">
        <p14:creationId xmlns:p14="http://schemas.microsoft.com/office/powerpoint/2010/main" val="1563737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10312</TotalTime>
  <Words>449</Words>
  <Application>Microsoft Office PowerPoint</Application>
  <PresentationFormat>Widescreen</PresentationFormat>
  <Paragraphs>123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Museo Sans Rounded 1000</vt:lpstr>
      <vt:lpstr>Museo Sans Rounded 300</vt:lpstr>
      <vt:lpstr>Museo Sans Rounded 500</vt:lpstr>
      <vt:lpstr>Museo Sans Rounded 700</vt:lpstr>
      <vt:lpstr>Strangeways Sample</vt:lpstr>
      <vt:lpstr>Wingdings</vt:lpstr>
      <vt:lpstr>Office Theme</vt:lpstr>
      <vt:lpstr>PowerPoint Presentation</vt:lpstr>
      <vt:lpstr>PowerPoint Presentation</vt:lpstr>
      <vt:lpstr>INSURANCE PROVIDER CHALLENGES</vt:lpstr>
      <vt:lpstr>PowerPoint Presentation</vt:lpstr>
      <vt:lpstr>PowerPoint Presentation</vt:lpstr>
      <vt:lpstr>DATA AND INTEGRATION</vt:lpstr>
      <vt:lpstr>PILOT FRAMEWORK</vt:lpstr>
      <vt:lpstr>PowerPoint Presentation</vt:lpstr>
      <vt:lpstr>DATA DRIVEN INSURANCE</vt:lpstr>
      <vt:lpstr>BUSINESS MODEL</vt:lpstr>
      <vt:lpstr>PILOT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HARVEY</dc:creator>
  <cp:lastModifiedBy>Dror Katzav</cp:lastModifiedBy>
  <cp:revision>103</cp:revision>
  <dcterms:created xsi:type="dcterms:W3CDTF">2016-12-04T18:10:16Z</dcterms:created>
  <dcterms:modified xsi:type="dcterms:W3CDTF">2017-05-04T12:02:11Z</dcterms:modified>
</cp:coreProperties>
</file>