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76" r:id="rId5"/>
    <p:sldId id="424" r:id="rId6"/>
    <p:sldId id="426" r:id="rId7"/>
    <p:sldId id="427" r:id="rId8"/>
    <p:sldId id="428" r:id="rId9"/>
    <p:sldId id="414" r:id="rId10"/>
    <p:sldId id="416" r:id="rId11"/>
    <p:sldId id="417" r:id="rId12"/>
    <p:sldId id="420" r:id="rId13"/>
    <p:sldId id="421" r:id="rId14"/>
    <p:sldId id="422" r:id="rId15"/>
    <p:sldId id="429" r:id="rId16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7">
          <p15:clr>
            <a:srgbClr val="A4A3A4"/>
          </p15:clr>
        </p15:guide>
        <p15:guide id="2" orient="horz" pos="352">
          <p15:clr>
            <a:srgbClr val="A4A3A4"/>
          </p15:clr>
        </p15:guide>
        <p15:guide id="3" pos="2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51334" initials="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A023"/>
    <a:srgbClr val="FF881F"/>
    <a:srgbClr val="005A82"/>
    <a:srgbClr val="0078AE"/>
    <a:srgbClr val="0085C3"/>
    <a:srgbClr val="575A5D"/>
    <a:srgbClr val="404040"/>
    <a:srgbClr val="75A236"/>
    <a:srgbClr val="D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971" autoAdjust="0"/>
    <p:restoredTop sz="83628" autoAdjust="0"/>
  </p:normalViewPr>
  <p:slideViewPr>
    <p:cSldViewPr snapToGrid="0">
      <p:cViewPr>
        <p:scale>
          <a:sx n="76" d="100"/>
          <a:sy n="76" d="100"/>
        </p:scale>
        <p:origin x="-1579" y="211"/>
      </p:cViewPr>
      <p:guideLst>
        <p:guide orient="horz" pos="1027"/>
        <p:guide orient="horz" pos="352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A0C50-E1CA-4E77-96B0-27DAD85BB38C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8600-E446-4665-9473-F6CFB70F90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5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30D5-D02C-4E49-82E3-D6B36F6B1F59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5F94-B76E-4C4F-9CC1-16C11673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7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dirty="0"/>
              <a:t> [click for next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1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C18F08-4ED6-4300-B4B9-59D2ABD4997F}" type="slidenum">
              <a:rPr lang="en-GB" altLang="en-US" sz="1200">
                <a:latin typeface="Times" pitchFamily="18" charset="0"/>
              </a:rPr>
              <a:pPr/>
              <a:t>7</a:t>
            </a:fld>
            <a:endParaRPr lang="en-GB" altLang="en-US" sz="1200">
              <a:latin typeface="Times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/>
          <a:stretch/>
        </p:blipFill>
        <p:spPr>
          <a:xfrm>
            <a:off x="0" y="4566203"/>
            <a:ext cx="8840834" cy="1145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2"/>
          <a:stretch/>
        </p:blipFill>
        <p:spPr>
          <a:xfrm>
            <a:off x="4424516" y="4566203"/>
            <a:ext cx="4719484" cy="1145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040" y="1143000"/>
            <a:ext cx="7791416" cy="2077081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Verisk PowerPoint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41" y="3474720"/>
            <a:ext cx="6005194" cy="5688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rgbClr val="FFA0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63" y="5024852"/>
            <a:ext cx="3407671" cy="216408"/>
          </a:xfrm>
          <a:prstGeom prst="rect">
            <a:avLst/>
          </a:prstGeom>
        </p:spPr>
      </p:pic>
      <p:pic>
        <p:nvPicPr>
          <p:cNvPr id="9" name="Picture 8" descr="HRR_VAB_KO_PPT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8" y="4740063"/>
            <a:ext cx="1554480" cy="843742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4341" y="704088"/>
            <a:ext cx="8063365" cy="5394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1726" y="1362456"/>
            <a:ext cx="8065074" cy="5129784"/>
          </a:xfrm>
        </p:spPr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05575"/>
            <a:ext cx="2133600" cy="365125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515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612648"/>
            <a:ext cx="8229600" cy="5102352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slide is a special divider slide that contains a headline / question, as well as an image.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790700" y="6619482"/>
            <a:ext cx="5562600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© 2017 </a:t>
            </a:r>
            <a:r>
              <a:rPr lang="en-US" sz="700" kern="1200" dirty="0" err="1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Verisk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 Analytics, Inc. All rights reserved.</a:t>
            </a:r>
          </a:p>
        </p:txBody>
      </p:sp>
      <p:pic>
        <p:nvPicPr>
          <p:cNvPr id="8" name="Picture 7" descr="HRR_VAB_KO_PP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68" y="5786544"/>
            <a:ext cx="1367942" cy="7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032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612648"/>
            <a:ext cx="8229600" cy="510235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rgbClr val="FFA0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you, goodnight.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790700" y="6619482"/>
            <a:ext cx="5562600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© 2017 </a:t>
            </a:r>
            <a:r>
              <a:rPr lang="en-US" sz="700" kern="1200" dirty="0" err="1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Verisk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 Analytics, Inc. All rights reserved.</a:t>
            </a:r>
          </a:p>
        </p:txBody>
      </p:sp>
      <p:pic>
        <p:nvPicPr>
          <p:cNvPr id="6" name="Picture 5" descr="HRR_VAB_KO_PP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68" y="5786544"/>
            <a:ext cx="1367942" cy="7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0915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05400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790700" y="6619482"/>
            <a:ext cx="5562600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© 2017 </a:t>
            </a:r>
            <a:r>
              <a:rPr lang="en-US" sz="700" kern="1200" dirty="0" err="1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Verisk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 Analytics, Inc. All rights reserved.</a:t>
            </a:r>
          </a:p>
        </p:txBody>
      </p:sp>
      <p:pic>
        <p:nvPicPr>
          <p:cNvPr id="6" name="Picture 5" descr="HRR_VAB_KO_PP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68" y="5786544"/>
            <a:ext cx="1367942" cy="7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273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Headlin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341" y="704088"/>
            <a:ext cx="8063365" cy="104515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This slide can be used for headlines that go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26" y="1885950"/>
            <a:ext cx="8065074" cy="4596654"/>
          </a:xfrm>
        </p:spPr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05575"/>
            <a:ext cx="2133600" cy="365125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1792" y="1362456"/>
            <a:ext cx="38862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787900" y="1362456"/>
            <a:ext cx="38862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430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1792" y="1362456"/>
            <a:ext cx="2590800" cy="48033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342740" y="1362456"/>
            <a:ext cx="25908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6096000" y="1362456"/>
            <a:ext cx="25908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4524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1792" y="1362456"/>
            <a:ext cx="3886200" cy="23522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787900" y="1362456"/>
            <a:ext cx="3886200" cy="23500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621792" y="3927929"/>
            <a:ext cx="3886200" cy="23500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791456" y="3931920"/>
            <a:ext cx="3886200" cy="23500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119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515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4341" y="704088"/>
            <a:ext cx="8063365" cy="5394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1726" y="1362456"/>
            <a:ext cx="8065074" cy="5129784"/>
          </a:xfrm>
        </p:spPr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05575"/>
            <a:ext cx="2133600" cy="365125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515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4341" y="704088"/>
            <a:ext cx="8063365" cy="5394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1726" y="1362456"/>
            <a:ext cx="8065074" cy="5129784"/>
          </a:xfrm>
        </p:spPr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7" name="Picture 6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515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341" y="705948"/>
            <a:ext cx="8063365" cy="5386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6" y="1358900"/>
            <a:ext cx="8065074" cy="513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239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044" y="6597795"/>
            <a:ext cx="2133600" cy="2602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7356" y="6627870"/>
            <a:ext cx="5562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© 2017 </a:t>
            </a:r>
            <a:r>
              <a:rPr lang="en-US" sz="700" kern="1200" dirty="0" err="1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Verisk</a:t>
            </a:r>
            <a:r>
              <a:rPr lang="en-US" sz="700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 Analytics, Inc. All rights reserved.</a:t>
            </a:r>
            <a:endParaRPr lang="en-US" sz="700" kern="1200" dirty="0">
              <a:solidFill>
                <a:schemeClr val="tx1"/>
              </a:solidFill>
              <a:effectLst/>
              <a:latin typeface="Century Gothic"/>
              <a:ea typeface="+mn-ea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649"/>
          <a:stretch/>
        </p:blipFill>
        <p:spPr>
          <a:xfrm>
            <a:off x="178625" y="80240"/>
            <a:ext cx="292608" cy="313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5" r:id="rId4"/>
    <p:sldLayoutId id="2147483666" r:id="rId5"/>
    <p:sldLayoutId id="2147483667" r:id="rId6"/>
    <p:sldLayoutId id="2147483661" r:id="rId7"/>
    <p:sldLayoutId id="2147483670" r:id="rId8"/>
    <p:sldLayoutId id="2147483671" r:id="rId9"/>
    <p:sldLayoutId id="2147483672" r:id="rId10"/>
    <p:sldLayoutId id="2147483673" r:id="rId11"/>
    <p:sldLayoutId id="2147483664" r:id="rId12"/>
    <p:sldLayoutId id="2147483662" r:id="rId13"/>
  </p:sldLayoutIdLst>
  <p:transition spd="slow"/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0" kern="1200">
          <a:solidFill>
            <a:schemeClr val="tx2">
              <a:lumMod val="75000"/>
            </a:schemeClr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spcBef>
          <a:spcPts val="2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7525" indent="-242888" algn="l" defTabSz="914400" rtl="0" eaLnBrk="1" latinLnBrk="0" hangingPunct="1">
        <a:spcBef>
          <a:spcPts val="200"/>
        </a:spcBef>
        <a:buFont typeface="Calibri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182880" algn="l" defTabSz="914400" rtl="0" eaLnBrk="1" latinLnBrk="0" hangingPunct="1">
        <a:spcBef>
          <a:spcPts val="2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-182880" algn="l" defTabSz="914400" rtl="0" eaLnBrk="1" latinLnBrk="0" hangingPunct="1">
        <a:spcBef>
          <a:spcPts val="2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-182880" algn="l" defTabSz="914400" rtl="0" eaLnBrk="1" latinLnBrk="0" hangingPunct="1">
        <a:spcBef>
          <a:spcPts val="2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Healix</a:t>
            </a:r>
            <a:r>
              <a:rPr lang="en-US" dirty="0"/>
              <a:t> Risk </a:t>
            </a:r>
            <a:r>
              <a:rPr lang="en-US" dirty="0" smtClean="0"/>
              <a:t>Rating</a:t>
            </a:r>
            <a:br>
              <a:rPr lang="en-US" dirty="0" smtClean="0"/>
            </a:br>
            <a:r>
              <a:rPr lang="en-US" sz="3200" dirty="0" smtClean="0"/>
              <a:t>A </a:t>
            </a:r>
            <a:r>
              <a:rPr lang="en-US" sz="3200" dirty="0" err="1" smtClean="0"/>
              <a:t>Verisk</a:t>
            </a:r>
            <a:r>
              <a:rPr lang="en-US" sz="3200" dirty="0" smtClean="0"/>
              <a:t> Analytics Business</a:t>
            </a:r>
            <a:endParaRPr lang="en-US" sz="32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82041" y="3474720"/>
            <a:ext cx="6005194" cy="883920"/>
          </a:xfrm>
        </p:spPr>
        <p:txBody>
          <a:bodyPr/>
          <a:lstStyle/>
          <a:p>
            <a:r>
              <a:rPr lang="en-US" dirty="0" smtClean="0"/>
              <a:t>May, </a:t>
            </a:r>
            <a:r>
              <a:rPr lang="en-US" dirty="0"/>
              <a:t>2017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Customer Journey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0682"/>
            <a:ext cx="6400800" cy="39339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Customer Journey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0976"/>
            <a:ext cx="6400800" cy="50822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Black Box Usage and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77" y="1512276"/>
            <a:ext cx="7694769" cy="479299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altLang="en-US" sz="2000" dirty="0" smtClean="0">
                <a:solidFill>
                  <a:schemeClr val="tx1"/>
                </a:solidFill>
              </a:rPr>
              <a:t>Over 17 </a:t>
            </a:r>
            <a:r>
              <a:rPr lang="en-GB" altLang="en-US" sz="2000" dirty="0">
                <a:solidFill>
                  <a:schemeClr val="tx1"/>
                </a:solidFill>
              </a:rPr>
              <a:t>million screenings handled by Healix servers </a:t>
            </a:r>
            <a:r>
              <a:rPr lang="en-GB" altLang="en-US" sz="2000" dirty="0" smtClean="0">
                <a:solidFill>
                  <a:schemeClr val="tx1"/>
                </a:solidFill>
              </a:rPr>
              <a:t>per annum</a:t>
            </a:r>
            <a:endParaRPr lang="en-GB" alt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Acceptance by all UK travel insurers as risk assessment method of choice </a:t>
            </a:r>
          </a:p>
          <a:p>
            <a:pPr>
              <a:spcBef>
                <a:spcPts val="6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Awarded Queens Award for Enterprise - Innovation</a:t>
            </a:r>
          </a:p>
          <a:p>
            <a:pPr>
              <a:spcBef>
                <a:spcPts val="600"/>
              </a:spcBef>
            </a:pPr>
            <a:r>
              <a:rPr lang="en-GB" altLang="en-US" sz="2000" dirty="0" smtClean="0">
                <a:solidFill>
                  <a:schemeClr val="tx1"/>
                </a:solidFill>
              </a:rPr>
              <a:t>50,000 </a:t>
            </a:r>
            <a:r>
              <a:rPr lang="en-GB" altLang="en-US" sz="2000" dirty="0">
                <a:solidFill>
                  <a:schemeClr val="tx1"/>
                </a:solidFill>
              </a:rPr>
              <a:t>calls per annum to the Risk Rating Medical Support Team</a:t>
            </a:r>
          </a:p>
          <a:p>
            <a:pPr>
              <a:spcBef>
                <a:spcPts val="600"/>
              </a:spcBef>
            </a:pPr>
            <a:r>
              <a:rPr lang="en-GB" altLang="en-US" sz="2000" dirty="0" smtClean="0">
                <a:solidFill>
                  <a:schemeClr val="tx1"/>
                </a:solidFill>
              </a:rPr>
              <a:t>HRR Travel Black </a:t>
            </a:r>
            <a:r>
              <a:rPr lang="en-GB" altLang="en-US" sz="2000" dirty="0">
                <a:solidFill>
                  <a:schemeClr val="tx1"/>
                </a:solidFill>
              </a:rPr>
              <a:t>Box </a:t>
            </a:r>
            <a:r>
              <a:rPr lang="en-GB" altLang="en-US" sz="2000" dirty="0" smtClean="0">
                <a:solidFill>
                  <a:schemeClr val="tx1"/>
                </a:solidFill>
              </a:rPr>
              <a:t>deployed in five </a:t>
            </a:r>
            <a:r>
              <a:rPr lang="en-GB" altLang="en-US" sz="2000" dirty="0">
                <a:solidFill>
                  <a:schemeClr val="tx1"/>
                </a:solidFill>
              </a:rPr>
              <a:t>countries</a:t>
            </a:r>
          </a:p>
          <a:p>
            <a:pPr>
              <a:spcBef>
                <a:spcPts val="6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Market leaders in UK, Australia, New Zealand and Spain</a:t>
            </a:r>
          </a:p>
          <a:p>
            <a:pPr>
              <a:spcBef>
                <a:spcPts val="6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Medical data currently available in English, </a:t>
            </a:r>
            <a:r>
              <a:rPr lang="en-GB" altLang="en-US" sz="2000" dirty="0" err="1" smtClean="0">
                <a:solidFill>
                  <a:schemeClr val="tx1"/>
                </a:solidFill>
              </a:rPr>
              <a:t>Bahasan</a:t>
            </a:r>
            <a:r>
              <a:rPr lang="en-GB" altLang="en-US" sz="2000" dirty="0" smtClean="0">
                <a:solidFill>
                  <a:schemeClr val="tx1"/>
                </a:solidFill>
              </a:rPr>
              <a:t>, Japanese, Danish</a:t>
            </a:r>
            <a:r>
              <a:rPr lang="en-GB" altLang="en-US" sz="2000" dirty="0">
                <a:solidFill>
                  <a:schemeClr val="tx1"/>
                </a:solidFill>
              </a:rPr>
              <a:t>, </a:t>
            </a:r>
            <a:r>
              <a:rPr lang="en-GB" altLang="en-US" sz="2000" dirty="0" smtClean="0">
                <a:solidFill>
                  <a:schemeClr val="tx1"/>
                </a:solidFill>
              </a:rPr>
              <a:t>French, Italian </a:t>
            </a:r>
            <a:r>
              <a:rPr lang="en-GB" altLang="en-US" sz="2000" dirty="0">
                <a:solidFill>
                  <a:schemeClr val="tx1"/>
                </a:solidFill>
              </a:rPr>
              <a:t>&amp; </a:t>
            </a:r>
            <a:r>
              <a:rPr lang="en-GB" altLang="en-US" sz="2000" dirty="0" smtClean="0">
                <a:solidFill>
                  <a:schemeClr val="tx1"/>
                </a:solidFill>
              </a:rPr>
              <a:t>Spanish</a:t>
            </a:r>
          </a:p>
          <a:p>
            <a:pPr>
              <a:spcBef>
                <a:spcPts val="600"/>
              </a:spcBef>
            </a:pPr>
            <a:r>
              <a:rPr lang="en-GB" altLang="en-US" sz="2000" dirty="0" smtClean="0">
                <a:solidFill>
                  <a:schemeClr val="tx1"/>
                </a:solidFill>
              </a:rPr>
              <a:t>Translation </a:t>
            </a:r>
            <a:r>
              <a:rPr lang="en-GB" altLang="en-US" sz="2000" dirty="0">
                <a:solidFill>
                  <a:schemeClr val="tx1"/>
                </a:solidFill>
              </a:rPr>
              <a:t>tool facilitates future language expansion.</a:t>
            </a:r>
          </a:p>
          <a:p>
            <a:pPr>
              <a:spcBef>
                <a:spcPts val="600"/>
              </a:spcBef>
            </a:pPr>
            <a:endParaRPr lang="en-GB" altLang="en-US" sz="22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086299" y="2133019"/>
            <a:ext cx="3220243" cy="23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5571" y="1659341"/>
            <a:ext cx="4138029" cy="2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tabLst>
                <a:tab pos="1143000" algn="l"/>
              </a:tabLst>
            </a:pPr>
            <a:r>
              <a:rPr lang="en-US" sz="1450" dirty="0">
                <a:solidFill>
                  <a:srgbClr val="0C639E"/>
                </a:solidFill>
                <a:latin typeface="Century Gothic" panose="020B0502020202020204" pitchFamily="34" charset="0"/>
                <a:ea typeface="+mj-ea"/>
                <a:cs typeface="+mj-cs"/>
              </a:rPr>
              <a:t>Data Analytics Leader in Multiple Verticals</a:t>
            </a:r>
          </a:p>
        </p:txBody>
      </p:sp>
      <p:pic>
        <p:nvPicPr>
          <p:cNvPr id="51" name="Picture 50" descr="SP500_FINAL_112014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694" y="4627460"/>
            <a:ext cx="1595143" cy="48587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1726" y="1628371"/>
            <a:ext cx="3806795" cy="4563222"/>
          </a:xfrm>
        </p:spPr>
        <p:txBody>
          <a:bodyPr>
            <a:noAutofit/>
          </a:bodyPr>
          <a:lstStyle/>
          <a:p>
            <a:pPr lvl="0"/>
            <a:r>
              <a:rPr lang="en-US" sz="1300" dirty="0" smtClean="0"/>
              <a:t>A </a:t>
            </a:r>
            <a:r>
              <a:rPr lang="en-US" sz="1300" dirty="0"/>
              <a:t>leading responsible data analytics </a:t>
            </a:r>
            <a:br>
              <a:rPr lang="en-US" sz="1300" dirty="0"/>
            </a:br>
            <a:r>
              <a:rPr lang="en-US" sz="1300" dirty="0"/>
              <a:t>company in pursuit of our customers’</a:t>
            </a:r>
            <a:br>
              <a:rPr lang="en-US" sz="1300" dirty="0"/>
            </a:br>
            <a:r>
              <a:rPr lang="en-US" sz="1300" dirty="0"/>
              <a:t>most strategic opportunities</a:t>
            </a:r>
          </a:p>
          <a:p>
            <a:pPr lvl="0">
              <a:lnSpc>
                <a:spcPct val="50000"/>
              </a:lnSpc>
            </a:pPr>
            <a:endParaRPr lang="en-US" sz="1300" dirty="0"/>
          </a:p>
          <a:p>
            <a:pPr lvl="0"/>
            <a:r>
              <a:rPr lang="en-US" sz="1300" dirty="0"/>
              <a:t>Provider of predictive analytics and </a:t>
            </a:r>
            <a:br>
              <a:rPr lang="en-US" sz="1300" dirty="0"/>
            </a:br>
            <a:r>
              <a:rPr lang="en-US" sz="1300" dirty="0"/>
              <a:t>decision support solutions to customers </a:t>
            </a:r>
            <a:br>
              <a:rPr lang="en-US" sz="1300" dirty="0"/>
            </a:br>
            <a:r>
              <a:rPr lang="en-US" sz="1300" dirty="0"/>
              <a:t>in specific vertical markets</a:t>
            </a:r>
          </a:p>
          <a:p>
            <a:pPr lvl="0">
              <a:lnSpc>
                <a:spcPct val="50000"/>
              </a:lnSpc>
            </a:pPr>
            <a:endParaRPr lang="en-US" sz="1300" dirty="0"/>
          </a:p>
          <a:p>
            <a:pPr lvl="0"/>
            <a:r>
              <a:rPr lang="en-US" sz="1300" dirty="0"/>
              <a:t>Global company with offices and </a:t>
            </a:r>
            <a:br>
              <a:rPr lang="en-US" sz="1300" dirty="0"/>
            </a:br>
            <a:r>
              <a:rPr lang="en-US" sz="1300" dirty="0"/>
              <a:t>customers in nearly 80 countries around </a:t>
            </a:r>
            <a:br>
              <a:rPr lang="en-US" sz="1300" dirty="0"/>
            </a:br>
            <a:r>
              <a:rPr lang="en-US" sz="1300" dirty="0"/>
              <a:t>the world</a:t>
            </a:r>
          </a:p>
          <a:p>
            <a:pPr lvl="0">
              <a:lnSpc>
                <a:spcPct val="50000"/>
              </a:lnSpc>
            </a:pPr>
            <a:endParaRPr lang="en-US" sz="1300" dirty="0"/>
          </a:p>
          <a:p>
            <a:pPr lvl="0"/>
            <a:r>
              <a:rPr lang="en-US" sz="1300" dirty="0"/>
              <a:t>Member of the S&amp;P 500 and NASDAQ-100 indices</a:t>
            </a:r>
          </a:p>
          <a:p>
            <a:pPr lvl="0">
              <a:lnSpc>
                <a:spcPct val="50000"/>
              </a:lnSpc>
            </a:pPr>
            <a:endParaRPr lang="en-US" sz="1300" dirty="0"/>
          </a:p>
          <a:p>
            <a:r>
              <a:rPr lang="en-US" sz="1300" dirty="0"/>
              <a:t>One of only 14 companies in the United States to appear on the </a:t>
            </a:r>
            <a:r>
              <a:rPr lang="en-US" sz="1300" i="1" dirty="0"/>
              <a:t>Forbes</a:t>
            </a:r>
            <a:r>
              <a:rPr lang="en-US" sz="1300" dirty="0"/>
              <a:t> World’s Most Innovative Companies and America’s Best Large Employers lists</a:t>
            </a:r>
          </a:p>
          <a:p>
            <a:pPr>
              <a:lnSpc>
                <a:spcPct val="50000"/>
              </a:lnSpc>
            </a:pPr>
            <a:endParaRPr lang="en-US" sz="1300" dirty="0"/>
          </a:p>
          <a:p>
            <a:pPr lvl="0"/>
            <a:r>
              <a:rPr lang="en-US" sz="1300" dirty="0"/>
              <a:t>Socially responsible company serving </a:t>
            </a:r>
            <a:br>
              <a:rPr lang="en-US" sz="1300" dirty="0"/>
            </a:br>
            <a:r>
              <a:rPr lang="en-US" sz="1300" dirty="0"/>
              <a:t>the </a:t>
            </a:r>
            <a:r>
              <a:rPr lang="en-US" sz="1300" dirty="0" smtClean="0"/>
              <a:t>long-term </a:t>
            </a:r>
            <a:r>
              <a:rPr lang="en-US" sz="1300" dirty="0"/>
              <a:t>interests of our </a:t>
            </a:r>
            <a:r>
              <a:rPr lang="en-US" sz="1300" dirty="0" smtClean="0"/>
              <a:t>stakeholders</a:t>
            </a:r>
          </a:p>
          <a:p>
            <a:pPr lvl="0"/>
            <a:endParaRPr lang="en-US" sz="1300" dirty="0" smtClean="0"/>
          </a:p>
          <a:p>
            <a:r>
              <a:rPr lang="en-US" sz="1300" dirty="0"/>
              <a:t>In February, 2017 </a:t>
            </a:r>
            <a:r>
              <a:rPr lang="en-US" sz="1300" b="1" dirty="0" err="1"/>
              <a:t>Healix</a:t>
            </a:r>
            <a:r>
              <a:rPr lang="en-US" sz="1300" b="1" dirty="0"/>
              <a:t> Risk Rating </a:t>
            </a:r>
            <a:r>
              <a:rPr lang="en-US" sz="1300" dirty="0"/>
              <a:t>was acquired by </a:t>
            </a:r>
            <a:r>
              <a:rPr lang="en-US" sz="1300" dirty="0" err="1"/>
              <a:t>Verisk</a:t>
            </a:r>
            <a:r>
              <a:rPr lang="en-US" sz="1300" dirty="0"/>
              <a:t> Analytics.</a:t>
            </a:r>
          </a:p>
          <a:p>
            <a:pPr lvl="0"/>
            <a:endParaRPr lang="en-US" sz="1300" dirty="0"/>
          </a:p>
        </p:txBody>
      </p:sp>
      <p:grpSp>
        <p:nvGrpSpPr>
          <p:cNvPr id="6" name="Group 5"/>
          <p:cNvGrpSpPr/>
          <p:nvPr/>
        </p:nvGrpSpPr>
        <p:grpSpPr>
          <a:xfrm>
            <a:off x="4945524" y="2242705"/>
            <a:ext cx="3653118" cy="1467184"/>
            <a:chOff x="4945524" y="2404630"/>
            <a:chExt cx="3653118" cy="1467184"/>
          </a:xfrm>
        </p:grpSpPr>
        <p:sp>
          <p:nvSpPr>
            <p:cNvPr id="56" name="Rectangle 55"/>
            <p:cNvSpPr/>
            <p:nvPr/>
          </p:nvSpPr>
          <p:spPr>
            <a:xfrm>
              <a:off x="5371373" y="2404630"/>
              <a:ext cx="2741205" cy="369757"/>
            </a:xfrm>
            <a:prstGeom prst="rect">
              <a:avLst/>
            </a:prstGeom>
            <a:noFill/>
            <a:ln>
              <a:solidFill>
                <a:srgbClr val="0C63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770588" y="2407648"/>
              <a:ext cx="0" cy="622941"/>
            </a:xfrm>
            <a:prstGeom prst="line">
              <a:avLst/>
            </a:prstGeom>
            <a:ln>
              <a:solidFill>
                <a:srgbClr val="0C639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945524" y="3020166"/>
              <a:ext cx="3653118" cy="851648"/>
            </a:xfrm>
            <a:prstGeom prst="rect">
              <a:avLst/>
            </a:prstGeom>
            <a:noFill/>
            <a:ln>
              <a:solidFill>
                <a:srgbClr val="0C63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4615579" y="1607658"/>
            <a:ext cx="0" cy="4726414"/>
          </a:xfrm>
          <a:prstGeom prst="line">
            <a:avLst/>
          </a:prstGeom>
          <a:ln w="3175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920911" y="2055351"/>
            <a:ext cx="1005840" cy="399794"/>
          </a:xfrm>
          <a:prstGeom prst="rect">
            <a:avLst/>
          </a:prstGeom>
          <a:solidFill>
            <a:srgbClr val="0C6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  <a:latin typeface="Century Gothic"/>
                <a:cs typeface="Century Gothic"/>
              </a:rPr>
              <a:t>Insurance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62644" y="2055351"/>
            <a:ext cx="1005840" cy="399794"/>
          </a:xfrm>
          <a:prstGeom prst="rect">
            <a:avLst/>
          </a:prstGeom>
          <a:solidFill>
            <a:srgbClr val="0C6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rtlCol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Natural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Resources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8459" y="3273840"/>
            <a:ext cx="3863700" cy="73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50637" y="3391388"/>
            <a:ext cx="911852" cy="31166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Digital </a:t>
            </a:r>
            <a:b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</a:b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Platforms</a:t>
            </a:r>
          </a:p>
        </p:txBody>
      </p:sp>
      <p:sp>
        <p:nvSpPr>
          <p:cNvPr id="16" name="TextBox 15"/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920741" y="3390882"/>
            <a:ext cx="961796" cy="29211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Analytics </a:t>
            </a:r>
            <a:b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</a:b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Framework</a:t>
            </a:r>
          </a:p>
        </p:txBody>
      </p:sp>
      <p:sp>
        <p:nvSpPr>
          <p:cNvPr id="19" name="TextBox 18"/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479879" y="3352430"/>
            <a:ext cx="1336596" cy="45756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Global IT/Data </a:t>
            </a:r>
          </a:p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Center </a:t>
            </a:r>
          </a:p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Infrastructure</a:t>
            </a:r>
          </a:p>
        </p:txBody>
      </p:sp>
      <p:sp>
        <p:nvSpPr>
          <p:cNvPr id="20" name="TextBox 19"/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71013" y="3283280"/>
            <a:ext cx="1225521" cy="53322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Insight via Proprietary/ Unstructured Data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025" y="5409756"/>
            <a:ext cx="1454558" cy="911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40652" y="4129560"/>
            <a:ext cx="4138029" cy="2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tabLst>
                <a:tab pos="1143000" algn="l"/>
              </a:tabLst>
            </a:pPr>
            <a:r>
              <a:rPr lang="en-US" sz="1450" dirty="0">
                <a:solidFill>
                  <a:srgbClr val="0C639E"/>
                </a:solidFill>
                <a:latin typeface="Century Gothic" panose="020B0502020202020204" pitchFamily="34" charset="0"/>
                <a:ea typeface="+mj-ea"/>
                <a:cs typeface="+mj-cs"/>
              </a:rPr>
              <a:t>Recognition</a:t>
            </a:r>
          </a:p>
        </p:txBody>
      </p:sp>
      <p:pic>
        <p:nvPicPr>
          <p:cNvPr id="7" name="Picture 6" descr="Analytics-Framework-New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07" y="2893514"/>
            <a:ext cx="455937" cy="459377"/>
          </a:xfrm>
          <a:prstGeom prst="rect">
            <a:avLst/>
          </a:prstGeom>
        </p:spPr>
      </p:pic>
      <p:pic>
        <p:nvPicPr>
          <p:cNvPr id="9" name="Picture 8" descr="Digital-Platform-New-v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72" y="2977659"/>
            <a:ext cx="320601" cy="288541"/>
          </a:xfrm>
          <a:prstGeom prst="rect">
            <a:avLst/>
          </a:prstGeom>
        </p:spPr>
      </p:pic>
      <p:pic>
        <p:nvPicPr>
          <p:cNvPr id="10" name="Picture 9" descr="Global-IT-Center_New_v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02" y="2996486"/>
            <a:ext cx="285605" cy="282165"/>
          </a:xfrm>
          <a:prstGeom prst="rect">
            <a:avLst/>
          </a:prstGeom>
        </p:spPr>
      </p:pic>
      <p:pic>
        <p:nvPicPr>
          <p:cNvPr id="11" name="Picture 10" descr="Mag-Glass-V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20" y="2955706"/>
            <a:ext cx="314855" cy="314855"/>
          </a:xfrm>
          <a:prstGeom prst="rect">
            <a:avLst/>
          </a:prstGeom>
        </p:spPr>
      </p:pic>
      <p:pic>
        <p:nvPicPr>
          <p:cNvPr id="18" name="Picture 17" descr="2016-Forbes-Innovate-Companies_v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67" y="5349108"/>
            <a:ext cx="1581981" cy="112031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05084" y="2047901"/>
            <a:ext cx="1005840" cy="399794"/>
          </a:xfrm>
          <a:prstGeom prst="rect">
            <a:avLst/>
          </a:prstGeom>
          <a:solidFill>
            <a:srgbClr val="0C6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rtlCol="0" anchor="ctr"/>
          <a:lstStyle/>
          <a:p>
            <a:pPr algn="ctr">
              <a:defRPr/>
            </a:pPr>
            <a:r>
              <a:rPr lang="en-US" sz="1000" b="1" dirty="0">
                <a:latin typeface="Century Gothic"/>
                <a:cs typeface="Century Gothic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Financial          Services</a:t>
            </a:r>
          </a:p>
        </p:txBody>
      </p:sp>
      <p:sp>
        <p:nvSpPr>
          <p:cNvPr id="29" name="object 29"/>
          <p:cNvSpPr/>
          <p:nvPr/>
        </p:nvSpPr>
        <p:spPr>
          <a:xfrm>
            <a:off x="4848459" y="5409756"/>
            <a:ext cx="669353" cy="10972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Verisk</a:t>
            </a:r>
            <a:r>
              <a:rPr lang="en-US" b="1" dirty="0" smtClean="0"/>
              <a:t> Analytics - Who </a:t>
            </a:r>
            <a:r>
              <a:rPr lang="en-US" b="1" dirty="0"/>
              <a:t>We Are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505575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fld id="{98C1AAA7-3584-431F-B171-B6E97BC46D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24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t="5281" r="4292" b="6691"/>
          <a:stretch/>
        </p:blipFill>
        <p:spPr bwMode="auto">
          <a:xfrm>
            <a:off x="1461331" y="2965391"/>
            <a:ext cx="6494804" cy="3580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639" y="687138"/>
            <a:ext cx="8221408" cy="430887"/>
          </a:xfrm>
        </p:spPr>
        <p:txBody>
          <a:bodyPr>
            <a:normAutofit fontScale="90000"/>
          </a:bodyPr>
          <a:lstStyle/>
          <a:p>
            <a:r>
              <a:rPr lang="en-AU" sz="2800" b="1" dirty="0" err="1" smtClean="0"/>
              <a:t>Healix</a:t>
            </a:r>
            <a:r>
              <a:rPr lang="en-AU" sz="2800" b="1" dirty="0" smtClean="0"/>
              <a:t> Risk Rating - Automated Medical Risk Assessment</a:t>
            </a:r>
            <a:endParaRPr lang="en-AU" sz="2800" dirty="0">
              <a:solidFill>
                <a:srgbClr val="005A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1639" y="1341691"/>
            <a:ext cx="7105546" cy="1491943"/>
          </a:xfrm>
        </p:spPr>
        <p:txBody>
          <a:bodyPr>
            <a:noAutofit/>
          </a:bodyPr>
          <a:lstStyle/>
          <a:p>
            <a:pPr algn="l"/>
            <a:r>
              <a:rPr lang="en-AU" sz="1400" dirty="0">
                <a:latin typeface="Century Gothic" pitchFamily="34" charset="0"/>
              </a:rPr>
              <a:t>Over 17 million medical assessments performed </a:t>
            </a:r>
            <a:r>
              <a:rPr lang="en-AU" sz="1400" dirty="0" smtClean="0">
                <a:latin typeface="Century Gothic" pitchFamily="34" charset="0"/>
              </a:rPr>
              <a:t>annually</a:t>
            </a:r>
            <a:endParaRPr lang="en-AU" sz="1400" dirty="0">
              <a:latin typeface="Century Gothic" pitchFamily="34" charset="0"/>
            </a:endParaRPr>
          </a:p>
          <a:p>
            <a:pPr algn="l"/>
            <a:endParaRPr lang="en-AU" sz="600" dirty="0"/>
          </a:p>
          <a:p>
            <a:pPr algn="l"/>
            <a:r>
              <a:rPr lang="en-AU" sz="1400" dirty="0"/>
              <a:t>Automated Medical Risk Assessment solutions are integral to customer sales </a:t>
            </a:r>
            <a:r>
              <a:rPr lang="en-AU" sz="1400" dirty="0" smtClean="0"/>
              <a:t>journey’s </a:t>
            </a:r>
            <a:r>
              <a:rPr lang="en-AU" sz="1400" dirty="0"/>
              <a:t>for global travel </a:t>
            </a:r>
            <a:r>
              <a:rPr lang="en-AU" sz="1400" dirty="0" smtClean="0"/>
              <a:t>insurers</a:t>
            </a:r>
          </a:p>
          <a:p>
            <a:pPr marL="0" indent="0" algn="l">
              <a:buNone/>
            </a:pPr>
            <a:endParaRPr lang="en-AU" sz="1400" dirty="0" smtClean="0"/>
          </a:p>
          <a:p>
            <a:pPr algn="l"/>
            <a:r>
              <a:rPr lang="en-AU" sz="1400" dirty="0" smtClean="0"/>
              <a:t>HRR Risk Assessment Solutions available for Travel, Health, Pet and Income protection markets.</a:t>
            </a:r>
            <a:endParaRPr lang="en-AU" sz="1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1573" y="661443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1AAA7-3584-431F-B171-B6E97BC46D50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548" y="781142"/>
            <a:ext cx="8221408" cy="430887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Travel Insurance and </a:t>
            </a:r>
            <a:r>
              <a:rPr lang="en-AU" sz="3200" b="1" dirty="0" smtClean="0"/>
              <a:t>Medical </a:t>
            </a:r>
            <a:r>
              <a:rPr lang="en-AU" sz="3200" b="1" dirty="0"/>
              <a:t>R</a:t>
            </a:r>
            <a:r>
              <a:rPr lang="en-AU" sz="3200" b="1" dirty="0" smtClean="0"/>
              <a:t>isk</a:t>
            </a:r>
            <a:endParaRPr lang="en-AU" sz="3200" dirty="0">
              <a:solidFill>
                <a:srgbClr val="005A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7276" y="1324601"/>
            <a:ext cx="7105546" cy="435271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AU" sz="1600" dirty="0" smtClean="0"/>
              <a:t>High-volume, Low-cost insurance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/>
              <a:t>Emergency Medical Expenses are the largest contributor to claims costs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/>
              <a:t>Travel insurance typically provides high cover limits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/>
              <a:t>Past medical history is a key underwriting risk factor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/>
              <a:t>Highly regulated industry with a requirement to ‘Treat Customers Fairly’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/>
              <a:t>Legislation requires insurers to make individual assessments of risk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/>
              <a:t>Not realistic to apply ‘traditional’ medical underwriting through a manual process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/>
              <a:t>General exclusions are an ineffective means of avoiding claims related to pre-existing conditions.</a:t>
            </a:r>
            <a:endParaRPr lang="en-AU" sz="1600" dirty="0"/>
          </a:p>
          <a:p>
            <a:pPr algn="l"/>
            <a:endParaRPr lang="en-AU" sz="700" dirty="0"/>
          </a:p>
          <a:p>
            <a:pPr algn="l"/>
            <a:endParaRPr lang="en-AU" sz="1600" dirty="0"/>
          </a:p>
          <a:p>
            <a:pPr algn="l"/>
            <a:endParaRPr lang="en-AU" sz="1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1573" y="661443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1AAA7-3584-431F-B171-B6E97BC46D50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548" y="781142"/>
            <a:ext cx="8221408" cy="430887"/>
          </a:xfrm>
        </p:spPr>
        <p:txBody>
          <a:bodyPr>
            <a:noAutofit/>
          </a:bodyPr>
          <a:lstStyle/>
          <a:p>
            <a:r>
              <a:rPr lang="en-AU" sz="3200" b="1" dirty="0" smtClean="0"/>
              <a:t>Requirements of an Underwriting Solution</a:t>
            </a:r>
            <a:endParaRPr lang="en-AU" sz="3200" dirty="0">
              <a:solidFill>
                <a:srgbClr val="005A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1639" y="1563883"/>
            <a:ext cx="7105546" cy="32191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Direct </a:t>
            </a:r>
            <a:r>
              <a:rPr lang="en-GB" sz="1600" dirty="0">
                <a:solidFill>
                  <a:schemeClr val="tx1"/>
                </a:solidFill>
              </a:rPr>
              <a:t>interaction with customer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No expert medical “intervention”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Fully automated process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Consistent with distribution methodology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Quick and accurate medical risk assessment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Allows insurers to take an “educated” decision on risk acceptance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Instant, clear decision on price and extent of </a:t>
            </a:r>
            <a:r>
              <a:rPr lang="en-GB" sz="1600" dirty="0" smtClean="0">
                <a:solidFill>
                  <a:schemeClr val="tx1"/>
                </a:solidFill>
              </a:rPr>
              <a:t>coverage.</a:t>
            </a:r>
            <a:endParaRPr lang="en-GB" sz="1600" dirty="0">
              <a:solidFill>
                <a:schemeClr val="tx1"/>
              </a:solidFill>
            </a:endParaRPr>
          </a:p>
          <a:p>
            <a:pPr algn="l"/>
            <a:endParaRPr lang="en-AU" sz="700" dirty="0"/>
          </a:p>
          <a:p>
            <a:pPr algn="l"/>
            <a:endParaRPr lang="en-AU" sz="1600" dirty="0"/>
          </a:p>
          <a:p>
            <a:pPr algn="l"/>
            <a:endParaRPr lang="en-AU" sz="1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1573" y="661443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1AAA7-3584-431F-B171-B6E97BC46D50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The Challenge and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35" y="1623819"/>
            <a:ext cx="8065074" cy="51308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The Challenge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To stratify an individuals' medical risk for the travel insurer as quickly and accurately as possible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The Solution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Medical algorithmic database + technology </a:t>
            </a:r>
          </a:p>
          <a:p>
            <a:pPr marL="1188720" lvl="3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	= The </a:t>
            </a:r>
            <a:r>
              <a:rPr lang="en-GB" sz="2000" b="1" dirty="0" smtClean="0">
                <a:solidFill>
                  <a:schemeClr val="tx1"/>
                </a:solidFill>
              </a:rPr>
              <a:t>HRR Black </a:t>
            </a:r>
            <a:r>
              <a:rPr lang="en-GB" sz="2000" b="1" dirty="0">
                <a:solidFill>
                  <a:schemeClr val="tx1"/>
                </a:solidFill>
              </a:rPr>
              <a:t>Box</a:t>
            </a: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A global solution that has the power to increase sales, transform underwriting results and introduce operational efficiencies.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lvl="1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3" descr="proces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4" b="13580"/>
          <a:stretch>
            <a:fillRect/>
          </a:stretch>
        </p:blipFill>
        <p:spPr bwMode="auto">
          <a:xfrm>
            <a:off x="228600" y="1828800"/>
            <a:ext cx="861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914400" y="539262"/>
            <a:ext cx="563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2800" b="1" dirty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362200" y="2895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itchFamily="34" charset="0"/>
              </a:rPr>
              <a:t>SALES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762000" y="2667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100" b="1" dirty="0">
                <a:solidFill>
                  <a:schemeClr val="bg1"/>
                </a:solidFill>
                <a:latin typeface="Century Gothic" pitchFamily="34" charset="0"/>
              </a:rPr>
              <a:t>Call Centre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914400" y="31242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100" b="1" dirty="0">
                <a:solidFill>
                  <a:schemeClr val="bg1"/>
                </a:solidFill>
                <a:latin typeface="Century Gothic" pitchFamily="34" charset="0"/>
              </a:rPr>
              <a:t>Walk-in</a:t>
            </a:r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914400" y="35814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100" b="1" dirty="0">
                <a:solidFill>
                  <a:schemeClr val="bg1"/>
                </a:solidFill>
                <a:latin typeface="Century Gothic" pitchFamily="34" charset="0"/>
              </a:rPr>
              <a:t>Brokers</a:t>
            </a:r>
          </a:p>
        </p:txBody>
      </p:sp>
      <p:sp>
        <p:nvSpPr>
          <p:cNvPr id="9224" name="Rectangle 2"/>
          <p:cNvSpPr>
            <a:spLocks noChangeArrowheads="1"/>
          </p:cNvSpPr>
          <p:nvPr/>
        </p:nvSpPr>
        <p:spPr bwMode="auto">
          <a:xfrm>
            <a:off x="3048000" y="28956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Century Gothic" pitchFamily="34" charset="0"/>
              </a:rPr>
              <a:t>Qualification</a:t>
            </a:r>
          </a:p>
        </p:txBody>
      </p:sp>
      <p:sp>
        <p:nvSpPr>
          <p:cNvPr id="9225" name="Rectangle 2"/>
          <p:cNvSpPr>
            <a:spLocks noChangeArrowheads="1"/>
          </p:cNvSpPr>
          <p:nvPr/>
        </p:nvSpPr>
        <p:spPr bwMode="auto">
          <a:xfrm>
            <a:off x="914400" y="22098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100" b="1" dirty="0">
                <a:solidFill>
                  <a:schemeClr val="bg1"/>
                </a:solidFill>
                <a:latin typeface="Century Gothic" pitchFamily="34" charset="0"/>
              </a:rPr>
              <a:t>On-line</a:t>
            </a:r>
          </a:p>
        </p:txBody>
      </p: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3886200" y="25146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Century Gothic" pitchFamily="34" charset="0"/>
              </a:rPr>
              <a:t>No Pre-existing Condition</a:t>
            </a:r>
          </a:p>
        </p:txBody>
      </p:sp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3757550" y="321227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Century Gothic" pitchFamily="34" charset="0"/>
              </a:rPr>
              <a:t>Pre-existing </a:t>
            </a:r>
          </a:p>
          <a:p>
            <a:pPr algn="ctr" eaLnBrk="1" hangingPunct="1"/>
            <a:r>
              <a:rPr lang="en-GB" altLang="en-US" sz="1000" b="1" dirty="0">
                <a:latin typeface="Century Gothic" pitchFamily="34" charset="0"/>
              </a:rPr>
              <a:t>Condition</a:t>
            </a:r>
          </a:p>
        </p:txBody>
      </p:sp>
      <p:sp>
        <p:nvSpPr>
          <p:cNvPr id="9228" name="Rectangle 2"/>
          <p:cNvSpPr>
            <a:spLocks noChangeArrowheads="1"/>
          </p:cNvSpPr>
          <p:nvPr/>
        </p:nvSpPr>
        <p:spPr bwMode="auto">
          <a:xfrm>
            <a:off x="4648200" y="3071813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 err="1">
                <a:solidFill>
                  <a:schemeClr val="bg1"/>
                </a:solidFill>
                <a:latin typeface="Century Gothic" pitchFamily="34" charset="0"/>
              </a:rPr>
              <a:t>HEALIX</a:t>
            </a:r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/>
            <a:r>
              <a:rPr lang="en-GB" altLang="en-US" sz="1400" b="1" dirty="0">
                <a:solidFill>
                  <a:schemeClr val="bg1"/>
                </a:solidFill>
                <a:latin typeface="Century Gothic" pitchFamily="34" charset="0"/>
              </a:rPr>
              <a:t>RISK RATING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62600" y="3159825"/>
            <a:ext cx="762000" cy="533400"/>
            <a:chOff x="5562600" y="3124200"/>
            <a:chExt cx="762000" cy="533400"/>
          </a:xfrm>
        </p:grpSpPr>
        <p:sp>
          <p:nvSpPr>
            <p:cNvPr id="9229" name="Rectangle 2"/>
            <p:cNvSpPr>
              <a:spLocks noChangeArrowheads="1"/>
            </p:cNvSpPr>
            <p:nvPr/>
          </p:nvSpPr>
          <p:spPr bwMode="auto">
            <a:xfrm>
              <a:off x="5562600" y="3124200"/>
              <a:ext cx="762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GB" altLang="en-US" sz="900" b="1" dirty="0">
                  <a:latin typeface="Century Gothic" pitchFamily="34" charset="0"/>
                </a:rPr>
                <a:t>Standard</a:t>
              </a:r>
            </a:p>
          </p:txBody>
        </p:sp>
        <p:sp>
          <p:nvSpPr>
            <p:cNvPr id="9230" name="Rectangle 2"/>
            <p:cNvSpPr>
              <a:spLocks noChangeArrowheads="1"/>
            </p:cNvSpPr>
            <p:nvPr/>
          </p:nvSpPr>
          <p:spPr bwMode="auto">
            <a:xfrm>
              <a:off x="5562600" y="3276600"/>
              <a:ext cx="762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GB" altLang="en-US" sz="900" b="1" dirty="0">
                  <a:latin typeface="Century Gothic" pitchFamily="34" charset="0"/>
                </a:rPr>
                <a:t>Load</a:t>
              </a:r>
            </a:p>
          </p:txBody>
        </p:sp>
        <p:sp>
          <p:nvSpPr>
            <p:cNvPr id="9231" name="Rectangle 2"/>
            <p:cNvSpPr>
              <a:spLocks noChangeArrowheads="1"/>
            </p:cNvSpPr>
            <p:nvPr/>
          </p:nvSpPr>
          <p:spPr bwMode="auto">
            <a:xfrm>
              <a:off x="5562600" y="3429000"/>
              <a:ext cx="762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GB" altLang="en-US" sz="900" b="1" dirty="0">
                  <a:latin typeface="Century Gothic" pitchFamily="34" charset="0"/>
                </a:rPr>
                <a:t>Decline</a:t>
              </a:r>
            </a:p>
          </p:txBody>
        </p:sp>
      </p:grp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6357938" y="292627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800" b="1" dirty="0">
                <a:latin typeface="Century Gothic" pitchFamily="34" charset="0"/>
              </a:rPr>
              <a:t>Policy</a:t>
            </a:r>
          </a:p>
          <a:p>
            <a:pPr algn="ctr" eaLnBrk="1" hangingPunct="1"/>
            <a:r>
              <a:rPr lang="en-GB" altLang="en-US" sz="800" b="1" dirty="0">
                <a:latin typeface="Century Gothic" pitchFamily="34" charset="0"/>
              </a:rPr>
              <a:t>Administration</a:t>
            </a:r>
          </a:p>
        </p:txBody>
      </p:sp>
      <p:sp>
        <p:nvSpPr>
          <p:cNvPr id="9233" name="Rectangle 2"/>
          <p:cNvSpPr>
            <a:spLocks noChangeArrowheads="1"/>
          </p:cNvSpPr>
          <p:nvPr/>
        </p:nvSpPr>
        <p:spPr bwMode="auto">
          <a:xfrm>
            <a:off x="7239000" y="292627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800" b="1" dirty="0">
                <a:latin typeface="Century Gothic" pitchFamily="34" charset="0"/>
              </a:rPr>
              <a:t>Claims</a:t>
            </a:r>
          </a:p>
          <a:p>
            <a:pPr algn="ctr" eaLnBrk="1" hangingPunct="1"/>
            <a:r>
              <a:rPr lang="en-GB" altLang="en-US" sz="800" b="1" dirty="0">
                <a:latin typeface="Century Gothic" pitchFamily="34" charset="0"/>
              </a:rPr>
              <a:t>Management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153400" y="2926275"/>
            <a:ext cx="539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800" b="1" dirty="0">
                <a:latin typeface="Century Gothic" pitchFamily="34" charset="0"/>
              </a:rPr>
              <a:t>Claims</a:t>
            </a:r>
          </a:p>
        </p:txBody>
      </p:sp>
      <p:sp>
        <p:nvSpPr>
          <p:cNvPr id="9235" name="Rectangle 2"/>
          <p:cNvSpPr>
            <a:spLocks noChangeArrowheads="1"/>
          </p:cNvSpPr>
          <p:nvPr/>
        </p:nvSpPr>
        <p:spPr bwMode="auto">
          <a:xfrm>
            <a:off x="3886200" y="42672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Century Gothic" pitchFamily="34" charset="0"/>
              </a:rPr>
              <a:t>Underwriting</a:t>
            </a:r>
          </a:p>
        </p:txBody>
      </p:sp>
      <p:sp>
        <p:nvSpPr>
          <p:cNvPr id="9236" name="Rectangle 2"/>
          <p:cNvSpPr>
            <a:spLocks noChangeArrowheads="1"/>
          </p:cNvSpPr>
          <p:nvPr/>
        </p:nvSpPr>
        <p:spPr bwMode="auto">
          <a:xfrm>
            <a:off x="2362199" y="4753100"/>
            <a:ext cx="51430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Century Gothic" pitchFamily="34" charset="0"/>
              </a:rPr>
              <a:t>Management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490" y="791254"/>
            <a:ext cx="8204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entury Gothic" pitchFamily="34" charset="0"/>
              </a:rPr>
              <a:t>Travel Insurance and Risk Rating Journey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</a:t>
            </a:r>
            <a:r>
              <a:rPr lang="en-GB" sz="3600" dirty="0">
                <a:solidFill>
                  <a:schemeClr val="tx1"/>
                </a:solidFill>
              </a:rPr>
              <a:t>Black Box </a:t>
            </a:r>
            <a:r>
              <a:rPr lang="en-GB" sz="3600" dirty="0"/>
              <a:t>Integration</a:t>
            </a:r>
          </a:p>
        </p:txBody>
      </p:sp>
      <p:pic>
        <p:nvPicPr>
          <p:cNvPr id="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5265"/>
            <a:ext cx="6400800" cy="47413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Customer Journey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4236"/>
            <a:ext cx="6400800" cy="51486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570&quot;&gt;&lt;property id=&quot;20148&quot; value=&quot;5&quot;/&gt;&lt;property id=&quot;20300&quot; value=&quot;Slide 2&quot;/&gt;&lt;property id=&quot;20307&quot; value=&quot;285&quot;/&gt;&lt;/object&gt;&lt;object type=&quot;3&quot; unique_id=&quot;10587&quot;&gt;&lt;property id=&quot;20148&quot; value=&quot;5&quot;/&gt;&lt;property id=&quot;20300&quot; value=&quot;Slide 3&quot;/&gt;&lt;property id=&quot;20307&quot; value=&quot;286&quot;/&gt;&lt;/object&gt;&lt;object type=&quot;3&quot; unique_id=&quot;10690&quot;&gt;&lt;property id=&quot;20148&quot; value=&quot;5&quot;/&gt;&lt;property id=&quot;20300&quot; value=&quot;Slide 4&quot;/&gt;&lt;property id=&quot;20307&quot; value=&quot;287&quot;/&gt;&lt;/object&gt;&lt;object type=&quot;3&quot; unique_id=&quot;10745&quot;&gt;&lt;property id=&quot;20148&quot; value=&quot;5&quot;/&gt;&lt;property id=&quot;20300&quot; value=&quot;Slide 5&quot;/&gt;&lt;property id=&quot;20307&quot; value=&quot;288&quot;/&gt;&lt;/object&gt;&lt;object type=&quot;3&quot; unique_id=&quot;10879&quot;&gt;&lt;property id=&quot;20148&quot; value=&quot;5&quot;/&gt;&lt;property id=&quot;20300&quot; value=&quot;Slide 11&quot;/&gt;&lt;property id=&quot;20307&quot; value=&quot;289&quot;/&gt;&lt;/object&gt;&lt;object type=&quot;3&quot; unique_id=&quot;11589&quot;&gt;&lt;property id=&quot;20148&quot; value=&quot;5&quot;/&gt;&lt;property id=&quot;20300&quot; value=&quot;Slide 6&quot;/&gt;&lt;property id=&quot;20307&quot; value=&quot;299&quot;/&gt;&lt;/object&gt;&lt;object type=&quot;3&quot; unique_id=&quot;11590&quot;&gt;&lt;property id=&quot;20148&quot; value=&quot;5&quot;/&gt;&lt;property id=&quot;20300&quot; value=&quot;Slide 7&quot;/&gt;&lt;property id=&quot;20307&quot; value=&quot;297&quot;/&gt;&lt;/object&gt;&lt;object type=&quot;3&quot; unique_id=&quot;11591&quot;&gt;&lt;property id=&quot;20148&quot; value=&quot;5&quot;/&gt;&lt;property id=&quot;20300&quot; value=&quot;Slide 8&quot;/&gt;&lt;property id=&quot;20307&quot; value=&quot;300&quot;/&gt;&lt;/object&gt;&lt;object type=&quot;3&quot; unique_id=&quot;11592&quot;&gt;&lt;property id=&quot;20148&quot; value=&quot;5&quot;/&gt;&lt;property id=&quot;20300&quot; value=&quot;Slide 9&quot;/&gt;&lt;property id=&quot;20307&quot; value=&quot;301&quot;/&gt;&lt;/object&gt;&lt;object type=&quot;3&quot; unique_id=&quot;11593&quot;&gt;&lt;property id=&quot;20148&quot; value=&quot;5&quot;/&gt;&lt;property id=&quot;20300&quot; value=&quot;Slide 10&quot;/&gt;&lt;property id=&quot;20307&quot; value=&quot;302&quot;/&gt;&lt;/object&gt;&lt;object type=&quot;3&quot; unique_id=&quot;11594&quot;&gt;&lt;property id=&quot;20148&quot; value=&quot;5&quot;/&gt;&lt;property id=&quot;20300&quot; value=&quot;Slide 16&quot;/&gt;&lt;property id=&quot;20307&quot; value=&quot;303&quot;/&gt;&lt;/object&gt;&lt;object type=&quot;3&quot; unique_id=&quot;11595&quot;&gt;&lt;property id=&quot;20148&quot; value=&quot;5&quot;/&gt;&lt;property id=&quot;20300&quot; value=&quot;Slide 12&quot;/&gt;&lt;property id=&quot;20307&quot; value=&quot;305&quot;/&gt;&lt;/object&gt;&lt;object type=&quot;3&quot; unique_id=&quot;11723&quot;&gt;&lt;property id=&quot;20148&quot; value=&quot;5&quot;/&gt;&lt;property id=&quot;20300&quot; value=&quot;Slide 13&quot;/&gt;&lt;property id=&quot;20307&quot; value=&quot;306&quot;/&gt;&lt;/object&gt;&lt;object type=&quot;3&quot; unique_id=&quot;11724&quot;&gt;&lt;property id=&quot;20148&quot; value=&quot;5&quot;/&gt;&lt;property id=&quot;20300&quot; value=&quot;Slide 14&quot;/&gt;&lt;property id=&quot;20307&quot; value=&quot;307&quot;/&gt;&lt;/object&gt;&lt;object type=&quot;3&quot; unique_id=&quot;12390&quot;&gt;&lt;property id=&quot;20148&quot; value=&quot;5&quot;/&gt;&lt;property id=&quot;20300&quot; value=&quot;Slide 17&quot;/&gt;&lt;property id=&quot;20307&quot; value=&quot;309&quot;/&gt;&lt;/object&gt;&lt;object type=&quot;3&quot; unique_id=&quot;12427&quot;&gt;&lt;property id=&quot;20148&quot; value=&quot;5&quot;/&gt;&lt;property id=&quot;20300&quot; value=&quot;Slide 15&quot;/&gt;&lt;property id=&quot;20307&quot; value=&quot;31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Tint_ColorTint08"/>
  <p:tag name="DEVICE" val="Canon Colorpass 1000"/>
  <p:tag name="LINECOLOR" val="R225_G147_B1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Tint_ColorTint08"/>
  <p:tag name="DEVICE" val="Canon Colorpass 1000"/>
  <p:tag name="LINECOLOR" val="R225_G147_B1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Tint_ColorTint08"/>
  <p:tag name="DEVICE" val="Canon Colorpass 1000"/>
  <p:tag name="LINECOLOR" val="R225_G147_B1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Tint_ColorTint08"/>
  <p:tag name="DEVICE" val="Canon Colorpass 1000"/>
  <p:tag name="LINECOLOR" val="R225_G147_B177"/>
</p:tagLst>
</file>

<file path=ppt/theme/theme1.xml><?xml version="1.0" encoding="utf-8"?>
<a:theme xmlns:a="http://schemas.openxmlformats.org/drawingml/2006/main" name="Office Theme">
  <a:themeElements>
    <a:clrScheme name="Verisk Sales Deck">
      <a:dk1>
        <a:sysClr val="windowText" lastClr="000000"/>
      </a:dk1>
      <a:lt1>
        <a:sysClr val="window" lastClr="FFFFFF"/>
      </a:lt1>
      <a:dk2>
        <a:srgbClr val="0078AE"/>
      </a:dk2>
      <a:lt2>
        <a:srgbClr val="EEEEEE"/>
      </a:lt2>
      <a:accent1>
        <a:srgbClr val="0078AE"/>
      </a:accent1>
      <a:accent2>
        <a:srgbClr val="E07735"/>
      </a:accent2>
      <a:accent3>
        <a:srgbClr val="9EB326"/>
      </a:accent3>
      <a:accent4>
        <a:srgbClr val="BC60A4"/>
      </a:accent4>
      <a:accent5>
        <a:srgbClr val="00ACA1"/>
      </a:accent5>
      <a:accent6>
        <a:srgbClr val="D9531E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3417DC4D10A4E88C863C20D0B81BD" ma:contentTypeVersion="0" ma:contentTypeDescription="Create a new document." ma:contentTypeScope="" ma:versionID="01900709c83a8e09b23b174a2b4cfdb7">
  <xsd:schema xmlns:xsd="http://www.w3.org/2001/XMLSchema" xmlns:xs="http://www.w3.org/2001/XMLSchema" xmlns:p="http://schemas.microsoft.com/office/2006/metadata/properties" xmlns:ns1="http://schemas.microsoft.com/sharepoint/v3" xmlns:ns2="830d0ca3-9f32-4503-90df-deff11cd0900" targetNamespace="http://schemas.microsoft.com/office/2006/metadata/properties" ma:root="true" ma:fieldsID="29310aaf88d61f67b14c93e2b2de63da" ns1:_="" ns2:_="">
    <xsd:import namespace="http://schemas.microsoft.com/sharepoint/v3"/>
    <xsd:import namespace="830d0ca3-9f32-4503-90df-deff11cd090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d0ca3-9f32-4503-90df-deff11cd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9B7B5-AC31-43B5-A4BA-582859BE7D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74E54A-6B94-41CA-8C8E-2331412E237F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30d0ca3-9f32-4503-90df-deff11cd0900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B34F4F-9828-4F12-8547-9857F4AD4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30d0ca3-9f32-4503-90df-deff11cd0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32605</TotalTime>
  <Words>409</Words>
  <Application>Microsoft Office PowerPoint</Application>
  <PresentationFormat>On-screen Show (4:3)</PresentationFormat>
  <Paragraphs>113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Healix Risk Rating A Verisk Analytics Business</vt:lpstr>
      <vt:lpstr>Verisk Analytics - Who We Are</vt:lpstr>
      <vt:lpstr>Healix Risk Rating - Automated Medical Risk Assessment</vt:lpstr>
      <vt:lpstr>Travel Insurance and Medical Risk</vt:lpstr>
      <vt:lpstr>Requirements of an Underwriting Solution</vt:lpstr>
      <vt:lpstr>The Challenge and The Solution</vt:lpstr>
      <vt:lpstr>PowerPoint Presentation</vt:lpstr>
      <vt:lpstr>The Black Box Integration</vt:lpstr>
      <vt:lpstr>The Customer Journey</vt:lpstr>
      <vt:lpstr>The Customer Journey</vt:lpstr>
      <vt:lpstr>The Customer Journey</vt:lpstr>
      <vt:lpstr>Black Box Usage and Demonstration</vt:lpstr>
    </vt:vector>
  </TitlesOfParts>
  <Company>HealthCare Insight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Mica Johnson</dc:creator>
  <cp:lastModifiedBy>Lara Suttie-Sims</cp:lastModifiedBy>
  <cp:revision>651</cp:revision>
  <cp:lastPrinted>2011-12-06T17:44:17Z</cp:lastPrinted>
  <dcterms:created xsi:type="dcterms:W3CDTF">2012-03-02T12:38:39Z</dcterms:created>
  <dcterms:modified xsi:type="dcterms:W3CDTF">2017-05-19T13:05:35Z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0x010100DA13417DC4D10A4E88C863C20D0B81BD</vt:lpwstr>
  </property>
</Properties>
</file>