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276" r:id="rId2"/>
    <p:sldId id="304" r:id="rId3"/>
    <p:sldId id="284" r:id="rId4"/>
    <p:sldId id="285" r:id="rId5"/>
    <p:sldId id="283" r:id="rId6"/>
    <p:sldId id="286" r:id="rId7"/>
    <p:sldId id="287" r:id="rId8"/>
    <p:sldId id="297" r:id="rId9"/>
    <p:sldId id="263" r:id="rId10"/>
    <p:sldId id="298" r:id="rId11"/>
    <p:sldId id="303" r:id="rId12"/>
    <p:sldId id="293" r:id="rId13"/>
    <p:sldId id="280" r:id="rId14"/>
  </p:sldIdLst>
  <p:sldSz cx="9144000" cy="5143500" type="screen16x9"/>
  <p:notesSz cx="6889750" cy="100218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10"/>
    <a:srgbClr val="E94E1B"/>
    <a:srgbClr val="EB8C00"/>
    <a:srgbClr val="241E92"/>
    <a:srgbClr val="8064A2"/>
    <a:srgbClr val="4BACC6"/>
    <a:srgbClr val="1F497D"/>
    <a:srgbClr val="EF815F"/>
    <a:srgbClr val="2D2E83"/>
    <a:srgbClr val="F297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2" autoAdjust="0"/>
    <p:restoredTop sz="94660"/>
  </p:normalViewPr>
  <p:slideViewPr>
    <p:cSldViewPr>
      <p:cViewPr varScale="1">
        <p:scale>
          <a:sx n="110" d="100"/>
          <a:sy n="110" d="100"/>
        </p:scale>
        <p:origin x="126" y="144"/>
      </p:cViewPr>
      <p:guideLst>
        <p:guide orient="horz" pos="1620"/>
        <p:guide pos="2880"/>
      </p:guideLst>
    </p:cSldViewPr>
  </p:slideViewPr>
  <p:notesTextViewPr>
    <p:cViewPr>
      <p:scale>
        <a:sx n="1" d="1"/>
        <a:sy n="1" d="1"/>
      </p:scale>
      <p:origin x="0" y="0"/>
    </p:cViewPr>
  </p:notesTextViewPr>
  <p:notesViewPr>
    <p:cSldViewPr>
      <p:cViewPr varScale="1">
        <p:scale>
          <a:sx n="45" d="100"/>
          <a:sy n="45" d="100"/>
        </p:scale>
        <p:origin x="-2772" y="-7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A015F580-6EED-4407-AD36-47E3C39E3C36}" type="datetimeFigureOut">
              <a:rPr lang="fr-FR" smtClean="0"/>
              <a:t>19/05/2017</a:t>
            </a:fld>
            <a:endParaRPr lang="fr-FR"/>
          </a:p>
        </p:txBody>
      </p:sp>
      <p:sp>
        <p:nvSpPr>
          <p:cNvPr id="4" name="Espace réservé du pied de page 3"/>
          <p:cNvSpPr>
            <a:spLocks noGrp="1"/>
          </p:cNvSpPr>
          <p:nvPr>
            <p:ph type="ftr" sz="quarter" idx="2"/>
          </p:nvPr>
        </p:nvSpPr>
        <p:spPr>
          <a:xfrm>
            <a:off x="0" y="9518650"/>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8650"/>
            <a:ext cx="2986088" cy="501650"/>
          </a:xfrm>
          <a:prstGeom prst="rect">
            <a:avLst/>
          </a:prstGeom>
        </p:spPr>
        <p:txBody>
          <a:bodyPr vert="horz" lIns="91440" tIns="45720" rIns="91440" bIns="45720" rtlCol="0" anchor="b"/>
          <a:lstStyle>
            <a:lvl1pPr algn="r">
              <a:defRPr sz="1200"/>
            </a:lvl1pPr>
          </a:lstStyle>
          <a:p>
            <a:fld id="{B5E40D3C-B654-4FF0-9E6C-14AC9891CF5F}" type="slidenum">
              <a:rPr lang="fr-FR" smtClean="0"/>
              <a:t>‹N°›</a:t>
            </a:fld>
            <a:endParaRPr lang="fr-FR"/>
          </a:p>
        </p:txBody>
      </p:sp>
    </p:spTree>
    <p:extLst>
      <p:ext uri="{BB962C8B-B14F-4D97-AF65-F5344CB8AC3E}">
        <p14:creationId xmlns:p14="http://schemas.microsoft.com/office/powerpoint/2010/main" val="14577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s-ES" dirty="0"/>
          </a:p>
        </p:txBody>
      </p:sp>
      <p:sp>
        <p:nvSpPr>
          <p:cNvPr id="3" name="Marcador de fecha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2BE6D0A-77F5-472B-8F2C-79A12F85BCFD}" type="datetimeFigureOut">
              <a:rPr lang="es-ES" smtClean="0"/>
              <a:t>19/05/2017</a:t>
            </a:fld>
            <a:endParaRPr lang="es-ES" dirty="0"/>
          </a:p>
        </p:txBody>
      </p:sp>
      <p:sp>
        <p:nvSpPr>
          <p:cNvPr id="4" name="Marcador de imagen de diapositiva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s-ES" dirty="0"/>
          </a:p>
        </p:txBody>
      </p:sp>
      <p:sp>
        <p:nvSpPr>
          <p:cNvPr id="5" name="Marcador de nota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s-ES" dirty="0"/>
          </a:p>
        </p:txBody>
      </p:sp>
      <p:sp>
        <p:nvSpPr>
          <p:cNvPr id="7" name="Marcador de número de diapositiva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B4E6E9D5-290B-4CFC-83BA-B3B4F002FEC1}" type="slidenum">
              <a:rPr lang="es-ES" smtClean="0"/>
              <a:t>‹N°›</a:t>
            </a:fld>
            <a:endParaRPr lang="es-ES" dirty="0"/>
          </a:p>
        </p:txBody>
      </p:sp>
    </p:spTree>
    <p:extLst>
      <p:ext uri="{BB962C8B-B14F-4D97-AF65-F5344CB8AC3E}">
        <p14:creationId xmlns:p14="http://schemas.microsoft.com/office/powerpoint/2010/main" val="196908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2</a:t>
            </a:fld>
            <a:endParaRPr lang="es-ES" dirty="0"/>
          </a:p>
        </p:txBody>
      </p:sp>
    </p:spTree>
    <p:extLst>
      <p:ext uri="{BB962C8B-B14F-4D97-AF65-F5344CB8AC3E}">
        <p14:creationId xmlns:p14="http://schemas.microsoft.com/office/powerpoint/2010/main" val="127083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4</a:t>
            </a:fld>
            <a:endParaRPr lang="es-ES" dirty="0"/>
          </a:p>
        </p:txBody>
      </p:sp>
    </p:spTree>
    <p:extLst>
      <p:ext uri="{BB962C8B-B14F-4D97-AF65-F5344CB8AC3E}">
        <p14:creationId xmlns:p14="http://schemas.microsoft.com/office/powerpoint/2010/main" val="42306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137984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7</a:t>
            </a:fld>
            <a:endParaRPr lang="es-ES" dirty="0"/>
          </a:p>
        </p:txBody>
      </p:sp>
    </p:spTree>
    <p:extLst>
      <p:ext uri="{BB962C8B-B14F-4D97-AF65-F5344CB8AC3E}">
        <p14:creationId xmlns:p14="http://schemas.microsoft.com/office/powerpoint/2010/main" val="154316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8</a:t>
            </a:fld>
            <a:endParaRPr lang="es-ES" dirty="0"/>
          </a:p>
        </p:txBody>
      </p:sp>
    </p:spTree>
    <p:extLst>
      <p:ext uri="{BB962C8B-B14F-4D97-AF65-F5344CB8AC3E}">
        <p14:creationId xmlns:p14="http://schemas.microsoft.com/office/powerpoint/2010/main" val="213426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9</a:t>
            </a:fld>
            <a:endParaRPr lang="es-ES" dirty="0"/>
          </a:p>
        </p:txBody>
      </p:sp>
    </p:spTree>
    <p:extLst>
      <p:ext uri="{BB962C8B-B14F-4D97-AF65-F5344CB8AC3E}">
        <p14:creationId xmlns:p14="http://schemas.microsoft.com/office/powerpoint/2010/main" val="340530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10</a:t>
            </a:fld>
            <a:endParaRPr lang="es-ES" dirty="0"/>
          </a:p>
        </p:txBody>
      </p:sp>
    </p:spTree>
    <p:extLst>
      <p:ext uri="{BB962C8B-B14F-4D97-AF65-F5344CB8AC3E}">
        <p14:creationId xmlns:p14="http://schemas.microsoft.com/office/powerpoint/2010/main" val="93690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fr-FR" sz="1400" dirty="0"/>
              <a:t>Notes :</a:t>
            </a:r>
          </a:p>
          <a:p>
            <a:pPr marL="285750" indent="-285750" algn="just">
              <a:buFont typeface="Arial" panose="020B0604020202020204" pitchFamily="34" charset="0"/>
              <a:buChar char="•"/>
            </a:pPr>
            <a:r>
              <a:rPr lang="fr-FR" sz="1400" dirty="0"/>
              <a:t>Positionnement</a:t>
            </a:r>
            <a:r>
              <a:rPr lang="fr-FR" sz="1400" baseline="0" dirty="0"/>
              <a:t> complémentaires et partenarial des assureurs :</a:t>
            </a:r>
          </a:p>
          <a:p>
            <a:pPr marL="742950" lvl="1" indent="-285750" algn="just">
              <a:buFont typeface="Arial" panose="020B0604020202020204" pitchFamily="34" charset="0"/>
              <a:buChar char="•"/>
            </a:pPr>
            <a:r>
              <a:rPr lang="fr-FR" sz="1400" baseline="0" dirty="0"/>
              <a:t>Complément de leurs offres</a:t>
            </a:r>
          </a:p>
          <a:p>
            <a:pPr marL="742950" lvl="1" indent="-285750" algn="just">
              <a:buFont typeface="Arial" panose="020B0604020202020204" pitchFamily="34" charset="0"/>
              <a:buChar char="•"/>
            </a:pPr>
            <a:r>
              <a:rPr lang="fr-FR" sz="1400" baseline="0" dirty="0"/>
              <a:t>Bac à sable</a:t>
            </a:r>
          </a:p>
          <a:p>
            <a:pPr marL="742950" lvl="1" indent="-285750" algn="just">
              <a:buFont typeface="Arial" panose="020B0604020202020204" pitchFamily="34" charset="0"/>
              <a:buChar char="•"/>
            </a:pPr>
            <a:r>
              <a:rPr lang="fr-FR" sz="1400" baseline="0" dirty="0"/>
              <a:t>Solutions pilotes</a:t>
            </a:r>
          </a:p>
          <a:p>
            <a:pPr marL="742950" lvl="1" indent="-285750" algn="just">
              <a:buFont typeface="Arial" panose="020B0604020202020204" pitchFamily="34" charset="0"/>
              <a:buChar char="•"/>
            </a:pPr>
            <a:r>
              <a:rPr lang="fr-FR" sz="1400" baseline="0" dirty="0"/>
              <a:t>Assuré responsable</a:t>
            </a:r>
          </a:p>
          <a:p>
            <a:pPr marL="742950" lvl="1" indent="-285750" algn="just">
              <a:buFont typeface="Arial" panose="020B0604020202020204" pitchFamily="34" charset="0"/>
              <a:buChar char="•"/>
            </a:pPr>
            <a:r>
              <a:rPr lang="fr-FR" sz="1400" baseline="0" dirty="0"/>
              <a:t>Accès facilité aux produits d’assurance et de crédit</a:t>
            </a:r>
            <a:endParaRPr lang="fr-FR" sz="1400" dirty="0"/>
          </a:p>
          <a:p>
            <a:pPr algn="just"/>
            <a:r>
              <a:rPr lang="fr-FR" sz="1400" dirty="0"/>
              <a:t>--</a:t>
            </a:r>
          </a:p>
          <a:p>
            <a:pPr algn="just"/>
            <a:r>
              <a:rPr lang="fr-FR" sz="1400" dirty="0"/>
              <a:t>Une  proposition de valeur alternative et complémentaire au positionnement des assureurs…</a:t>
            </a:r>
          </a:p>
          <a:p>
            <a:pPr algn="just"/>
            <a:endParaRPr lang="fr-FR" sz="1400" dirty="0"/>
          </a:p>
          <a:p>
            <a:pPr algn="just"/>
            <a:r>
              <a:rPr lang="fr-FR" sz="1400" dirty="0"/>
              <a:t>…que nous ciblons comme partenaires de développement :</a:t>
            </a:r>
          </a:p>
          <a:p>
            <a:pPr lvl="1" algn="just"/>
            <a:endParaRPr lang="fr-FR" sz="1000" dirty="0"/>
          </a:p>
          <a:p>
            <a:pPr lvl="1" algn="just"/>
            <a:r>
              <a:rPr lang="fr-FR" sz="1000" dirty="0"/>
              <a:t>service complémentaire à leur offre (« l’affinitaire simplifié pour les non-professionnels »)</a:t>
            </a:r>
          </a:p>
          <a:p>
            <a:pPr lvl="1" algn="just"/>
            <a:r>
              <a:rPr lang="fr-FR" sz="1000" dirty="0"/>
              <a:t>bac à sable</a:t>
            </a:r>
          </a:p>
          <a:p>
            <a:pPr lvl="1" algn="just"/>
            <a:r>
              <a:rPr lang="fr-FR" sz="1000" dirty="0"/>
              <a:t>solutions pilotes </a:t>
            </a:r>
            <a:endParaRPr lang="fr-FR" sz="1400" dirty="0"/>
          </a:p>
          <a:p>
            <a:pPr lvl="1" algn="just"/>
            <a:r>
              <a:rPr lang="fr-FR" sz="1000" dirty="0"/>
              <a:t>assuré responsable</a:t>
            </a:r>
          </a:p>
          <a:p>
            <a:pPr lvl="1" algn="just"/>
            <a:r>
              <a:rPr lang="fr-FR" sz="1000" dirty="0"/>
              <a:t>accès facilité aux produits d’assurance et de crédit</a:t>
            </a:r>
          </a:p>
          <a:p>
            <a:pPr algn="just"/>
            <a:endParaRPr lang="fr-FR" sz="1400" dirty="0"/>
          </a:p>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75532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E6E9D5-290B-4CFC-83BA-B3B4F002FEC1}" type="slidenum">
              <a:rPr lang="es-ES" smtClean="0"/>
              <a:t>12</a:t>
            </a:fld>
            <a:endParaRPr lang="es-ES" dirty="0"/>
          </a:p>
        </p:txBody>
      </p:sp>
    </p:spTree>
    <p:extLst>
      <p:ext uri="{BB962C8B-B14F-4D97-AF65-F5344CB8AC3E}">
        <p14:creationId xmlns:p14="http://schemas.microsoft.com/office/powerpoint/2010/main" val="147699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72244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281087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424009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741" b="4173"/>
          <a:stretch/>
        </p:blipFill>
        <p:spPr>
          <a:xfrm>
            <a:off x="0" y="-92547"/>
            <a:ext cx="9144000" cy="4967002"/>
          </a:xfrm>
          <a:prstGeom prst="rect">
            <a:avLst/>
          </a:prstGeom>
          <a:ln>
            <a:noFill/>
          </a:ln>
        </p:spPr>
      </p:pic>
      <p:sp>
        <p:nvSpPr>
          <p:cNvPr id="5" name="Rectángulo 6"/>
          <p:cNvSpPr/>
          <p:nvPr userDrawn="1"/>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Espace réservé du numéro de diapositive 2"/>
          <p:cNvSpPr>
            <a:spLocks noGrp="1"/>
          </p:cNvSpPr>
          <p:nvPr>
            <p:ph type="sldNum" sz="quarter" idx="10"/>
          </p:nvPr>
        </p:nvSpPr>
        <p:spPr/>
        <p:txBody>
          <a:bodyPr/>
          <a:lstStyle/>
          <a:p>
            <a:fld id="{0F31DC1F-5561-484E-AB46-68C682854F61}" type="slidenum">
              <a:rPr lang="en-US" smtClean="0"/>
              <a:pPr/>
              <a:t>‹N°›</a:t>
            </a:fld>
            <a:endParaRPr lang="en-US" dirty="0"/>
          </a:p>
        </p:txBody>
      </p:sp>
      <p:pic>
        <p:nvPicPr>
          <p:cNvPr id="6" name="Imagen 7"/>
          <p:cNvPicPr>
            <a:picLocks noChangeAspect="1"/>
          </p:cNvPicPr>
          <p:nvPr userDrawn="1"/>
        </p:nvPicPr>
        <p:blipFill>
          <a:blip r:embed="rId3"/>
          <a:stretch>
            <a:fillRect/>
          </a:stretch>
        </p:blipFill>
        <p:spPr>
          <a:xfrm>
            <a:off x="7884368" y="4841486"/>
            <a:ext cx="1080120" cy="250544"/>
          </a:xfrm>
          <a:prstGeom prst="rect">
            <a:avLst/>
          </a:prstGeom>
        </p:spPr>
      </p:pic>
      <p:sp>
        <p:nvSpPr>
          <p:cNvPr id="7" name="Rectángulo 3"/>
          <p:cNvSpPr/>
          <p:nvPr userDrawn="1"/>
        </p:nvSpPr>
        <p:spPr>
          <a:xfrm>
            <a:off x="4715064" y="483656"/>
            <a:ext cx="4248472" cy="3839656"/>
          </a:xfrm>
          <a:prstGeom prst="rect">
            <a:avLst/>
          </a:prstGeom>
          <a:solidFill>
            <a:srgbClr val="241E92">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itre 1"/>
          <p:cNvSpPr>
            <a:spLocks noGrp="1"/>
          </p:cNvSpPr>
          <p:nvPr>
            <p:ph type="title" hasCustomPrompt="1"/>
          </p:nvPr>
        </p:nvSpPr>
        <p:spPr>
          <a:xfrm>
            <a:off x="4788024" y="555526"/>
            <a:ext cx="4104456" cy="3672408"/>
          </a:xfrm>
        </p:spPr>
        <p:txBody>
          <a:bodyPr>
            <a:normAutofit/>
          </a:bodyPr>
          <a:lstStyle>
            <a:lvl1pPr>
              <a:defRPr sz="1600"/>
            </a:lvl1pPr>
          </a:lstStyle>
          <a:p>
            <a:r>
              <a:rPr lang="fr-FR" dirty="0"/>
              <a:t>Modifiez le contenu</a:t>
            </a:r>
          </a:p>
        </p:txBody>
      </p:sp>
    </p:spTree>
    <p:extLst>
      <p:ext uri="{BB962C8B-B14F-4D97-AF65-F5344CB8AC3E}">
        <p14:creationId xmlns:p14="http://schemas.microsoft.com/office/powerpoint/2010/main" val="362306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0F31DC1F-5561-484E-AB46-68C682854F61}" type="slidenum">
              <a:rPr lang="en-US" smtClean="0"/>
              <a:pPr/>
              <a:t>‹N°›</a:t>
            </a:fld>
            <a:endParaRPr lang="en-US"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3715" cy="5164703"/>
          </a:xfrm>
          <a:prstGeom prst="rect">
            <a:avLst/>
          </a:prstGeom>
        </p:spPr>
      </p:pic>
      <p:sp>
        <p:nvSpPr>
          <p:cNvPr id="8" name="Title 1"/>
          <p:cNvSpPr>
            <a:spLocks noGrp="1"/>
          </p:cNvSpPr>
          <p:nvPr>
            <p:ph type="title" hasCustomPrompt="1"/>
          </p:nvPr>
        </p:nvSpPr>
        <p:spPr>
          <a:xfrm>
            <a:off x="7020272" y="130324"/>
            <a:ext cx="2016224" cy="857250"/>
          </a:xfrm>
        </p:spPr>
        <p:txBody>
          <a:bodyPr>
            <a:normAutofit/>
          </a:bodyPr>
          <a:lstStyle>
            <a:lvl1pPr algn="r">
              <a:defRPr sz="1400"/>
            </a:lvl1pPr>
          </a:lstStyle>
          <a:p>
            <a:r>
              <a:rPr lang="en-US" dirty="0"/>
              <a:t>Click to edit</a:t>
            </a:r>
          </a:p>
        </p:txBody>
      </p:sp>
    </p:spTree>
    <p:extLst>
      <p:ext uri="{BB962C8B-B14F-4D97-AF65-F5344CB8AC3E}">
        <p14:creationId xmlns:p14="http://schemas.microsoft.com/office/powerpoint/2010/main" val="414072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81513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rgbClr val="241E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186043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350580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35387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115051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31DC1F-5561-484E-AB46-68C682854F61}" type="slidenum">
              <a:rPr lang="en-US" smtClean="0"/>
              <a:t>‹N°›</a:t>
            </a:fld>
            <a:endParaRPr lang="en-US" dirty="0"/>
          </a:p>
        </p:txBody>
      </p:sp>
    </p:spTree>
    <p:extLst>
      <p:ext uri="{BB962C8B-B14F-4D97-AF65-F5344CB8AC3E}">
        <p14:creationId xmlns:p14="http://schemas.microsoft.com/office/powerpoint/2010/main" val="240353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31590"/>
            <a:ext cx="5111750" cy="34626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31589"/>
            <a:ext cx="3008313" cy="34626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F31DC1F-5561-484E-AB46-68C682854F61}" type="slidenum">
              <a:rPr lang="en-US" smtClean="0"/>
              <a:t>‹N°›</a:t>
            </a:fld>
            <a:endParaRPr lang="en-US" dirty="0"/>
          </a:p>
        </p:txBody>
      </p:sp>
      <p:sp>
        <p:nvSpPr>
          <p:cNvPr id="8" name="Title 1"/>
          <p:cNvSpPr>
            <a:spLocks noGrp="1"/>
          </p:cNvSpPr>
          <p:nvPr>
            <p:ph type="title"/>
          </p:nvPr>
        </p:nvSpPr>
        <p:spPr>
          <a:xfrm>
            <a:off x="1043608" y="130324"/>
            <a:ext cx="7992888" cy="857250"/>
          </a:xfrm>
        </p:spPr>
        <p:txBody>
          <a:bodyPr/>
          <a:lstStyle/>
          <a:p>
            <a:r>
              <a:rPr lang="en-US"/>
              <a:t>Click to edit Master title style</a:t>
            </a:r>
          </a:p>
        </p:txBody>
      </p:sp>
    </p:spTree>
    <p:extLst>
      <p:ext uri="{BB962C8B-B14F-4D97-AF65-F5344CB8AC3E}">
        <p14:creationId xmlns:p14="http://schemas.microsoft.com/office/powerpoint/2010/main" val="50182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ángulo 6"/>
          <p:cNvSpPr/>
          <p:nvPr userDrawn="1"/>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7"/>
          <p:cNvPicPr>
            <a:picLocks noChangeAspect="1"/>
          </p:cNvPicPr>
          <p:nvPr userDrawn="1"/>
        </p:nvPicPr>
        <p:blipFill>
          <a:blip r:embed="rId15"/>
          <a:stretch>
            <a:fillRect/>
          </a:stretch>
        </p:blipFill>
        <p:spPr>
          <a:xfrm>
            <a:off x="7884368" y="4841486"/>
            <a:ext cx="1080120" cy="250544"/>
          </a:xfrm>
          <a:prstGeom prst="rect">
            <a:avLst/>
          </a:prstGeom>
        </p:spPr>
      </p:pic>
      <p:pic>
        <p:nvPicPr>
          <p:cNvPr id="7" name="Imagen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2" name="Title Placeholder 1"/>
          <p:cNvSpPr>
            <a:spLocks noGrp="1"/>
          </p:cNvSpPr>
          <p:nvPr>
            <p:ph type="title"/>
          </p:nvPr>
        </p:nvSpPr>
        <p:spPr>
          <a:xfrm>
            <a:off x="1043608" y="130324"/>
            <a:ext cx="7992888"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504" y="1200150"/>
            <a:ext cx="8928992"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461434" y="4831706"/>
            <a:ext cx="2224262" cy="274637"/>
          </a:xfrm>
          <a:prstGeom prst="rect">
            <a:avLst/>
          </a:prstGeom>
        </p:spPr>
        <p:txBody>
          <a:bodyPr vert="horz" lIns="91440" tIns="45720" rIns="91440" bIns="45720" rtlCol="0" anchor="ctr"/>
          <a:lstStyle>
            <a:lvl1pPr algn="ctr">
              <a:defRPr sz="9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0F31DC1F-5561-484E-AB46-68C682854F61}" type="slidenum">
              <a:rPr lang="en-US" smtClean="0"/>
              <a:pPr/>
              <a:t>‹N°›</a:t>
            </a:fld>
            <a:endParaRPr lang="en-US" dirty="0"/>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ctr" defTabSz="914400" rtl="0" eaLnBrk="1" latinLnBrk="0" hangingPunct="1">
        <a:spcBef>
          <a:spcPct val="0"/>
        </a:spcBef>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emf"/><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2.jp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em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jp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emf"/><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jp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jp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5.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004048" y="3939902"/>
            <a:ext cx="4029589" cy="1223412"/>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white"/>
                </a:solidFill>
                <a:effectLst/>
                <a:uLnTx/>
                <a:uFillTx/>
                <a:latin typeface="Orkney" panose="00000500000000000000" pitchFamily="50" charset="0"/>
              </a:rPr>
              <a:t>Bertrand </a:t>
            </a:r>
            <a:r>
              <a:rPr kumimoji="0" lang="es-ES" sz="1050" b="0" i="0" u="none" strike="noStrike" kern="1200" cap="none" spc="0" normalizeH="0" baseline="0" noProof="0" dirty="0" err="1">
                <a:ln>
                  <a:noFill/>
                </a:ln>
                <a:solidFill>
                  <a:prstClr val="white"/>
                </a:solidFill>
                <a:effectLst/>
                <a:uLnTx/>
                <a:uFillTx/>
                <a:latin typeface="Orkney" panose="00000500000000000000" pitchFamily="50" charset="0"/>
              </a:rPr>
              <a:t>Favre</a:t>
            </a:r>
            <a:r>
              <a:rPr kumimoji="0" lang="es-ES" sz="1050" b="0" i="0" u="none" strike="noStrike" kern="1200" cap="none" spc="0" normalizeH="0" baseline="0" noProof="0" dirty="0">
                <a:ln>
                  <a:noFill/>
                </a:ln>
                <a:solidFill>
                  <a:prstClr val="white"/>
                </a:solidFill>
                <a:effectLst/>
                <a:uLnTx/>
                <a:uFillTx/>
                <a:latin typeface="Orkney" panose="00000500000000000000" pitchFamily="50" charset="0"/>
              </a:rPr>
              <a:t> – Co-</a:t>
            </a:r>
            <a:r>
              <a:rPr kumimoji="0" lang="es-ES" sz="1050" b="0" i="0" u="none" strike="noStrike" kern="1200" cap="none" spc="0" normalizeH="0" baseline="0" noProof="0" dirty="0" err="1">
                <a:ln>
                  <a:noFill/>
                </a:ln>
                <a:solidFill>
                  <a:prstClr val="white"/>
                </a:solidFill>
                <a:effectLst/>
                <a:uLnTx/>
                <a:uFillTx/>
                <a:latin typeface="Orkney" panose="00000500000000000000" pitchFamily="50" charset="0"/>
              </a:rPr>
              <a:t>founder</a:t>
            </a:r>
            <a:endParaRPr kumimoji="0" lang="es-ES" sz="1050" b="0" i="0" u="none" strike="noStrike" kern="1200" cap="none" spc="0" normalizeH="0" baseline="0" noProof="0" dirty="0">
              <a:ln>
                <a:noFill/>
              </a:ln>
              <a:solidFill>
                <a:prstClr val="white"/>
              </a:solidFill>
              <a:effectLst/>
              <a:uLnTx/>
              <a:uFillTx/>
              <a:latin typeface="Orkney" panose="00000500000000000000" pitchFamily="50" charset="0"/>
            </a:endParaRPr>
          </a:p>
          <a:p>
            <a:pPr marL="0" marR="0" lvl="0" indent="0" algn="r" defTabSz="914400" rtl="0" eaLnBrk="1" fontAlgn="auto" latinLnBrk="1" hangingPunct="1">
              <a:lnSpc>
                <a:spcPct val="100000"/>
              </a:lnSpc>
              <a:spcBef>
                <a:spcPts val="0"/>
              </a:spcBef>
              <a:spcAft>
                <a:spcPts val="0"/>
              </a:spcAft>
              <a:buClrTx/>
              <a:buSzTx/>
              <a:buFontTx/>
              <a:buNone/>
              <a:tabLst/>
              <a:defRPr/>
            </a:pPr>
            <a:r>
              <a:rPr lang="es-ES" sz="1050" dirty="0">
                <a:solidFill>
                  <a:prstClr val="white"/>
                </a:solidFill>
                <a:latin typeface="Orkney" panose="00000500000000000000" pitchFamily="50" charset="0"/>
              </a:rPr>
              <a:t>T: +33 (0)6 88 20 27 40</a:t>
            </a:r>
          </a:p>
          <a:p>
            <a:pPr marL="0" marR="0" lvl="0" indent="0" algn="r" defTabSz="914400" rtl="0" eaLnBrk="1" fontAlgn="auto" latinLnBrk="1"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white"/>
                </a:solidFill>
                <a:effectLst/>
                <a:uLnTx/>
                <a:uFillTx/>
                <a:latin typeface="Orkney" panose="00000500000000000000" pitchFamily="50" charset="0"/>
              </a:rPr>
              <a:t>Email: bertrand.favre@yakman.com</a:t>
            </a:r>
          </a:p>
          <a:p>
            <a:pPr marL="0" marR="0" lvl="0" indent="0" algn="r" defTabSz="914400" rtl="0" eaLnBrk="1" fontAlgn="auto" latinLnBrk="1"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prstClr val="white"/>
              </a:solidFill>
              <a:effectLst/>
              <a:uLnTx/>
              <a:uFillTx/>
              <a:latin typeface="Orkney" panose="00000500000000000000" pitchFamily="50" charset="0"/>
            </a:endParaRPr>
          </a:p>
          <a:p>
            <a:pPr marL="0" marR="0" lvl="0" indent="0" algn="r" defTabSz="914400" rtl="0" eaLnBrk="1" fontAlgn="auto" latinLnBrk="1"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white"/>
                </a:solidFill>
                <a:effectLst/>
                <a:uLnTx/>
                <a:uFillTx/>
                <a:latin typeface="Orkney" panose="00000500000000000000" pitchFamily="50" charset="0"/>
              </a:rPr>
              <a:t>Christophe Neves  - </a:t>
            </a:r>
            <a:r>
              <a:rPr lang="es-ES" sz="1050" dirty="0">
                <a:solidFill>
                  <a:prstClr val="white"/>
                </a:solidFill>
                <a:latin typeface="Orkney" panose="00000500000000000000" pitchFamily="50" charset="0"/>
              </a:rPr>
              <a:t>Co-</a:t>
            </a:r>
            <a:r>
              <a:rPr lang="es-ES" sz="1050" dirty="0" err="1">
                <a:solidFill>
                  <a:prstClr val="white"/>
                </a:solidFill>
                <a:latin typeface="Orkney" panose="00000500000000000000" pitchFamily="50" charset="0"/>
              </a:rPr>
              <a:t>founder</a:t>
            </a:r>
            <a:r>
              <a:rPr lang="es-ES" sz="1050" dirty="0">
                <a:solidFill>
                  <a:prstClr val="white"/>
                </a:solidFill>
                <a:latin typeface="Orkney" panose="00000500000000000000" pitchFamily="50" charset="0"/>
              </a:rPr>
              <a:t> &amp; CEO</a:t>
            </a:r>
          </a:p>
          <a:p>
            <a:pPr marL="0" marR="0" lvl="0" indent="0" algn="r" defTabSz="914400" rtl="0" eaLnBrk="1" fontAlgn="auto" latinLnBrk="1" hangingPunct="1">
              <a:lnSpc>
                <a:spcPct val="100000"/>
              </a:lnSpc>
              <a:spcBef>
                <a:spcPts val="0"/>
              </a:spcBef>
              <a:spcAft>
                <a:spcPts val="0"/>
              </a:spcAft>
              <a:buClrTx/>
              <a:buSzTx/>
              <a:buFontTx/>
              <a:buNone/>
              <a:tabLst/>
              <a:defRPr/>
            </a:pPr>
            <a:r>
              <a:rPr lang="es-ES" sz="1050" dirty="0">
                <a:solidFill>
                  <a:prstClr val="white"/>
                </a:solidFill>
                <a:latin typeface="Orkney" panose="00000500000000000000" pitchFamily="50" charset="0"/>
              </a:rPr>
              <a:t>T: +33 783 783 137</a:t>
            </a:r>
          </a:p>
          <a:p>
            <a:pPr marL="0" marR="0" lvl="0" indent="0" algn="r" defTabSz="914400" rtl="0" eaLnBrk="1" fontAlgn="auto" latinLnBrk="1" hangingPunct="1">
              <a:lnSpc>
                <a:spcPct val="100000"/>
              </a:lnSpc>
              <a:spcBef>
                <a:spcPts val="0"/>
              </a:spcBef>
              <a:spcAft>
                <a:spcPts val="0"/>
              </a:spcAft>
              <a:buClrTx/>
              <a:buSzTx/>
              <a:buFontTx/>
              <a:buNone/>
              <a:tabLst/>
              <a:defRPr/>
            </a:pPr>
            <a:r>
              <a:rPr lang="es-ES" sz="1050" dirty="0">
                <a:solidFill>
                  <a:prstClr val="white"/>
                </a:solidFill>
                <a:latin typeface="Orkney" panose="00000500000000000000" pitchFamily="50" charset="0"/>
              </a:rPr>
              <a:t>Email: </a:t>
            </a:r>
            <a:r>
              <a:rPr lang="es-ES" sz="1050" dirty="0" err="1">
                <a:solidFill>
                  <a:prstClr val="white"/>
                </a:solidFill>
                <a:latin typeface="Orkney" panose="00000500000000000000" pitchFamily="50" charset="0"/>
              </a:rPr>
              <a:t>christophe</a:t>
            </a:r>
            <a:r>
              <a:rPr lang="es-ES" sz="1050" dirty="0">
                <a:solidFill>
                  <a:prstClr val="white"/>
                </a:solidFill>
                <a:latin typeface="Orkney" panose="00000500000000000000" pitchFamily="50" charset="0"/>
              </a:rPr>
              <a:t>.</a:t>
            </a:r>
            <a:r>
              <a:rPr kumimoji="0" lang="es-ES" sz="1050" b="0" i="0" u="none" strike="noStrike" kern="1200" cap="none" spc="0" normalizeH="0" baseline="0" noProof="0" dirty="0">
                <a:ln>
                  <a:noFill/>
                </a:ln>
                <a:solidFill>
                  <a:prstClr val="white"/>
                </a:solidFill>
                <a:effectLst/>
                <a:uLnTx/>
                <a:uFillTx/>
                <a:latin typeface="Orkney" panose="00000500000000000000" pitchFamily="50" charset="0"/>
              </a:rPr>
              <a:t>neves@yakman.com</a:t>
            </a:r>
          </a:p>
        </p:txBody>
      </p:sp>
      <p:sp>
        <p:nvSpPr>
          <p:cNvPr id="5" name="Titre 1"/>
          <p:cNvSpPr>
            <a:spLocks noGrp="1"/>
          </p:cNvSpPr>
          <p:nvPr>
            <p:ph type="title"/>
          </p:nvPr>
        </p:nvSpPr>
        <p:spPr>
          <a:xfrm>
            <a:off x="5868144" y="130324"/>
            <a:ext cx="3168352" cy="857250"/>
          </a:xfrm>
        </p:spPr>
        <p:txBody>
          <a:bodyPr>
            <a:normAutofit/>
          </a:bodyPr>
          <a:lstStyle/>
          <a:p>
            <a:pPr lvl="0" latinLnBrk="1">
              <a:spcBef>
                <a:spcPts val="0"/>
              </a:spcBef>
              <a:defRPr/>
            </a:pPr>
            <a:r>
              <a:rPr lang="en-US" dirty="0">
                <a:solidFill>
                  <a:prstClr val="white"/>
                </a:solidFill>
                <a:latin typeface="Orkney" panose="00000500000000000000" pitchFamily="50" charset="0"/>
              </a:rPr>
              <a:t>P2P financial protection</a:t>
            </a:r>
            <a:br>
              <a:rPr lang="en-US" dirty="0">
                <a:solidFill>
                  <a:prstClr val="white"/>
                </a:solidFill>
                <a:latin typeface="Orkney" panose="00000500000000000000" pitchFamily="50" charset="0"/>
              </a:rPr>
            </a:br>
            <a:r>
              <a:rPr lang="en-US" dirty="0">
                <a:solidFill>
                  <a:prstClr val="white"/>
                </a:solidFill>
                <a:latin typeface="Orkney" panose="00000500000000000000" pitchFamily="50" charset="0"/>
              </a:rPr>
              <a:t>for affinity groups</a:t>
            </a:r>
          </a:p>
        </p:txBody>
      </p:sp>
    </p:spTree>
    <p:extLst>
      <p:ext uri="{BB962C8B-B14F-4D97-AF65-F5344CB8AC3E}">
        <p14:creationId xmlns:p14="http://schemas.microsoft.com/office/powerpoint/2010/main" val="392502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3" name="Title 2"/>
          <p:cNvSpPr>
            <a:spLocks noGrp="1"/>
          </p:cNvSpPr>
          <p:nvPr>
            <p:ph type="title" idx="4294967295"/>
          </p:nvPr>
        </p:nvSpPr>
        <p:spPr>
          <a:xfrm>
            <a:off x="107505" y="316235"/>
            <a:ext cx="8820472" cy="887363"/>
          </a:xfrm>
        </p:spPr>
        <p:txBody>
          <a:bodyPr anchor="t">
            <a:normAutofit/>
          </a:bodyPr>
          <a:lstStyle/>
          <a:p>
            <a:pPr algn="r"/>
            <a:r>
              <a:rPr lang="fr-FR" sz="1200" dirty="0"/>
              <a:t>3. A business model at the </a:t>
            </a:r>
            <a:r>
              <a:rPr lang="fr-FR" sz="1200" dirty="0" err="1"/>
              <a:t>crossroad</a:t>
            </a:r>
            <a:r>
              <a:rPr lang="fr-FR" sz="1200" dirty="0"/>
              <a:t> </a:t>
            </a:r>
            <a:r>
              <a:rPr lang="fr-FR" sz="1200" dirty="0" err="1"/>
              <a:t>between</a:t>
            </a:r>
            <a:r>
              <a:rPr lang="fr-FR" sz="1200" dirty="0"/>
              <a:t> sharing </a:t>
            </a:r>
            <a:r>
              <a:rPr lang="fr-FR" sz="1200" dirty="0" err="1"/>
              <a:t>economy</a:t>
            </a:r>
            <a:r>
              <a:rPr lang="fr-FR" sz="1200" dirty="0"/>
              <a:t> and B2B2C</a:t>
            </a:r>
            <a:br>
              <a:rPr lang="fr-FR" sz="1200" dirty="0"/>
            </a:br>
            <a:r>
              <a:rPr lang="fr-FR" sz="1600" dirty="0"/>
              <a:t>/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 sales approach </a:t>
            </a:r>
            <a:r>
              <a:rPr lang="en-US" sz="1600" dirty="0"/>
              <a:t>as B2A2C – business to affinity to consumers</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Espace réservé du numéro de diapositive 11"/>
          <p:cNvSpPr>
            <a:spLocks noGrp="1"/>
          </p:cNvSpPr>
          <p:nvPr>
            <p:ph type="sldNum" sz="quarter" idx="12"/>
          </p:nvPr>
        </p:nvSpPr>
        <p:spPr/>
        <p:txBody>
          <a:bodyPr/>
          <a:lstStyle/>
          <a:p>
            <a:fld id="{0F31DC1F-5561-484E-AB46-68C682854F61}" type="slidenum">
              <a:rPr lang="en-US" smtClean="0"/>
              <a:t>10</a:t>
            </a:fld>
            <a:endParaRPr lang="en-US" dirty="0"/>
          </a:p>
        </p:txBody>
      </p:sp>
      <p:sp>
        <p:nvSpPr>
          <p:cNvPr id="13" name="Espace réservé du contenu 2"/>
          <p:cNvSpPr txBox="1">
            <a:spLocks/>
          </p:cNvSpPr>
          <p:nvPr/>
        </p:nvSpPr>
        <p:spPr>
          <a:xfrm>
            <a:off x="107504" y="1158588"/>
            <a:ext cx="5040560" cy="3394075"/>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altLang="ko-KR" sz="1200" dirty="0">
                <a:solidFill>
                  <a:srgbClr val="2D2E83"/>
                </a:solidFill>
              </a:rPr>
              <a:t>The sales approach targets the group manager</a:t>
            </a:r>
          </a:p>
          <a:p>
            <a:pPr lvl="1" algn="just"/>
            <a:endParaRPr lang="en-GB" altLang="ko-KR" sz="1100" dirty="0">
              <a:solidFill>
                <a:srgbClr val="2D2E83"/>
              </a:solidFill>
            </a:endParaRPr>
          </a:p>
          <a:p>
            <a:pPr algn="just"/>
            <a:r>
              <a:rPr lang="en-GB" altLang="ko-KR" sz="1200" dirty="0">
                <a:solidFill>
                  <a:srgbClr val="2D2E83"/>
                </a:solidFill>
              </a:rPr>
              <a:t>2 types of segments requires specific methods :</a:t>
            </a:r>
          </a:p>
          <a:p>
            <a:pPr lvl="1" algn="just"/>
            <a:r>
              <a:rPr lang="en-GB" altLang="ko-KR" sz="1100" dirty="0">
                <a:solidFill>
                  <a:srgbClr val="2D2E83"/>
                </a:solidFill>
              </a:rPr>
              <a:t>Atomised segment (in the initial development phase of Yakman):</a:t>
            </a:r>
          </a:p>
          <a:p>
            <a:pPr lvl="2" algn="just"/>
            <a:r>
              <a:rPr lang="en-GB" altLang="ko-KR" sz="1050" dirty="0">
                <a:solidFill>
                  <a:srgbClr val="2D2E83"/>
                </a:solidFill>
              </a:rPr>
              <a:t>Individuals or small entities with a common interest.</a:t>
            </a:r>
          </a:p>
          <a:p>
            <a:pPr lvl="2" algn="just"/>
            <a:r>
              <a:rPr lang="en-GB" altLang="ko-KR" sz="1050" dirty="0">
                <a:solidFill>
                  <a:srgbClr val="2D2E83"/>
                </a:solidFill>
              </a:rPr>
              <a:t>Direct marketing, digital marketing, social networks.</a:t>
            </a:r>
          </a:p>
          <a:p>
            <a:pPr lvl="2" algn="just"/>
            <a:r>
              <a:rPr lang="en-GB" altLang="ko-KR" sz="1050" dirty="0">
                <a:solidFill>
                  <a:srgbClr val="2D2E83"/>
                </a:solidFill>
              </a:rPr>
              <a:t>Quick and rather limited ROI.</a:t>
            </a:r>
          </a:p>
          <a:p>
            <a:pPr lvl="1" algn="just"/>
            <a:endParaRPr lang="en-GB" altLang="ko-KR" sz="1100" dirty="0">
              <a:solidFill>
                <a:srgbClr val="2D2E83"/>
              </a:solidFill>
            </a:endParaRPr>
          </a:p>
          <a:p>
            <a:pPr lvl="1" algn="just"/>
            <a:endParaRPr lang="en-GB" altLang="ko-KR" sz="1100" dirty="0">
              <a:solidFill>
                <a:srgbClr val="2D2E83"/>
              </a:solidFill>
            </a:endParaRPr>
          </a:p>
          <a:p>
            <a:pPr lvl="1" algn="just"/>
            <a:r>
              <a:rPr lang="en-GB" altLang="ko-KR" sz="1100" dirty="0">
                <a:solidFill>
                  <a:srgbClr val="2D2E83"/>
                </a:solidFill>
              </a:rPr>
              <a:t>Organized segment</a:t>
            </a:r>
          </a:p>
          <a:p>
            <a:pPr lvl="2" algn="just"/>
            <a:r>
              <a:rPr lang="en-GB" altLang="ko-KR" sz="1050" dirty="0">
                <a:solidFill>
                  <a:srgbClr val="2D2E83"/>
                </a:solidFill>
              </a:rPr>
              <a:t>Group managers are Professional entities (large associations, corporations)</a:t>
            </a:r>
          </a:p>
          <a:p>
            <a:pPr lvl="2" algn="just"/>
            <a:r>
              <a:rPr lang="en-GB" altLang="ko-KR" sz="1050" dirty="0">
                <a:solidFill>
                  <a:srgbClr val="2D2E83"/>
                </a:solidFill>
              </a:rPr>
              <a:t>Dedicated sales workforce</a:t>
            </a:r>
          </a:p>
          <a:p>
            <a:pPr lvl="2" algn="just"/>
            <a:r>
              <a:rPr lang="en-GB" altLang="ko-KR" sz="1050" dirty="0">
                <a:solidFill>
                  <a:srgbClr val="2D2E83"/>
                </a:solidFill>
              </a:rPr>
              <a:t>Later and larger return on investment</a:t>
            </a:r>
          </a:p>
        </p:txBody>
      </p:sp>
      <p:grpSp>
        <p:nvGrpSpPr>
          <p:cNvPr id="14" name="Group 221"/>
          <p:cNvGrpSpPr/>
          <p:nvPr/>
        </p:nvGrpSpPr>
        <p:grpSpPr>
          <a:xfrm>
            <a:off x="553646" y="1995686"/>
            <a:ext cx="286234" cy="942944"/>
            <a:chOff x="6259513" y="1922463"/>
            <a:chExt cx="447675" cy="1474787"/>
          </a:xfrm>
        </p:grpSpPr>
        <p:sp>
          <p:nvSpPr>
            <p:cNvPr id="15" name="Freeform 49"/>
            <p:cNvSpPr>
              <a:spLocks noEditPoints="1"/>
            </p:cNvSpPr>
            <p:nvPr/>
          </p:nvSpPr>
          <p:spPr bwMode="auto">
            <a:xfrm>
              <a:off x="6259513" y="1922463"/>
              <a:ext cx="447675" cy="1474787"/>
            </a:xfrm>
            <a:custGeom>
              <a:avLst/>
              <a:gdLst>
                <a:gd name="T0" fmla="*/ 251 w 282"/>
                <a:gd name="T1" fmla="*/ 841 h 929"/>
                <a:gd name="T2" fmla="*/ 234 w 282"/>
                <a:gd name="T3" fmla="*/ 744 h 929"/>
                <a:gd name="T4" fmla="*/ 222 w 282"/>
                <a:gd name="T5" fmla="*/ 658 h 929"/>
                <a:gd name="T6" fmla="*/ 219 w 282"/>
                <a:gd name="T7" fmla="*/ 505 h 929"/>
                <a:gd name="T8" fmla="*/ 211 w 282"/>
                <a:gd name="T9" fmla="*/ 387 h 929"/>
                <a:gd name="T10" fmla="*/ 205 w 282"/>
                <a:gd name="T11" fmla="*/ 334 h 929"/>
                <a:gd name="T12" fmla="*/ 207 w 282"/>
                <a:gd name="T13" fmla="*/ 322 h 929"/>
                <a:gd name="T14" fmla="*/ 222 w 282"/>
                <a:gd name="T15" fmla="*/ 310 h 929"/>
                <a:gd name="T16" fmla="*/ 254 w 282"/>
                <a:gd name="T17" fmla="*/ 297 h 929"/>
                <a:gd name="T18" fmla="*/ 245 w 282"/>
                <a:gd name="T19" fmla="*/ 239 h 929"/>
                <a:gd name="T20" fmla="*/ 214 w 282"/>
                <a:gd name="T21" fmla="*/ 169 h 929"/>
                <a:gd name="T22" fmla="*/ 151 w 282"/>
                <a:gd name="T23" fmla="*/ 140 h 929"/>
                <a:gd name="T24" fmla="*/ 140 w 282"/>
                <a:gd name="T25" fmla="*/ 125 h 929"/>
                <a:gd name="T26" fmla="*/ 154 w 282"/>
                <a:gd name="T27" fmla="*/ 92 h 929"/>
                <a:gd name="T28" fmla="*/ 153 w 282"/>
                <a:gd name="T29" fmla="*/ 34 h 929"/>
                <a:gd name="T30" fmla="*/ 106 w 282"/>
                <a:gd name="T31" fmla="*/ 0 h 929"/>
                <a:gd name="T32" fmla="*/ 69 w 282"/>
                <a:gd name="T33" fmla="*/ 44 h 929"/>
                <a:gd name="T34" fmla="*/ 66 w 282"/>
                <a:gd name="T35" fmla="*/ 77 h 929"/>
                <a:gd name="T36" fmla="*/ 83 w 282"/>
                <a:gd name="T37" fmla="*/ 123 h 929"/>
                <a:gd name="T38" fmla="*/ 15 w 282"/>
                <a:gd name="T39" fmla="*/ 158 h 929"/>
                <a:gd name="T40" fmla="*/ 0 w 282"/>
                <a:gd name="T41" fmla="*/ 223 h 929"/>
                <a:gd name="T42" fmla="*/ 12 w 282"/>
                <a:gd name="T43" fmla="*/ 326 h 929"/>
                <a:gd name="T44" fmla="*/ 9 w 282"/>
                <a:gd name="T45" fmla="*/ 447 h 929"/>
                <a:gd name="T46" fmla="*/ 35 w 282"/>
                <a:gd name="T47" fmla="*/ 667 h 929"/>
                <a:gd name="T48" fmla="*/ 31 w 282"/>
                <a:gd name="T49" fmla="*/ 815 h 929"/>
                <a:gd name="T50" fmla="*/ 20 w 282"/>
                <a:gd name="T51" fmla="*/ 900 h 929"/>
                <a:gd name="T52" fmla="*/ 38 w 282"/>
                <a:gd name="T53" fmla="*/ 929 h 929"/>
                <a:gd name="T54" fmla="*/ 79 w 282"/>
                <a:gd name="T55" fmla="*/ 905 h 929"/>
                <a:gd name="T56" fmla="*/ 97 w 282"/>
                <a:gd name="T57" fmla="*/ 851 h 929"/>
                <a:gd name="T58" fmla="*/ 106 w 282"/>
                <a:gd name="T59" fmla="*/ 720 h 929"/>
                <a:gd name="T60" fmla="*/ 123 w 282"/>
                <a:gd name="T61" fmla="*/ 607 h 929"/>
                <a:gd name="T62" fmla="*/ 137 w 282"/>
                <a:gd name="T63" fmla="*/ 581 h 929"/>
                <a:gd name="T64" fmla="*/ 151 w 282"/>
                <a:gd name="T65" fmla="*/ 642 h 929"/>
                <a:gd name="T66" fmla="*/ 160 w 282"/>
                <a:gd name="T67" fmla="*/ 703 h 929"/>
                <a:gd name="T68" fmla="*/ 185 w 282"/>
                <a:gd name="T69" fmla="*/ 857 h 929"/>
                <a:gd name="T70" fmla="*/ 217 w 282"/>
                <a:gd name="T71" fmla="*/ 891 h 929"/>
                <a:gd name="T72" fmla="*/ 270 w 282"/>
                <a:gd name="T73" fmla="*/ 911 h 929"/>
                <a:gd name="T74" fmla="*/ 274 w 282"/>
                <a:gd name="T75" fmla="*/ 875 h 929"/>
                <a:gd name="T76" fmla="*/ 71 w 282"/>
                <a:gd name="T77" fmla="*/ 368 h 929"/>
                <a:gd name="T78" fmla="*/ 123 w 282"/>
                <a:gd name="T79" fmla="*/ 333 h 929"/>
                <a:gd name="T80" fmla="*/ 129 w 282"/>
                <a:gd name="T81" fmla="*/ 303 h 929"/>
                <a:gd name="T82" fmla="*/ 122 w 282"/>
                <a:gd name="T83" fmla="*/ 293 h 929"/>
                <a:gd name="T84" fmla="*/ 92 w 282"/>
                <a:gd name="T85" fmla="*/ 288 h 929"/>
                <a:gd name="T86" fmla="*/ 111 w 282"/>
                <a:gd name="T87" fmla="*/ 280 h 929"/>
                <a:gd name="T88" fmla="*/ 125 w 282"/>
                <a:gd name="T89" fmla="*/ 256 h 929"/>
                <a:gd name="T90" fmla="*/ 105 w 282"/>
                <a:gd name="T91" fmla="*/ 249 h 929"/>
                <a:gd name="T92" fmla="*/ 79 w 282"/>
                <a:gd name="T93" fmla="*/ 231 h 929"/>
                <a:gd name="T94" fmla="*/ 65 w 282"/>
                <a:gd name="T95" fmla="*/ 191 h 929"/>
                <a:gd name="T96" fmla="*/ 199 w 282"/>
                <a:gd name="T97" fmla="*/ 199 h 929"/>
                <a:gd name="T98" fmla="*/ 151 w 282"/>
                <a:gd name="T99" fmla="*/ 252 h 929"/>
                <a:gd name="T100" fmla="*/ 143 w 282"/>
                <a:gd name="T101" fmla="*/ 293 h 929"/>
                <a:gd name="T102" fmla="*/ 140 w 282"/>
                <a:gd name="T103" fmla="*/ 297 h 929"/>
                <a:gd name="T104" fmla="*/ 146 w 282"/>
                <a:gd name="T105" fmla="*/ 313 h 929"/>
                <a:gd name="T106" fmla="*/ 146 w 282"/>
                <a:gd name="T107" fmla="*/ 322 h 929"/>
                <a:gd name="T108" fmla="*/ 170 w 282"/>
                <a:gd name="T109" fmla="*/ 331 h 929"/>
                <a:gd name="T110" fmla="*/ 75 w 282"/>
                <a:gd name="T111" fmla="*/ 28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929">
                  <a:moveTo>
                    <a:pt x="274" y="875"/>
                  </a:moveTo>
                  <a:lnTo>
                    <a:pt x="274" y="875"/>
                  </a:lnTo>
                  <a:lnTo>
                    <a:pt x="264" y="866"/>
                  </a:lnTo>
                  <a:lnTo>
                    <a:pt x="253" y="858"/>
                  </a:lnTo>
                  <a:lnTo>
                    <a:pt x="242" y="852"/>
                  </a:lnTo>
                  <a:lnTo>
                    <a:pt x="242" y="848"/>
                  </a:lnTo>
                  <a:lnTo>
                    <a:pt x="251" y="841"/>
                  </a:lnTo>
                  <a:lnTo>
                    <a:pt x="251" y="841"/>
                  </a:lnTo>
                  <a:lnTo>
                    <a:pt x="253" y="829"/>
                  </a:lnTo>
                  <a:lnTo>
                    <a:pt x="251" y="818"/>
                  </a:lnTo>
                  <a:lnTo>
                    <a:pt x="250" y="807"/>
                  </a:lnTo>
                  <a:lnTo>
                    <a:pt x="250" y="807"/>
                  </a:lnTo>
                  <a:lnTo>
                    <a:pt x="240" y="780"/>
                  </a:lnTo>
                  <a:lnTo>
                    <a:pt x="236" y="761"/>
                  </a:lnTo>
                  <a:lnTo>
                    <a:pt x="234" y="744"/>
                  </a:lnTo>
                  <a:lnTo>
                    <a:pt x="234" y="744"/>
                  </a:lnTo>
                  <a:lnTo>
                    <a:pt x="236" y="715"/>
                  </a:lnTo>
                  <a:lnTo>
                    <a:pt x="234" y="703"/>
                  </a:lnTo>
                  <a:lnTo>
                    <a:pt x="231" y="698"/>
                  </a:lnTo>
                  <a:lnTo>
                    <a:pt x="228" y="693"/>
                  </a:lnTo>
                  <a:lnTo>
                    <a:pt x="228" y="693"/>
                  </a:lnTo>
                  <a:lnTo>
                    <a:pt x="225" y="687"/>
                  </a:lnTo>
                  <a:lnTo>
                    <a:pt x="223" y="679"/>
                  </a:lnTo>
                  <a:lnTo>
                    <a:pt x="222" y="658"/>
                  </a:lnTo>
                  <a:lnTo>
                    <a:pt x="220" y="627"/>
                  </a:lnTo>
                  <a:lnTo>
                    <a:pt x="220" y="627"/>
                  </a:lnTo>
                  <a:lnTo>
                    <a:pt x="222" y="615"/>
                  </a:lnTo>
                  <a:lnTo>
                    <a:pt x="222" y="595"/>
                  </a:lnTo>
                  <a:lnTo>
                    <a:pt x="223" y="570"/>
                  </a:lnTo>
                  <a:lnTo>
                    <a:pt x="223" y="548"/>
                  </a:lnTo>
                  <a:lnTo>
                    <a:pt x="223" y="548"/>
                  </a:lnTo>
                  <a:lnTo>
                    <a:pt x="219" y="505"/>
                  </a:lnTo>
                  <a:lnTo>
                    <a:pt x="216" y="481"/>
                  </a:lnTo>
                  <a:lnTo>
                    <a:pt x="234" y="478"/>
                  </a:lnTo>
                  <a:lnTo>
                    <a:pt x="234" y="478"/>
                  </a:lnTo>
                  <a:lnTo>
                    <a:pt x="228" y="448"/>
                  </a:lnTo>
                  <a:lnTo>
                    <a:pt x="222" y="424"/>
                  </a:lnTo>
                  <a:lnTo>
                    <a:pt x="217" y="404"/>
                  </a:lnTo>
                  <a:lnTo>
                    <a:pt x="217" y="404"/>
                  </a:lnTo>
                  <a:lnTo>
                    <a:pt x="211" y="387"/>
                  </a:lnTo>
                  <a:lnTo>
                    <a:pt x="207" y="365"/>
                  </a:lnTo>
                  <a:lnTo>
                    <a:pt x="202" y="347"/>
                  </a:lnTo>
                  <a:lnTo>
                    <a:pt x="202" y="336"/>
                  </a:lnTo>
                  <a:lnTo>
                    <a:pt x="202" y="336"/>
                  </a:lnTo>
                  <a:lnTo>
                    <a:pt x="202" y="334"/>
                  </a:lnTo>
                  <a:lnTo>
                    <a:pt x="202" y="334"/>
                  </a:lnTo>
                  <a:lnTo>
                    <a:pt x="205" y="334"/>
                  </a:lnTo>
                  <a:lnTo>
                    <a:pt x="205" y="334"/>
                  </a:lnTo>
                  <a:lnTo>
                    <a:pt x="207" y="334"/>
                  </a:lnTo>
                  <a:lnTo>
                    <a:pt x="208" y="333"/>
                  </a:lnTo>
                  <a:lnTo>
                    <a:pt x="207" y="328"/>
                  </a:lnTo>
                  <a:lnTo>
                    <a:pt x="207" y="328"/>
                  </a:lnTo>
                  <a:lnTo>
                    <a:pt x="208" y="326"/>
                  </a:lnTo>
                  <a:lnTo>
                    <a:pt x="208" y="323"/>
                  </a:lnTo>
                  <a:lnTo>
                    <a:pt x="207" y="322"/>
                  </a:lnTo>
                  <a:lnTo>
                    <a:pt x="207" y="322"/>
                  </a:lnTo>
                  <a:lnTo>
                    <a:pt x="208" y="320"/>
                  </a:lnTo>
                  <a:lnTo>
                    <a:pt x="210" y="319"/>
                  </a:lnTo>
                  <a:lnTo>
                    <a:pt x="210" y="316"/>
                  </a:lnTo>
                  <a:lnTo>
                    <a:pt x="210" y="316"/>
                  </a:lnTo>
                  <a:lnTo>
                    <a:pt x="210" y="314"/>
                  </a:lnTo>
                  <a:lnTo>
                    <a:pt x="208" y="313"/>
                  </a:lnTo>
                  <a:lnTo>
                    <a:pt x="208" y="313"/>
                  </a:lnTo>
                  <a:lnTo>
                    <a:pt x="222" y="310"/>
                  </a:lnTo>
                  <a:lnTo>
                    <a:pt x="231" y="308"/>
                  </a:lnTo>
                  <a:lnTo>
                    <a:pt x="237" y="308"/>
                  </a:lnTo>
                  <a:lnTo>
                    <a:pt x="237" y="308"/>
                  </a:lnTo>
                  <a:lnTo>
                    <a:pt x="244" y="308"/>
                  </a:lnTo>
                  <a:lnTo>
                    <a:pt x="248" y="305"/>
                  </a:lnTo>
                  <a:lnTo>
                    <a:pt x="253" y="302"/>
                  </a:lnTo>
                  <a:lnTo>
                    <a:pt x="254" y="297"/>
                  </a:lnTo>
                  <a:lnTo>
                    <a:pt x="254" y="297"/>
                  </a:lnTo>
                  <a:lnTo>
                    <a:pt x="256" y="289"/>
                  </a:lnTo>
                  <a:lnTo>
                    <a:pt x="256" y="280"/>
                  </a:lnTo>
                  <a:lnTo>
                    <a:pt x="256" y="269"/>
                  </a:lnTo>
                  <a:lnTo>
                    <a:pt x="254" y="260"/>
                  </a:lnTo>
                  <a:lnTo>
                    <a:pt x="254" y="260"/>
                  </a:lnTo>
                  <a:lnTo>
                    <a:pt x="251" y="249"/>
                  </a:lnTo>
                  <a:lnTo>
                    <a:pt x="248" y="243"/>
                  </a:lnTo>
                  <a:lnTo>
                    <a:pt x="245" y="239"/>
                  </a:lnTo>
                  <a:lnTo>
                    <a:pt x="245" y="239"/>
                  </a:lnTo>
                  <a:lnTo>
                    <a:pt x="237" y="229"/>
                  </a:lnTo>
                  <a:lnTo>
                    <a:pt x="234" y="223"/>
                  </a:lnTo>
                  <a:lnTo>
                    <a:pt x="234" y="223"/>
                  </a:lnTo>
                  <a:lnTo>
                    <a:pt x="223" y="195"/>
                  </a:lnTo>
                  <a:lnTo>
                    <a:pt x="223" y="195"/>
                  </a:lnTo>
                  <a:lnTo>
                    <a:pt x="214" y="169"/>
                  </a:lnTo>
                  <a:lnTo>
                    <a:pt x="214" y="169"/>
                  </a:lnTo>
                  <a:lnTo>
                    <a:pt x="214" y="165"/>
                  </a:lnTo>
                  <a:lnTo>
                    <a:pt x="213" y="160"/>
                  </a:lnTo>
                  <a:lnTo>
                    <a:pt x="208" y="155"/>
                  </a:lnTo>
                  <a:lnTo>
                    <a:pt x="200" y="152"/>
                  </a:lnTo>
                  <a:lnTo>
                    <a:pt x="200" y="152"/>
                  </a:lnTo>
                  <a:lnTo>
                    <a:pt x="171" y="146"/>
                  </a:lnTo>
                  <a:lnTo>
                    <a:pt x="159" y="143"/>
                  </a:lnTo>
                  <a:lnTo>
                    <a:pt x="151" y="140"/>
                  </a:lnTo>
                  <a:lnTo>
                    <a:pt x="151" y="140"/>
                  </a:lnTo>
                  <a:lnTo>
                    <a:pt x="151" y="138"/>
                  </a:lnTo>
                  <a:lnTo>
                    <a:pt x="149" y="135"/>
                  </a:lnTo>
                  <a:lnTo>
                    <a:pt x="148" y="131"/>
                  </a:lnTo>
                  <a:lnTo>
                    <a:pt x="145" y="129"/>
                  </a:lnTo>
                  <a:lnTo>
                    <a:pt x="140" y="128"/>
                  </a:lnTo>
                  <a:lnTo>
                    <a:pt x="140" y="125"/>
                  </a:lnTo>
                  <a:lnTo>
                    <a:pt x="140" y="125"/>
                  </a:lnTo>
                  <a:lnTo>
                    <a:pt x="142" y="115"/>
                  </a:lnTo>
                  <a:lnTo>
                    <a:pt x="145" y="106"/>
                  </a:lnTo>
                  <a:lnTo>
                    <a:pt x="145" y="98"/>
                  </a:lnTo>
                  <a:lnTo>
                    <a:pt x="145" y="98"/>
                  </a:lnTo>
                  <a:lnTo>
                    <a:pt x="149" y="98"/>
                  </a:lnTo>
                  <a:lnTo>
                    <a:pt x="153" y="97"/>
                  </a:lnTo>
                  <a:lnTo>
                    <a:pt x="154" y="92"/>
                  </a:lnTo>
                  <a:lnTo>
                    <a:pt x="154" y="92"/>
                  </a:lnTo>
                  <a:lnTo>
                    <a:pt x="159" y="71"/>
                  </a:lnTo>
                  <a:lnTo>
                    <a:pt x="159" y="71"/>
                  </a:lnTo>
                  <a:lnTo>
                    <a:pt x="157" y="69"/>
                  </a:lnTo>
                  <a:lnTo>
                    <a:pt x="153" y="68"/>
                  </a:lnTo>
                  <a:lnTo>
                    <a:pt x="153" y="68"/>
                  </a:lnTo>
                  <a:lnTo>
                    <a:pt x="154" y="38"/>
                  </a:lnTo>
                  <a:lnTo>
                    <a:pt x="154" y="38"/>
                  </a:lnTo>
                  <a:lnTo>
                    <a:pt x="153" y="34"/>
                  </a:lnTo>
                  <a:lnTo>
                    <a:pt x="151" y="27"/>
                  </a:lnTo>
                  <a:lnTo>
                    <a:pt x="148" y="21"/>
                  </a:lnTo>
                  <a:lnTo>
                    <a:pt x="143" y="15"/>
                  </a:lnTo>
                  <a:lnTo>
                    <a:pt x="137" y="9"/>
                  </a:lnTo>
                  <a:lnTo>
                    <a:pt x="129" y="4"/>
                  </a:lnTo>
                  <a:lnTo>
                    <a:pt x="119" y="1"/>
                  </a:lnTo>
                  <a:lnTo>
                    <a:pt x="106" y="0"/>
                  </a:lnTo>
                  <a:lnTo>
                    <a:pt x="106" y="0"/>
                  </a:lnTo>
                  <a:lnTo>
                    <a:pt x="100" y="0"/>
                  </a:lnTo>
                  <a:lnTo>
                    <a:pt x="96" y="1"/>
                  </a:lnTo>
                  <a:lnTo>
                    <a:pt x="86" y="6"/>
                  </a:lnTo>
                  <a:lnTo>
                    <a:pt x="80" y="12"/>
                  </a:lnTo>
                  <a:lnTo>
                    <a:pt x="74" y="20"/>
                  </a:lnTo>
                  <a:lnTo>
                    <a:pt x="71" y="27"/>
                  </a:lnTo>
                  <a:lnTo>
                    <a:pt x="69" y="35"/>
                  </a:lnTo>
                  <a:lnTo>
                    <a:pt x="69" y="44"/>
                  </a:lnTo>
                  <a:lnTo>
                    <a:pt x="69" y="44"/>
                  </a:lnTo>
                  <a:lnTo>
                    <a:pt x="72" y="68"/>
                  </a:lnTo>
                  <a:lnTo>
                    <a:pt x="72" y="68"/>
                  </a:lnTo>
                  <a:lnTo>
                    <a:pt x="71" y="68"/>
                  </a:lnTo>
                  <a:lnTo>
                    <a:pt x="68" y="69"/>
                  </a:lnTo>
                  <a:lnTo>
                    <a:pt x="66" y="72"/>
                  </a:lnTo>
                  <a:lnTo>
                    <a:pt x="65" y="74"/>
                  </a:lnTo>
                  <a:lnTo>
                    <a:pt x="66" y="77"/>
                  </a:lnTo>
                  <a:lnTo>
                    <a:pt x="66" y="77"/>
                  </a:lnTo>
                  <a:lnTo>
                    <a:pt x="68" y="86"/>
                  </a:lnTo>
                  <a:lnTo>
                    <a:pt x="71" y="92"/>
                  </a:lnTo>
                  <a:lnTo>
                    <a:pt x="74" y="97"/>
                  </a:lnTo>
                  <a:lnTo>
                    <a:pt x="75" y="98"/>
                  </a:lnTo>
                  <a:lnTo>
                    <a:pt x="79" y="98"/>
                  </a:lnTo>
                  <a:lnTo>
                    <a:pt x="83" y="123"/>
                  </a:lnTo>
                  <a:lnTo>
                    <a:pt x="83" y="123"/>
                  </a:lnTo>
                  <a:lnTo>
                    <a:pt x="79" y="128"/>
                  </a:lnTo>
                  <a:lnTo>
                    <a:pt x="75" y="132"/>
                  </a:lnTo>
                  <a:lnTo>
                    <a:pt x="69" y="137"/>
                  </a:lnTo>
                  <a:lnTo>
                    <a:pt x="69" y="137"/>
                  </a:lnTo>
                  <a:lnTo>
                    <a:pt x="46" y="146"/>
                  </a:lnTo>
                  <a:lnTo>
                    <a:pt x="23" y="155"/>
                  </a:lnTo>
                  <a:lnTo>
                    <a:pt x="23" y="155"/>
                  </a:lnTo>
                  <a:lnTo>
                    <a:pt x="15" y="158"/>
                  </a:lnTo>
                  <a:lnTo>
                    <a:pt x="9" y="163"/>
                  </a:lnTo>
                  <a:lnTo>
                    <a:pt x="6" y="171"/>
                  </a:lnTo>
                  <a:lnTo>
                    <a:pt x="5" y="183"/>
                  </a:lnTo>
                  <a:lnTo>
                    <a:pt x="5" y="183"/>
                  </a:lnTo>
                  <a:lnTo>
                    <a:pt x="2" y="206"/>
                  </a:lnTo>
                  <a:lnTo>
                    <a:pt x="0" y="214"/>
                  </a:lnTo>
                  <a:lnTo>
                    <a:pt x="0" y="223"/>
                  </a:lnTo>
                  <a:lnTo>
                    <a:pt x="0" y="223"/>
                  </a:lnTo>
                  <a:lnTo>
                    <a:pt x="0" y="249"/>
                  </a:lnTo>
                  <a:lnTo>
                    <a:pt x="0" y="283"/>
                  </a:lnTo>
                  <a:lnTo>
                    <a:pt x="0" y="283"/>
                  </a:lnTo>
                  <a:lnTo>
                    <a:pt x="0" y="299"/>
                  </a:lnTo>
                  <a:lnTo>
                    <a:pt x="2" y="306"/>
                  </a:lnTo>
                  <a:lnTo>
                    <a:pt x="3" y="314"/>
                  </a:lnTo>
                  <a:lnTo>
                    <a:pt x="8" y="320"/>
                  </a:lnTo>
                  <a:lnTo>
                    <a:pt x="12" y="326"/>
                  </a:lnTo>
                  <a:lnTo>
                    <a:pt x="18" y="333"/>
                  </a:lnTo>
                  <a:lnTo>
                    <a:pt x="28" y="337"/>
                  </a:lnTo>
                  <a:lnTo>
                    <a:pt x="28" y="337"/>
                  </a:lnTo>
                  <a:lnTo>
                    <a:pt x="22" y="359"/>
                  </a:lnTo>
                  <a:lnTo>
                    <a:pt x="17" y="384"/>
                  </a:lnTo>
                  <a:lnTo>
                    <a:pt x="12" y="416"/>
                  </a:lnTo>
                  <a:lnTo>
                    <a:pt x="12" y="416"/>
                  </a:lnTo>
                  <a:lnTo>
                    <a:pt x="9" y="447"/>
                  </a:lnTo>
                  <a:lnTo>
                    <a:pt x="9" y="470"/>
                  </a:lnTo>
                  <a:lnTo>
                    <a:pt x="9" y="490"/>
                  </a:lnTo>
                  <a:lnTo>
                    <a:pt x="28" y="493"/>
                  </a:lnTo>
                  <a:lnTo>
                    <a:pt x="28" y="493"/>
                  </a:lnTo>
                  <a:lnTo>
                    <a:pt x="32" y="562"/>
                  </a:lnTo>
                  <a:lnTo>
                    <a:pt x="32" y="562"/>
                  </a:lnTo>
                  <a:lnTo>
                    <a:pt x="35" y="632"/>
                  </a:lnTo>
                  <a:lnTo>
                    <a:pt x="35" y="667"/>
                  </a:lnTo>
                  <a:lnTo>
                    <a:pt x="34" y="704"/>
                  </a:lnTo>
                  <a:lnTo>
                    <a:pt x="34" y="704"/>
                  </a:lnTo>
                  <a:lnTo>
                    <a:pt x="34" y="740"/>
                  </a:lnTo>
                  <a:lnTo>
                    <a:pt x="34" y="767"/>
                  </a:lnTo>
                  <a:lnTo>
                    <a:pt x="34" y="792"/>
                  </a:lnTo>
                  <a:lnTo>
                    <a:pt x="34" y="803"/>
                  </a:lnTo>
                  <a:lnTo>
                    <a:pt x="31" y="815"/>
                  </a:lnTo>
                  <a:lnTo>
                    <a:pt x="31" y="815"/>
                  </a:lnTo>
                  <a:lnTo>
                    <a:pt x="29" y="827"/>
                  </a:lnTo>
                  <a:lnTo>
                    <a:pt x="28" y="840"/>
                  </a:lnTo>
                  <a:lnTo>
                    <a:pt x="29" y="863"/>
                  </a:lnTo>
                  <a:lnTo>
                    <a:pt x="31" y="880"/>
                  </a:lnTo>
                  <a:lnTo>
                    <a:pt x="32" y="889"/>
                  </a:lnTo>
                  <a:lnTo>
                    <a:pt x="32" y="889"/>
                  </a:lnTo>
                  <a:lnTo>
                    <a:pt x="28" y="892"/>
                  </a:lnTo>
                  <a:lnTo>
                    <a:pt x="20" y="900"/>
                  </a:lnTo>
                  <a:lnTo>
                    <a:pt x="17" y="905"/>
                  </a:lnTo>
                  <a:lnTo>
                    <a:pt x="15" y="911"/>
                  </a:lnTo>
                  <a:lnTo>
                    <a:pt x="15" y="917"/>
                  </a:lnTo>
                  <a:lnTo>
                    <a:pt x="18" y="921"/>
                  </a:lnTo>
                  <a:lnTo>
                    <a:pt x="18" y="921"/>
                  </a:lnTo>
                  <a:lnTo>
                    <a:pt x="25" y="928"/>
                  </a:lnTo>
                  <a:lnTo>
                    <a:pt x="31" y="929"/>
                  </a:lnTo>
                  <a:lnTo>
                    <a:pt x="38" y="929"/>
                  </a:lnTo>
                  <a:lnTo>
                    <a:pt x="46" y="928"/>
                  </a:lnTo>
                  <a:lnTo>
                    <a:pt x="52" y="925"/>
                  </a:lnTo>
                  <a:lnTo>
                    <a:pt x="60" y="921"/>
                  </a:lnTo>
                  <a:lnTo>
                    <a:pt x="65" y="917"/>
                  </a:lnTo>
                  <a:lnTo>
                    <a:pt x="69" y="911"/>
                  </a:lnTo>
                  <a:lnTo>
                    <a:pt x="69" y="911"/>
                  </a:lnTo>
                  <a:lnTo>
                    <a:pt x="74" y="908"/>
                  </a:lnTo>
                  <a:lnTo>
                    <a:pt x="79" y="905"/>
                  </a:lnTo>
                  <a:lnTo>
                    <a:pt x="89" y="900"/>
                  </a:lnTo>
                  <a:lnTo>
                    <a:pt x="94" y="897"/>
                  </a:lnTo>
                  <a:lnTo>
                    <a:pt x="97" y="892"/>
                  </a:lnTo>
                  <a:lnTo>
                    <a:pt x="97" y="886"/>
                  </a:lnTo>
                  <a:lnTo>
                    <a:pt x="96" y="877"/>
                  </a:lnTo>
                  <a:lnTo>
                    <a:pt x="102" y="874"/>
                  </a:lnTo>
                  <a:lnTo>
                    <a:pt x="102" y="874"/>
                  </a:lnTo>
                  <a:lnTo>
                    <a:pt x="97" y="851"/>
                  </a:lnTo>
                  <a:lnTo>
                    <a:pt x="94" y="831"/>
                  </a:lnTo>
                  <a:lnTo>
                    <a:pt x="92" y="812"/>
                  </a:lnTo>
                  <a:lnTo>
                    <a:pt x="92" y="812"/>
                  </a:lnTo>
                  <a:lnTo>
                    <a:pt x="96" y="797"/>
                  </a:lnTo>
                  <a:lnTo>
                    <a:pt x="100" y="774"/>
                  </a:lnTo>
                  <a:lnTo>
                    <a:pt x="105" y="749"/>
                  </a:lnTo>
                  <a:lnTo>
                    <a:pt x="106" y="735"/>
                  </a:lnTo>
                  <a:lnTo>
                    <a:pt x="106" y="720"/>
                  </a:lnTo>
                  <a:lnTo>
                    <a:pt x="106" y="720"/>
                  </a:lnTo>
                  <a:lnTo>
                    <a:pt x="106" y="707"/>
                  </a:lnTo>
                  <a:lnTo>
                    <a:pt x="106" y="696"/>
                  </a:lnTo>
                  <a:lnTo>
                    <a:pt x="109" y="679"/>
                  </a:lnTo>
                  <a:lnTo>
                    <a:pt x="112" y="669"/>
                  </a:lnTo>
                  <a:lnTo>
                    <a:pt x="116" y="656"/>
                  </a:lnTo>
                  <a:lnTo>
                    <a:pt x="116" y="656"/>
                  </a:lnTo>
                  <a:lnTo>
                    <a:pt x="123" y="607"/>
                  </a:lnTo>
                  <a:lnTo>
                    <a:pt x="126" y="579"/>
                  </a:lnTo>
                  <a:lnTo>
                    <a:pt x="126" y="567"/>
                  </a:lnTo>
                  <a:lnTo>
                    <a:pt x="125" y="558"/>
                  </a:lnTo>
                  <a:lnTo>
                    <a:pt x="125" y="558"/>
                  </a:lnTo>
                  <a:lnTo>
                    <a:pt x="129" y="565"/>
                  </a:lnTo>
                  <a:lnTo>
                    <a:pt x="134" y="573"/>
                  </a:lnTo>
                  <a:lnTo>
                    <a:pt x="137" y="581"/>
                  </a:lnTo>
                  <a:lnTo>
                    <a:pt x="137" y="581"/>
                  </a:lnTo>
                  <a:lnTo>
                    <a:pt x="139" y="589"/>
                  </a:lnTo>
                  <a:lnTo>
                    <a:pt x="139" y="595"/>
                  </a:lnTo>
                  <a:lnTo>
                    <a:pt x="139" y="602"/>
                  </a:lnTo>
                  <a:lnTo>
                    <a:pt x="142" y="613"/>
                  </a:lnTo>
                  <a:lnTo>
                    <a:pt x="142" y="613"/>
                  </a:lnTo>
                  <a:lnTo>
                    <a:pt x="149" y="630"/>
                  </a:lnTo>
                  <a:lnTo>
                    <a:pt x="151" y="636"/>
                  </a:lnTo>
                  <a:lnTo>
                    <a:pt x="151" y="642"/>
                  </a:lnTo>
                  <a:lnTo>
                    <a:pt x="151" y="642"/>
                  </a:lnTo>
                  <a:lnTo>
                    <a:pt x="153" y="661"/>
                  </a:lnTo>
                  <a:lnTo>
                    <a:pt x="157" y="676"/>
                  </a:lnTo>
                  <a:lnTo>
                    <a:pt x="157" y="676"/>
                  </a:lnTo>
                  <a:lnTo>
                    <a:pt x="159" y="683"/>
                  </a:lnTo>
                  <a:lnTo>
                    <a:pt x="159" y="689"/>
                  </a:lnTo>
                  <a:lnTo>
                    <a:pt x="160" y="703"/>
                  </a:lnTo>
                  <a:lnTo>
                    <a:pt x="160" y="703"/>
                  </a:lnTo>
                  <a:lnTo>
                    <a:pt x="176" y="801"/>
                  </a:lnTo>
                  <a:lnTo>
                    <a:pt x="176" y="801"/>
                  </a:lnTo>
                  <a:lnTo>
                    <a:pt x="177" y="814"/>
                  </a:lnTo>
                  <a:lnTo>
                    <a:pt x="182" y="829"/>
                  </a:lnTo>
                  <a:lnTo>
                    <a:pt x="188" y="848"/>
                  </a:lnTo>
                  <a:lnTo>
                    <a:pt x="188" y="848"/>
                  </a:lnTo>
                  <a:lnTo>
                    <a:pt x="186" y="852"/>
                  </a:lnTo>
                  <a:lnTo>
                    <a:pt x="185" y="857"/>
                  </a:lnTo>
                  <a:lnTo>
                    <a:pt x="183" y="861"/>
                  </a:lnTo>
                  <a:lnTo>
                    <a:pt x="183" y="861"/>
                  </a:lnTo>
                  <a:lnTo>
                    <a:pt x="185" y="868"/>
                  </a:lnTo>
                  <a:lnTo>
                    <a:pt x="186" y="872"/>
                  </a:lnTo>
                  <a:lnTo>
                    <a:pt x="193" y="877"/>
                  </a:lnTo>
                  <a:lnTo>
                    <a:pt x="200" y="881"/>
                  </a:lnTo>
                  <a:lnTo>
                    <a:pt x="200" y="881"/>
                  </a:lnTo>
                  <a:lnTo>
                    <a:pt x="217" y="891"/>
                  </a:lnTo>
                  <a:lnTo>
                    <a:pt x="227" y="895"/>
                  </a:lnTo>
                  <a:lnTo>
                    <a:pt x="236" y="901"/>
                  </a:lnTo>
                  <a:lnTo>
                    <a:pt x="236" y="901"/>
                  </a:lnTo>
                  <a:lnTo>
                    <a:pt x="244" y="908"/>
                  </a:lnTo>
                  <a:lnTo>
                    <a:pt x="253" y="912"/>
                  </a:lnTo>
                  <a:lnTo>
                    <a:pt x="262" y="914"/>
                  </a:lnTo>
                  <a:lnTo>
                    <a:pt x="270" y="911"/>
                  </a:lnTo>
                  <a:lnTo>
                    <a:pt x="270" y="911"/>
                  </a:lnTo>
                  <a:lnTo>
                    <a:pt x="274" y="909"/>
                  </a:lnTo>
                  <a:lnTo>
                    <a:pt x="277" y="906"/>
                  </a:lnTo>
                  <a:lnTo>
                    <a:pt x="281" y="901"/>
                  </a:lnTo>
                  <a:lnTo>
                    <a:pt x="282" y="897"/>
                  </a:lnTo>
                  <a:lnTo>
                    <a:pt x="282" y="892"/>
                  </a:lnTo>
                  <a:lnTo>
                    <a:pt x="281" y="886"/>
                  </a:lnTo>
                  <a:lnTo>
                    <a:pt x="279" y="881"/>
                  </a:lnTo>
                  <a:lnTo>
                    <a:pt x="274" y="875"/>
                  </a:lnTo>
                  <a:lnTo>
                    <a:pt x="274" y="875"/>
                  </a:lnTo>
                  <a:close/>
                  <a:moveTo>
                    <a:pt x="197" y="359"/>
                  </a:moveTo>
                  <a:lnTo>
                    <a:pt x="197" y="359"/>
                  </a:lnTo>
                  <a:lnTo>
                    <a:pt x="197" y="363"/>
                  </a:lnTo>
                  <a:lnTo>
                    <a:pt x="194" y="367"/>
                  </a:lnTo>
                  <a:lnTo>
                    <a:pt x="191" y="368"/>
                  </a:lnTo>
                  <a:lnTo>
                    <a:pt x="186" y="370"/>
                  </a:lnTo>
                  <a:lnTo>
                    <a:pt x="71" y="368"/>
                  </a:lnTo>
                  <a:lnTo>
                    <a:pt x="71" y="368"/>
                  </a:lnTo>
                  <a:lnTo>
                    <a:pt x="66" y="368"/>
                  </a:lnTo>
                  <a:lnTo>
                    <a:pt x="63" y="365"/>
                  </a:lnTo>
                  <a:lnTo>
                    <a:pt x="62" y="362"/>
                  </a:lnTo>
                  <a:lnTo>
                    <a:pt x="60" y="359"/>
                  </a:lnTo>
                  <a:lnTo>
                    <a:pt x="60" y="331"/>
                  </a:lnTo>
                  <a:lnTo>
                    <a:pt x="120" y="343"/>
                  </a:lnTo>
                  <a:lnTo>
                    <a:pt x="123" y="333"/>
                  </a:lnTo>
                  <a:lnTo>
                    <a:pt x="123" y="333"/>
                  </a:lnTo>
                  <a:lnTo>
                    <a:pt x="123" y="333"/>
                  </a:lnTo>
                  <a:lnTo>
                    <a:pt x="123" y="333"/>
                  </a:lnTo>
                  <a:lnTo>
                    <a:pt x="123" y="333"/>
                  </a:lnTo>
                  <a:lnTo>
                    <a:pt x="123" y="331"/>
                  </a:lnTo>
                  <a:lnTo>
                    <a:pt x="123" y="331"/>
                  </a:lnTo>
                  <a:lnTo>
                    <a:pt x="126" y="320"/>
                  </a:lnTo>
                  <a:lnTo>
                    <a:pt x="129" y="303"/>
                  </a:lnTo>
                  <a:lnTo>
                    <a:pt x="129" y="303"/>
                  </a:lnTo>
                  <a:lnTo>
                    <a:pt x="131" y="297"/>
                  </a:lnTo>
                  <a:lnTo>
                    <a:pt x="131" y="297"/>
                  </a:lnTo>
                  <a:lnTo>
                    <a:pt x="131" y="294"/>
                  </a:lnTo>
                  <a:lnTo>
                    <a:pt x="131" y="294"/>
                  </a:lnTo>
                  <a:lnTo>
                    <a:pt x="125" y="293"/>
                  </a:lnTo>
                  <a:lnTo>
                    <a:pt x="125" y="293"/>
                  </a:lnTo>
                  <a:lnTo>
                    <a:pt x="122" y="293"/>
                  </a:lnTo>
                  <a:lnTo>
                    <a:pt x="122" y="293"/>
                  </a:lnTo>
                  <a:lnTo>
                    <a:pt x="120" y="293"/>
                  </a:lnTo>
                  <a:lnTo>
                    <a:pt x="120" y="293"/>
                  </a:lnTo>
                  <a:lnTo>
                    <a:pt x="109" y="291"/>
                  </a:lnTo>
                  <a:lnTo>
                    <a:pt x="103" y="289"/>
                  </a:lnTo>
                  <a:lnTo>
                    <a:pt x="103" y="289"/>
                  </a:lnTo>
                  <a:lnTo>
                    <a:pt x="97" y="288"/>
                  </a:lnTo>
                  <a:lnTo>
                    <a:pt x="92" y="288"/>
                  </a:lnTo>
                  <a:lnTo>
                    <a:pt x="92" y="288"/>
                  </a:lnTo>
                  <a:lnTo>
                    <a:pt x="89" y="286"/>
                  </a:lnTo>
                  <a:lnTo>
                    <a:pt x="86" y="286"/>
                  </a:lnTo>
                  <a:lnTo>
                    <a:pt x="86" y="286"/>
                  </a:lnTo>
                  <a:lnTo>
                    <a:pt x="86" y="286"/>
                  </a:lnTo>
                  <a:lnTo>
                    <a:pt x="100" y="282"/>
                  </a:lnTo>
                  <a:lnTo>
                    <a:pt x="105" y="280"/>
                  </a:lnTo>
                  <a:lnTo>
                    <a:pt x="111" y="280"/>
                  </a:lnTo>
                  <a:lnTo>
                    <a:pt x="117" y="282"/>
                  </a:lnTo>
                  <a:lnTo>
                    <a:pt x="123" y="283"/>
                  </a:lnTo>
                  <a:lnTo>
                    <a:pt x="123" y="283"/>
                  </a:lnTo>
                  <a:lnTo>
                    <a:pt x="125" y="282"/>
                  </a:lnTo>
                  <a:lnTo>
                    <a:pt x="125" y="282"/>
                  </a:lnTo>
                  <a:lnTo>
                    <a:pt x="125" y="268"/>
                  </a:lnTo>
                  <a:lnTo>
                    <a:pt x="125" y="256"/>
                  </a:lnTo>
                  <a:lnTo>
                    <a:pt x="125" y="256"/>
                  </a:lnTo>
                  <a:lnTo>
                    <a:pt x="125" y="252"/>
                  </a:lnTo>
                  <a:lnTo>
                    <a:pt x="125" y="252"/>
                  </a:lnTo>
                  <a:lnTo>
                    <a:pt x="125" y="252"/>
                  </a:lnTo>
                  <a:lnTo>
                    <a:pt x="122" y="251"/>
                  </a:lnTo>
                  <a:lnTo>
                    <a:pt x="116" y="251"/>
                  </a:lnTo>
                  <a:lnTo>
                    <a:pt x="116" y="251"/>
                  </a:lnTo>
                  <a:lnTo>
                    <a:pt x="108" y="249"/>
                  </a:lnTo>
                  <a:lnTo>
                    <a:pt x="105" y="249"/>
                  </a:lnTo>
                  <a:lnTo>
                    <a:pt x="102" y="248"/>
                  </a:lnTo>
                  <a:lnTo>
                    <a:pt x="102" y="248"/>
                  </a:lnTo>
                  <a:lnTo>
                    <a:pt x="94" y="242"/>
                  </a:lnTo>
                  <a:lnTo>
                    <a:pt x="86" y="236"/>
                  </a:lnTo>
                  <a:lnTo>
                    <a:pt x="86" y="236"/>
                  </a:lnTo>
                  <a:lnTo>
                    <a:pt x="85" y="232"/>
                  </a:lnTo>
                  <a:lnTo>
                    <a:pt x="79" y="231"/>
                  </a:lnTo>
                  <a:lnTo>
                    <a:pt x="79" y="231"/>
                  </a:lnTo>
                  <a:lnTo>
                    <a:pt x="68" y="228"/>
                  </a:lnTo>
                  <a:lnTo>
                    <a:pt x="63" y="226"/>
                  </a:lnTo>
                  <a:lnTo>
                    <a:pt x="63" y="226"/>
                  </a:lnTo>
                  <a:lnTo>
                    <a:pt x="62" y="226"/>
                  </a:lnTo>
                  <a:lnTo>
                    <a:pt x="62" y="197"/>
                  </a:lnTo>
                  <a:lnTo>
                    <a:pt x="62" y="197"/>
                  </a:lnTo>
                  <a:lnTo>
                    <a:pt x="63" y="194"/>
                  </a:lnTo>
                  <a:lnTo>
                    <a:pt x="65" y="191"/>
                  </a:lnTo>
                  <a:lnTo>
                    <a:pt x="68" y="188"/>
                  </a:lnTo>
                  <a:lnTo>
                    <a:pt x="72" y="188"/>
                  </a:lnTo>
                  <a:lnTo>
                    <a:pt x="188" y="188"/>
                  </a:lnTo>
                  <a:lnTo>
                    <a:pt x="188" y="188"/>
                  </a:lnTo>
                  <a:lnTo>
                    <a:pt x="193" y="189"/>
                  </a:lnTo>
                  <a:lnTo>
                    <a:pt x="196" y="191"/>
                  </a:lnTo>
                  <a:lnTo>
                    <a:pt x="199" y="194"/>
                  </a:lnTo>
                  <a:lnTo>
                    <a:pt x="199" y="199"/>
                  </a:lnTo>
                  <a:lnTo>
                    <a:pt x="199" y="252"/>
                  </a:lnTo>
                  <a:lnTo>
                    <a:pt x="199" y="252"/>
                  </a:lnTo>
                  <a:lnTo>
                    <a:pt x="188" y="254"/>
                  </a:lnTo>
                  <a:lnTo>
                    <a:pt x="188" y="254"/>
                  </a:lnTo>
                  <a:lnTo>
                    <a:pt x="177" y="254"/>
                  </a:lnTo>
                  <a:lnTo>
                    <a:pt x="168" y="252"/>
                  </a:lnTo>
                  <a:lnTo>
                    <a:pt x="168" y="252"/>
                  </a:lnTo>
                  <a:lnTo>
                    <a:pt x="151" y="252"/>
                  </a:lnTo>
                  <a:lnTo>
                    <a:pt x="134" y="251"/>
                  </a:lnTo>
                  <a:lnTo>
                    <a:pt x="134" y="251"/>
                  </a:lnTo>
                  <a:lnTo>
                    <a:pt x="139" y="265"/>
                  </a:lnTo>
                  <a:lnTo>
                    <a:pt x="139" y="265"/>
                  </a:lnTo>
                  <a:lnTo>
                    <a:pt x="143" y="286"/>
                  </a:lnTo>
                  <a:lnTo>
                    <a:pt x="143" y="286"/>
                  </a:lnTo>
                  <a:lnTo>
                    <a:pt x="143" y="293"/>
                  </a:lnTo>
                  <a:lnTo>
                    <a:pt x="143" y="293"/>
                  </a:lnTo>
                  <a:lnTo>
                    <a:pt x="143" y="293"/>
                  </a:lnTo>
                  <a:lnTo>
                    <a:pt x="143" y="293"/>
                  </a:lnTo>
                  <a:lnTo>
                    <a:pt x="142" y="293"/>
                  </a:lnTo>
                  <a:lnTo>
                    <a:pt x="140" y="291"/>
                  </a:lnTo>
                  <a:lnTo>
                    <a:pt x="140" y="291"/>
                  </a:lnTo>
                  <a:lnTo>
                    <a:pt x="140" y="294"/>
                  </a:lnTo>
                  <a:lnTo>
                    <a:pt x="140" y="294"/>
                  </a:lnTo>
                  <a:lnTo>
                    <a:pt x="140" y="297"/>
                  </a:lnTo>
                  <a:lnTo>
                    <a:pt x="140" y="297"/>
                  </a:lnTo>
                  <a:lnTo>
                    <a:pt x="142" y="302"/>
                  </a:lnTo>
                  <a:lnTo>
                    <a:pt x="142" y="302"/>
                  </a:lnTo>
                  <a:lnTo>
                    <a:pt x="143" y="308"/>
                  </a:lnTo>
                  <a:lnTo>
                    <a:pt x="145" y="311"/>
                  </a:lnTo>
                  <a:lnTo>
                    <a:pt x="146" y="313"/>
                  </a:lnTo>
                  <a:lnTo>
                    <a:pt x="146" y="313"/>
                  </a:lnTo>
                  <a:lnTo>
                    <a:pt x="146" y="313"/>
                  </a:lnTo>
                  <a:lnTo>
                    <a:pt x="146" y="313"/>
                  </a:lnTo>
                  <a:lnTo>
                    <a:pt x="146" y="313"/>
                  </a:lnTo>
                  <a:lnTo>
                    <a:pt x="146" y="313"/>
                  </a:lnTo>
                  <a:lnTo>
                    <a:pt x="146" y="317"/>
                  </a:lnTo>
                  <a:lnTo>
                    <a:pt x="146" y="317"/>
                  </a:lnTo>
                  <a:lnTo>
                    <a:pt x="146" y="320"/>
                  </a:lnTo>
                  <a:lnTo>
                    <a:pt x="146" y="322"/>
                  </a:lnTo>
                  <a:lnTo>
                    <a:pt x="146" y="322"/>
                  </a:lnTo>
                  <a:lnTo>
                    <a:pt x="145" y="326"/>
                  </a:lnTo>
                  <a:lnTo>
                    <a:pt x="145" y="326"/>
                  </a:lnTo>
                  <a:lnTo>
                    <a:pt x="153" y="326"/>
                  </a:lnTo>
                  <a:lnTo>
                    <a:pt x="153" y="326"/>
                  </a:lnTo>
                  <a:lnTo>
                    <a:pt x="160" y="326"/>
                  </a:lnTo>
                  <a:lnTo>
                    <a:pt x="166" y="330"/>
                  </a:lnTo>
                  <a:lnTo>
                    <a:pt x="166" y="330"/>
                  </a:lnTo>
                  <a:lnTo>
                    <a:pt x="170" y="331"/>
                  </a:lnTo>
                  <a:lnTo>
                    <a:pt x="173" y="333"/>
                  </a:lnTo>
                  <a:lnTo>
                    <a:pt x="183" y="333"/>
                  </a:lnTo>
                  <a:lnTo>
                    <a:pt x="183" y="333"/>
                  </a:lnTo>
                  <a:lnTo>
                    <a:pt x="197" y="334"/>
                  </a:lnTo>
                  <a:lnTo>
                    <a:pt x="197" y="359"/>
                  </a:lnTo>
                  <a:close/>
                  <a:moveTo>
                    <a:pt x="63" y="280"/>
                  </a:moveTo>
                  <a:lnTo>
                    <a:pt x="63" y="280"/>
                  </a:lnTo>
                  <a:lnTo>
                    <a:pt x="75" y="283"/>
                  </a:lnTo>
                  <a:lnTo>
                    <a:pt x="85" y="286"/>
                  </a:lnTo>
                  <a:lnTo>
                    <a:pt x="85" y="286"/>
                  </a:lnTo>
                  <a:lnTo>
                    <a:pt x="75" y="283"/>
                  </a:lnTo>
                  <a:lnTo>
                    <a:pt x="63" y="280"/>
                  </a:lnTo>
                  <a:lnTo>
                    <a:pt x="63" y="280"/>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0"/>
            <p:cNvSpPr>
              <a:spLocks/>
            </p:cNvSpPr>
            <p:nvPr/>
          </p:nvSpPr>
          <p:spPr bwMode="auto">
            <a:xfrm>
              <a:off x="6389688" y="2125663"/>
              <a:ext cx="100013" cy="131762"/>
            </a:xfrm>
            <a:custGeom>
              <a:avLst/>
              <a:gdLst>
                <a:gd name="T0" fmla="*/ 61 w 63"/>
                <a:gd name="T1" fmla="*/ 7 h 83"/>
                <a:gd name="T2" fmla="*/ 61 w 63"/>
                <a:gd name="T3" fmla="*/ 7 h 83"/>
                <a:gd name="T4" fmla="*/ 60 w 63"/>
                <a:gd name="T5" fmla="*/ 10 h 83"/>
                <a:gd name="T6" fmla="*/ 57 w 63"/>
                <a:gd name="T7" fmla="*/ 17 h 83"/>
                <a:gd name="T8" fmla="*/ 51 w 63"/>
                <a:gd name="T9" fmla="*/ 21 h 83"/>
                <a:gd name="T10" fmla="*/ 46 w 63"/>
                <a:gd name="T11" fmla="*/ 23 h 83"/>
                <a:gd name="T12" fmla="*/ 41 w 63"/>
                <a:gd name="T13" fmla="*/ 24 h 83"/>
                <a:gd name="T14" fmla="*/ 41 w 63"/>
                <a:gd name="T15" fmla="*/ 24 h 83"/>
                <a:gd name="T16" fmla="*/ 35 w 63"/>
                <a:gd name="T17" fmla="*/ 23 h 83"/>
                <a:gd name="T18" fmla="*/ 29 w 63"/>
                <a:gd name="T19" fmla="*/ 21 h 83"/>
                <a:gd name="T20" fmla="*/ 17 w 63"/>
                <a:gd name="T21" fmla="*/ 15 h 83"/>
                <a:gd name="T22" fmla="*/ 6 w 63"/>
                <a:gd name="T23" fmla="*/ 7 h 83"/>
                <a:gd name="T24" fmla="*/ 4 w 63"/>
                <a:gd name="T25" fmla="*/ 3 h 83"/>
                <a:gd name="T26" fmla="*/ 3 w 63"/>
                <a:gd name="T27" fmla="*/ 0 h 83"/>
                <a:gd name="T28" fmla="*/ 3 w 63"/>
                <a:gd name="T29" fmla="*/ 0 h 83"/>
                <a:gd name="T30" fmla="*/ 0 w 63"/>
                <a:gd name="T31" fmla="*/ 1 h 83"/>
                <a:gd name="T32" fmla="*/ 0 w 63"/>
                <a:gd name="T33" fmla="*/ 4 h 83"/>
                <a:gd name="T34" fmla="*/ 1 w 63"/>
                <a:gd name="T35" fmla="*/ 10 h 83"/>
                <a:gd name="T36" fmla="*/ 1 w 63"/>
                <a:gd name="T37" fmla="*/ 10 h 83"/>
                <a:gd name="T38" fmla="*/ 4 w 63"/>
                <a:gd name="T39" fmla="*/ 15 h 83"/>
                <a:gd name="T40" fmla="*/ 7 w 63"/>
                <a:gd name="T41" fmla="*/ 20 h 83"/>
                <a:gd name="T42" fmla="*/ 10 w 63"/>
                <a:gd name="T43" fmla="*/ 24 h 83"/>
                <a:gd name="T44" fmla="*/ 14 w 63"/>
                <a:gd name="T45" fmla="*/ 32 h 83"/>
                <a:gd name="T46" fmla="*/ 14 w 63"/>
                <a:gd name="T47" fmla="*/ 32 h 83"/>
                <a:gd name="T48" fmla="*/ 27 w 63"/>
                <a:gd name="T49" fmla="*/ 83 h 83"/>
                <a:gd name="T50" fmla="*/ 27 w 63"/>
                <a:gd name="T51" fmla="*/ 83 h 83"/>
                <a:gd name="T52" fmla="*/ 37 w 63"/>
                <a:gd name="T53" fmla="*/ 64 h 83"/>
                <a:gd name="T54" fmla="*/ 49 w 63"/>
                <a:gd name="T55" fmla="*/ 41 h 83"/>
                <a:gd name="T56" fmla="*/ 49 w 63"/>
                <a:gd name="T57" fmla="*/ 41 h 83"/>
                <a:gd name="T58" fmla="*/ 58 w 63"/>
                <a:gd name="T59" fmla="*/ 23 h 83"/>
                <a:gd name="T60" fmla="*/ 61 w 63"/>
                <a:gd name="T61" fmla="*/ 13 h 83"/>
                <a:gd name="T62" fmla="*/ 63 w 63"/>
                <a:gd name="T63" fmla="*/ 10 h 83"/>
                <a:gd name="T64" fmla="*/ 61 w 63"/>
                <a:gd name="T65" fmla="*/ 7 h 83"/>
                <a:gd name="T66" fmla="*/ 61 w 63"/>
                <a:gd name="T6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83">
                  <a:moveTo>
                    <a:pt x="61" y="7"/>
                  </a:moveTo>
                  <a:lnTo>
                    <a:pt x="61" y="7"/>
                  </a:lnTo>
                  <a:lnTo>
                    <a:pt x="60" y="10"/>
                  </a:lnTo>
                  <a:lnTo>
                    <a:pt x="57" y="17"/>
                  </a:lnTo>
                  <a:lnTo>
                    <a:pt x="51" y="21"/>
                  </a:lnTo>
                  <a:lnTo>
                    <a:pt x="46" y="23"/>
                  </a:lnTo>
                  <a:lnTo>
                    <a:pt x="41" y="24"/>
                  </a:lnTo>
                  <a:lnTo>
                    <a:pt x="41" y="24"/>
                  </a:lnTo>
                  <a:lnTo>
                    <a:pt x="35" y="23"/>
                  </a:lnTo>
                  <a:lnTo>
                    <a:pt x="29" y="21"/>
                  </a:lnTo>
                  <a:lnTo>
                    <a:pt x="17" y="15"/>
                  </a:lnTo>
                  <a:lnTo>
                    <a:pt x="6" y="7"/>
                  </a:lnTo>
                  <a:lnTo>
                    <a:pt x="4" y="3"/>
                  </a:lnTo>
                  <a:lnTo>
                    <a:pt x="3" y="0"/>
                  </a:lnTo>
                  <a:lnTo>
                    <a:pt x="3" y="0"/>
                  </a:lnTo>
                  <a:lnTo>
                    <a:pt x="0" y="1"/>
                  </a:lnTo>
                  <a:lnTo>
                    <a:pt x="0" y="4"/>
                  </a:lnTo>
                  <a:lnTo>
                    <a:pt x="1" y="10"/>
                  </a:lnTo>
                  <a:lnTo>
                    <a:pt x="1" y="10"/>
                  </a:lnTo>
                  <a:lnTo>
                    <a:pt x="4" y="15"/>
                  </a:lnTo>
                  <a:lnTo>
                    <a:pt x="7" y="20"/>
                  </a:lnTo>
                  <a:lnTo>
                    <a:pt x="10" y="24"/>
                  </a:lnTo>
                  <a:lnTo>
                    <a:pt x="14" y="32"/>
                  </a:lnTo>
                  <a:lnTo>
                    <a:pt x="14" y="32"/>
                  </a:lnTo>
                  <a:lnTo>
                    <a:pt x="27" y="83"/>
                  </a:lnTo>
                  <a:lnTo>
                    <a:pt x="27" y="83"/>
                  </a:lnTo>
                  <a:lnTo>
                    <a:pt x="37" y="64"/>
                  </a:lnTo>
                  <a:lnTo>
                    <a:pt x="49" y="41"/>
                  </a:lnTo>
                  <a:lnTo>
                    <a:pt x="49" y="41"/>
                  </a:lnTo>
                  <a:lnTo>
                    <a:pt x="58" y="23"/>
                  </a:lnTo>
                  <a:lnTo>
                    <a:pt x="61" y="13"/>
                  </a:lnTo>
                  <a:lnTo>
                    <a:pt x="63" y="10"/>
                  </a:lnTo>
                  <a:lnTo>
                    <a:pt x="61" y="7"/>
                  </a:lnTo>
                  <a:lnTo>
                    <a:pt x="6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1"/>
            <p:cNvSpPr>
              <a:spLocks/>
            </p:cNvSpPr>
            <p:nvPr/>
          </p:nvSpPr>
          <p:spPr bwMode="auto">
            <a:xfrm>
              <a:off x="6432551" y="2166938"/>
              <a:ext cx="25400" cy="60325"/>
            </a:xfrm>
            <a:custGeom>
              <a:avLst/>
              <a:gdLst>
                <a:gd name="T0" fmla="*/ 10 w 16"/>
                <a:gd name="T1" fmla="*/ 1 h 38"/>
                <a:gd name="T2" fmla="*/ 10 w 16"/>
                <a:gd name="T3" fmla="*/ 1 h 38"/>
                <a:gd name="T4" fmla="*/ 7 w 16"/>
                <a:gd name="T5" fmla="*/ 0 h 38"/>
                <a:gd name="T6" fmla="*/ 5 w 16"/>
                <a:gd name="T7" fmla="*/ 0 h 38"/>
                <a:gd name="T8" fmla="*/ 2 w 16"/>
                <a:gd name="T9" fmla="*/ 3 h 38"/>
                <a:gd name="T10" fmla="*/ 0 w 16"/>
                <a:gd name="T11" fmla="*/ 8 h 38"/>
                <a:gd name="T12" fmla="*/ 2 w 16"/>
                <a:gd name="T13" fmla="*/ 11 h 38"/>
                <a:gd name="T14" fmla="*/ 2 w 16"/>
                <a:gd name="T15" fmla="*/ 11 h 38"/>
                <a:gd name="T16" fmla="*/ 5 w 16"/>
                <a:gd name="T17" fmla="*/ 14 h 38"/>
                <a:gd name="T18" fmla="*/ 5 w 16"/>
                <a:gd name="T19" fmla="*/ 14 h 38"/>
                <a:gd name="T20" fmla="*/ 3 w 16"/>
                <a:gd name="T21" fmla="*/ 21 h 38"/>
                <a:gd name="T22" fmla="*/ 3 w 16"/>
                <a:gd name="T23" fmla="*/ 29 h 38"/>
                <a:gd name="T24" fmla="*/ 3 w 16"/>
                <a:gd name="T25" fmla="*/ 38 h 38"/>
                <a:gd name="T26" fmla="*/ 13 w 16"/>
                <a:gd name="T27" fmla="*/ 38 h 38"/>
                <a:gd name="T28" fmla="*/ 13 w 16"/>
                <a:gd name="T29" fmla="*/ 38 h 38"/>
                <a:gd name="T30" fmla="*/ 14 w 16"/>
                <a:gd name="T31" fmla="*/ 21 h 38"/>
                <a:gd name="T32" fmla="*/ 13 w 16"/>
                <a:gd name="T33" fmla="*/ 12 h 38"/>
                <a:gd name="T34" fmla="*/ 13 w 16"/>
                <a:gd name="T35" fmla="*/ 12 h 38"/>
                <a:gd name="T36" fmla="*/ 14 w 16"/>
                <a:gd name="T37" fmla="*/ 11 h 38"/>
                <a:gd name="T38" fmla="*/ 14 w 16"/>
                <a:gd name="T39" fmla="*/ 11 h 38"/>
                <a:gd name="T40" fmla="*/ 16 w 16"/>
                <a:gd name="T41" fmla="*/ 6 h 38"/>
                <a:gd name="T42" fmla="*/ 14 w 16"/>
                <a:gd name="T43" fmla="*/ 4 h 38"/>
                <a:gd name="T44" fmla="*/ 10 w 16"/>
                <a:gd name="T45" fmla="*/ 1 h 38"/>
                <a:gd name="T46" fmla="*/ 10 w 16"/>
                <a:gd name="T4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10" y="1"/>
                  </a:moveTo>
                  <a:lnTo>
                    <a:pt x="10" y="1"/>
                  </a:lnTo>
                  <a:lnTo>
                    <a:pt x="7" y="0"/>
                  </a:lnTo>
                  <a:lnTo>
                    <a:pt x="5" y="0"/>
                  </a:lnTo>
                  <a:lnTo>
                    <a:pt x="2" y="3"/>
                  </a:lnTo>
                  <a:lnTo>
                    <a:pt x="0" y="8"/>
                  </a:lnTo>
                  <a:lnTo>
                    <a:pt x="2" y="11"/>
                  </a:lnTo>
                  <a:lnTo>
                    <a:pt x="2" y="11"/>
                  </a:lnTo>
                  <a:lnTo>
                    <a:pt x="5" y="14"/>
                  </a:lnTo>
                  <a:lnTo>
                    <a:pt x="5" y="14"/>
                  </a:lnTo>
                  <a:lnTo>
                    <a:pt x="3" y="21"/>
                  </a:lnTo>
                  <a:lnTo>
                    <a:pt x="3" y="29"/>
                  </a:lnTo>
                  <a:lnTo>
                    <a:pt x="3" y="38"/>
                  </a:lnTo>
                  <a:lnTo>
                    <a:pt x="13" y="38"/>
                  </a:lnTo>
                  <a:lnTo>
                    <a:pt x="13" y="38"/>
                  </a:lnTo>
                  <a:lnTo>
                    <a:pt x="14" y="21"/>
                  </a:lnTo>
                  <a:lnTo>
                    <a:pt x="13" y="12"/>
                  </a:lnTo>
                  <a:lnTo>
                    <a:pt x="13" y="12"/>
                  </a:lnTo>
                  <a:lnTo>
                    <a:pt x="14" y="11"/>
                  </a:lnTo>
                  <a:lnTo>
                    <a:pt x="14" y="11"/>
                  </a:lnTo>
                  <a:lnTo>
                    <a:pt x="16" y="6"/>
                  </a:lnTo>
                  <a:lnTo>
                    <a:pt x="14" y="4"/>
                  </a:lnTo>
                  <a:lnTo>
                    <a:pt x="10" y="1"/>
                  </a:lnTo>
                  <a:lnTo>
                    <a:pt x="10" y="1"/>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52"/>
            <p:cNvSpPr>
              <a:spLocks/>
            </p:cNvSpPr>
            <p:nvPr/>
          </p:nvSpPr>
          <p:spPr bwMode="auto">
            <a:xfrm>
              <a:off x="6454776" y="24511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53"/>
            <p:cNvSpPr>
              <a:spLocks noEditPoints="1"/>
            </p:cNvSpPr>
            <p:nvPr/>
          </p:nvSpPr>
          <p:spPr bwMode="auto">
            <a:xfrm>
              <a:off x="6354763" y="2220913"/>
              <a:ext cx="220663" cy="288925"/>
            </a:xfrm>
            <a:custGeom>
              <a:avLst/>
              <a:gdLst>
                <a:gd name="T0" fmla="*/ 43 w 139"/>
                <a:gd name="T1" fmla="*/ 101 h 182"/>
                <a:gd name="T2" fmla="*/ 60 w 139"/>
                <a:gd name="T3" fmla="*/ 105 h 182"/>
                <a:gd name="T4" fmla="*/ 62 w 139"/>
                <a:gd name="T5" fmla="*/ 105 h 182"/>
                <a:gd name="T6" fmla="*/ 65 w 139"/>
                <a:gd name="T7" fmla="*/ 105 h 182"/>
                <a:gd name="T8" fmla="*/ 71 w 139"/>
                <a:gd name="T9" fmla="*/ 106 h 182"/>
                <a:gd name="T10" fmla="*/ 71 w 139"/>
                <a:gd name="T11" fmla="*/ 106 h 182"/>
                <a:gd name="T12" fmla="*/ 77 w 139"/>
                <a:gd name="T13" fmla="*/ 106 h 182"/>
                <a:gd name="T14" fmla="*/ 80 w 139"/>
                <a:gd name="T15" fmla="*/ 106 h 182"/>
                <a:gd name="T16" fmla="*/ 83 w 139"/>
                <a:gd name="T17" fmla="*/ 105 h 182"/>
                <a:gd name="T18" fmla="*/ 83 w 139"/>
                <a:gd name="T19" fmla="*/ 105 h 182"/>
                <a:gd name="T20" fmla="*/ 65 w 139"/>
                <a:gd name="T21" fmla="*/ 98 h 182"/>
                <a:gd name="T22" fmla="*/ 65 w 139"/>
                <a:gd name="T23" fmla="*/ 95 h 182"/>
                <a:gd name="T24" fmla="*/ 63 w 139"/>
                <a:gd name="T25" fmla="*/ 95 h 182"/>
                <a:gd name="T26" fmla="*/ 51 w 139"/>
                <a:gd name="T27" fmla="*/ 92 h 182"/>
                <a:gd name="T28" fmla="*/ 40 w 139"/>
                <a:gd name="T29" fmla="*/ 94 h 182"/>
                <a:gd name="T30" fmla="*/ 26 w 139"/>
                <a:gd name="T31" fmla="*/ 98 h 182"/>
                <a:gd name="T32" fmla="*/ 32 w 139"/>
                <a:gd name="T33" fmla="*/ 100 h 182"/>
                <a:gd name="T34" fmla="*/ 37 w 139"/>
                <a:gd name="T35" fmla="*/ 100 h 182"/>
                <a:gd name="T36" fmla="*/ 43 w 139"/>
                <a:gd name="T37" fmla="*/ 101 h 182"/>
                <a:gd name="T38" fmla="*/ 106 w 139"/>
                <a:gd name="T39" fmla="*/ 142 h 182"/>
                <a:gd name="T40" fmla="*/ 93 w 139"/>
                <a:gd name="T41" fmla="*/ 138 h 182"/>
                <a:gd name="T42" fmla="*/ 85 w 139"/>
                <a:gd name="T43" fmla="*/ 138 h 182"/>
                <a:gd name="T44" fmla="*/ 85 w 139"/>
                <a:gd name="T45" fmla="*/ 138 h 182"/>
                <a:gd name="T46" fmla="*/ 83 w 139"/>
                <a:gd name="T47" fmla="*/ 138 h 182"/>
                <a:gd name="T48" fmla="*/ 76 w 139"/>
                <a:gd name="T49" fmla="*/ 143 h 182"/>
                <a:gd name="T50" fmla="*/ 63 w 139"/>
                <a:gd name="T51" fmla="*/ 145 h 182"/>
                <a:gd name="T52" fmla="*/ 63 w 139"/>
                <a:gd name="T53" fmla="*/ 145 h 182"/>
                <a:gd name="T54" fmla="*/ 60 w 139"/>
                <a:gd name="T55" fmla="*/ 155 h 182"/>
                <a:gd name="T56" fmla="*/ 0 w 139"/>
                <a:gd name="T57" fmla="*/ 171 h 182"/>
                <a:gd name="T58" fmla="*/ 2 w 139"/>
                <a:gd name="T59" fmla="*/ 174 h 182"/>
                <a:gd name="T60" fmla="*/ 6 w 139"/>
                <a:gd name="T61" fmla="*/ 180 h 182"/>
                <a:gd name="T62" fmla="*/ 126 w 139"/>
                <a:gd name="T63" fmla="*/ 182 h 182"/>
                <a:gd name="T64" fmla="*/ 131 w 139"/>
                <a:gd name="T65" fmla="*/ 180 h 182"/>
                <a:gd name="T66" fmla="*/ 137 w 139"/>
                <a:gd name="T67" fmla="*/ 175 h 182"/>
                <a:gd name="T68" fmla="*/ 137 w 139"/>
                <a:gd name="T69" fmla="*/ 146 h 182"/>
                <a:gd name="T70" fmla="*/ 123 w 139"/>
                <a:gd name="T71" fmla="*/ 145 h 182"/>
                <a:gd name="T72" fmla="*/ 113 w 139"/>
                <a:gd name="T73" fmla="*/ 145 h 182"/>
                <a:gd name="T74" fmla="*/ 106 w 139"/>
                <a:gd name="T75" fmla="*/ 142 h 182"/>
                <a:gd name="T76" fmla="*/ 128 w 139"/>
                <a:gd name="T77" fmla="*/ 0 h 182"/>
                <a:gd name="T78" fmla="*/ 12 w 139"/>
                <a:gd name="T79" fmla="*/ 0 h 182"/>
                <a:gd name="T80" fmla="*/ 5 w 139"/>
                <a:gd name="T81" fmla="*/ 3 h 182"/>
                <a:gd name="T82" fmla="*/ 2 w 139"/>
                <a:gd name="T83" fmla="*/ 9 h 182"/>
                <a:gd name="T84" fmla="*/ 2 w 139"/>
                <a:gd name="T85" fmla="*/ 38 h 182"/>
                <a:gd name="T86" fmla="*/ 3 w 139"/>
                <a:gd name="T87" fmla="*/ 38 h 182"/>
                <a:gd name="T88" fmla="*/ 19 w 139"/>
                <a:gd name="T89" fmla="*/ 43 h 182"/>
                <a:gd name="T90" fmla="*/ 25 w 139"/>
                <a:gd name="T91" fmla="*/ 44 h 182"/>
                <a:gd name="T92" fmla="*/ 26 w 139"/>
                <a:gd name="T93" fmla="*/ 48 h 182"/>
                <a:gd name="T94" fmla="*/ 42 w 139"/>
                <a:gd name="T95" fmla="*/ 60 h 182"/>
                <a:gd name="T96" fmla="*/ 45 w 139"/>
                <a:gd name="T97" fmla="*/ 61 h 182"/>
                <a:gd name="T98" fmla="*/ 56 w 139"/>
                <a:gd name="T99" fmla="*/ 63 h 182"/>
                <a:gd name="T100" fmla="*/ 62 w 139"/>
                <a:gd name="T101" fmla="*/ 63 h 182"/>
                <a:gd name="T102" fmla="*/ 65 w 139"/>
                <a:gd name="T103" fmla="*/ 64 h 182"/>
                <a:gd name="T104" fmla="*/ 69 w 139"/>
                <a:gd name="T105" fmla="*/ 63 h 182"/>
                <a:gd name="T106" fmla="*/ 74 w 139"/>
                <a:gd name="T107" fmla="*/ 63 h 182"/>
                <a:gd name="T108" fmla="*/ 91 w 139"/>
                <a:gd name="T109" fmla="*/ 64 h 182"/>
                <a:gd name="T110" fmla="*/ 108 w 139"/>
                <a:gd name="T111" fmla="*/ 64 h 182"/>
                <a:gd name="T112" fmla="*/ 128 w 139"/>
                <a:gd name="T113" fmla="*/ 66 h 182"/>
                <a:gd name="T114" fmla="*/ 139 w 139"/>
                <a:gd name="T115" fmla="*/ 64 h 182"/>
                <a:gd name="T116" fmla="*/ 139 w 139"/>
                <a:gd name="T117" fmla="*/ 11 h 182"/>
                <a:gd name="T118" fmla="*/ 136 w 139"/>
                <a:gd name="T119" fmla="*/ 3 h 182"/>
                <a:gd name="T120" fmla="*/ 128 w 139"/>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82">
                  <a:moveTo>
                    <a:pt x="43" y="101"/>
                  </a:moveTo>
                  <a:lnTo>
                    <a:pt x="43" y="101"/>
                  </a:lnTo>
                  <a:lnTo>
                    <a:pt x="49" y="103"/>
                  </a:lnTo>
                  <a:lnTo>
                    <a:pt x="60" y="105"/>
                  </a:lnTo>
                  <a:lnTo>
                    <a:pt x="60" y="105"/>
                  </a:lnTo>
                  <a:lnTo>
                    <a:pt x="62" y="105"/>
                  </a:lnTo>
                  <a:lnTo>
                    <a:pt x="62" y="105"/>
                  </a:lnTo>
                  <a:lnTo>
                    <a:pt x="65" y="105"/>
                  </a:lnTo>
                  <a:lnTo>
                    <a:pt x="65" y="105"/>
                  </a:lnTo>
                  <a:lnTo>
                    <a:pt x="71" y="106"/>
                  </a:lnTo>
                  <a:lnTo>
                    <a:pt x="71" y="106"/>
                  </a:lnTo>
                  <a:lnTo>
                    <a:pt x="71" y="106"/>
                  </a:lnTo>
                  <a:lnTo>
                    <a:pt x="71" y="106"/>
                  </a:lnTo>
                  <a:lnTo>
                    <a:pt x="77" y="106"/>
                  </a:lnTo>
                  <a:lnTo>
                    <a:pt x="77" y="106"/>
                  </a:lnTo>
                  <a:lnTo>
                    <a:pt x="80" y="106"/>
                  </a:lnTo>
                  <a:lnTo>
                    <a:pt x="80" y="106"/>
                  </a:lnTo>
                  <a:lnTo>
                    <a:pt x="83" y="105"/>
                  </a:lnTo>
                  <a:lnTo>
                    <a:pt x="83" y="105"/>
                  </a:lnTo>
                  <a:lnTo>
                    <a:pt x="83" y="105"/>
                  </a:lnTo>
                  <a:lnTo>
                    <a:pt x="77" y="103"/>
                  </a:lnTo>
                  <a:lnTo>
                    <a:pt x="65" y="98"/>
                  </a:lnTo>
                  <a:lnTo>
                    <a:pt x="65" y="95"/>
                  </a:lnTo>
                  <a:lnTo>
                    <a:pt x="65" y="95"/>
                  </a:lnTo>
                  <a:lnTo>
                    <a:pt x="63" y="95"/>
                  </a:lnTo>
                  <a:lnTo>
                    <a:pt x="63" y="95"/>
                  </a:lnTo>
                  <a:lnTo>
                    <a:pt x="57" y="94"/>
                  </a:lnTo>
                  <a:lnTo>
                    <a:pt x="51" y="92"/>
                  </a:lnTo>
                  <a:lnTo>
                    <a:pt x="45" y="92"/>
                  </a:lnTo>
                  <a:lnTo>
                    <a:pt x="40" y="94"/>
                  </a:lnTo>
                  <a:lnTo>
                    <a:pt x="26" y="98"/>
                  </a:lnTo>
                  <a:lnTo>
                    <a:pt x="26" y="98"/>
                  </a:lnTo>
                  <a:lnTo>
                    <a:pt x="29" y="98"/>
                  </a:lnTo>
                  <a:lnTo>
                    <a:pt x="32" y="100"/>
                  </a:lnTo>
                  <a:lnTo>
                    <a:pt x="32" y="100"/>
                  </a:lnTo>
                  <a:lnTo>
                    <a:pt x="37" y="100"/>
                  </a:lnTo>
                  <a:lnTo>
                    <a:pt x="43" y="101"/>
                  </a:lnTo>
                  <a:lnTo>
                    <a:pt x="43" y="101"/>
                  </a:lnTo>
                  <a:close/>
                  <a:moveTo>
                    <a:pt x="106" y="142"/>
                  </a:moveTo>
                  <a:lnTo>
                    <a:pt x="106" y="142"/>
                  </a:lnTo>
                  <a:lnTo>
                    <a:pt x="100" y="138"/>
                  </a:lnTo>
                  <a:lnTo>
                    <a:pt x="93" y="138"/>
                  </a:lnTo>
                  <a:lnTo>
                    <a:pt x="93" y="138"/>
                  </a:lnTo>
                  <a:lnTo>
                    <a:pt x="85" y="138"/>
                  </a:lnTo>
                  <a:lnTo>
                    <a:pt x="85" y="138"/>
                  </a:lnTo>
                  <a:lnTo>
                    <a:pt x="85" y="138"/>
                  </a:lnTo>
                  <a:lnTo>
                    <a:pt x="85" y="138"/>
                  </a:lnTo>
                  <a:lnTo>
                    <a:pt x="83" y="138"/>
                  </a:lnTo>
                  <a:lnTo>
                    <a:pt x="82" y="142"/>
                  </a:lnTo>
                  <a:lnTo>
                    <a:pt x="76" y="143"/>
                  </a:lnTo>
                  <a:lnTo>
                    <a:pt x="63" y="145"/>
                  </a:lnTo>
                  <a:lnTo>
                    <a:pt x="63" y="145"/>
                  </a:lnTo>
                  <a:lnTo>
                    <a:pt x="63" y="145"/>
                  </a:lnTo>
                  <a:lnTo>
                    <a:pt x="63" y="145"/>
                  </a:lnTo>
                  <a:lnTo>
                    <a:pt x="63" y="145"/>
                  </a:lnTo>
                  <a:lnTo>
                    <a:pt x="60" y="155"/>
                  </a:lnTo>
                  <a:lnTo>
                    <a:pt x="0" y="143"/>
                  </a:lnTo>
                  <a:lnTo>
                    <a:pt x="0" y="171"/>
                  </a:lnTo>
                  <a:lnTo>
                    <a:pt x="0" y="171"/>
                  </a:lnTo>
                  <a:lnTo>
                    <a:pt x="2" y="174"/>
                  </a:lnTo>
                  <a:lnTo>
                    <a:pt x="3" y="177"/>
                  </a:lnTo>
                  <a:lnTo>
                    <a:pt x="6" y="180"/>
                  </a:lnTo>
                  <a:lnTo>
                    <a:pt x="11" y="180"/>
                  </a:lnTo>
                  <a:lnTo>
                    <a:pt x="126" y="182"/>
                  </a:lnTo>
                  <a:lnTo>
                    <a:pt x="126" y="182"/>
                  </a:lnTo>
                  <a:lnTo>
                    <a:pt x="131" y="180"/>
                  </a:lnTo>
                  <a:lnTo>
                    <a:pt x="134" y="179"/>
                  </a:lnTo>
                  <a:lnTo>
                    <a:pt x="137" y="175"/>
                  </a:lnTo>
                  <a:lnTo>
                    <a:pt x="137" y="171"/>
                  </a:lnTo>
                  <a:lnTo>
                    <a:pt x="137" y="146"/>
                  </a:lnTo>
                  <a:lnTo>
                    <a:pt x="137" y="146"/>
                  </a:lnTo>
                  <a:lnTo>
                    <a:pt x="123" y="145"/>
                  </a:lnTo>
                  <a:lnTo>
                    <a:pt x="123" y="145"/>
                  </a:lnTo>
                  <a:lnTo>
                    <a:pt x="113" y="145"/>
                  </a:lnTo>
                  <a:lnTo>
                    <a:pt x="110" y="143"/>
                  </a:lnTo>
                  <a:lnTo>
                    <a:pt x="106" y="142"/>
                  </a:lnTo>
                  <a:lnTo>
                    <a:pt x="106" y="142"/>
                  </a:lnTo>
                  <a:close/>
                  <a:moveTo>
                    <a:pt x="128" y="0"/>
                  </a:moveTo>
                  <a:lnTo>
                    <a:pt x="12" y="0"/>
                  </a:lnTo>
                  <a:lnTo>
                    <a:pt x="12" y="0"/>
                  </a:lnTo>
                  <a:lnTo>
                    <a:pt x="8" y="0"/>
                  </a:lnTo>
                  <a:lnTo>
                    <a:pt x="5" y="3"/>
                  </a:lnTo>
                  <a:lnTo>
                    <a:pt x="3" y="6"/>
                  </a:lnTo>
                  <a:lnTo>
                    <a:pt x="2" y="9"/>
                  </a:lnTo>
                  <a:lnTo>
                    <a:pt x="2" y="38"/>
                  </a:lnTo>
                  <a:lnTo>
                    <a:pt x="2" y="38"/>
                  </a:lnTo>
                  <a:lnTo>
                    <a:pt x="3" y="38"/>
                  </a:lnTo>
                  <a:lnTo>
                    <a:pt x="3" y="38"/>
                  </a:lnTo>
                  <a:lnTo>
                    <a:pt x="8" y="40"/>
                  </a:lnTo>
                  <a:lnTo>
                    <a:pt x="19" y="43"/>
                  </a:lnTo>
                  <a:lnTo>
                    <a:pt x="19" y="43"/>
                  </a:lnTo>
                  <a:lnTo>
                    <a:pt x="25" y="44"/>
                  </a:lnTo>
                  <a:lnTo>
                    <a:pt x="26" y="48"/>
                  </a:lnTo>
                  <a:lnTo>
                    <a:pt x="26" y="48"/>
                  </a:lnTo>
                  <a:lnTo>
                    <a:pt x="34" y="54"/>
                  </a:lnTo>
                  <a:lnTo>
                    <a:pt x="42" y="60"/>
                  </a:lnTo>
                  <a:lnTo>
                    <a:pt x="42" y="60"/>
                  </a:lnTo>
                  <a:lnTo>
                    <a:pt x="45" y="61"/>
                  </a:lnTo>
                  <a:lnTo>
                    <a:pt x="48" y="61"/>
                  </a:lnTo>
                  <a:lnTo>
                    <a:pt x="56" y="63"/>
                  </a:lnTo>
                  <a:lnTo>
                    <a:pt x="56" y="63"/>
                  </a:lnTo>
                  <a:lnTo>
                    <a:pt x="62" y="63"/>
                  </a:lnTo>
                  <a:lnTo>
                    <a:pt x="65" y="64"/>
                  </a:lnTo>
                  <a:lnTo>
                    <a:pt x="65" y="64"/>
                  </a:lnTo>
                  <a:lnTo>
                    <a:pt x="66" y="63"/>
                  </a:lnTo>
                  <a:lnTo>
                    <a:pt x="69" y="63"/>
                  </a:lnTo>
                  <a:lnTo>
                    <a:pt x="69" y="63"/>
                  </a:lnTo>
                  <a:lnTo>
                    <a:pt x="74" y="63"/>
                  </a:lnTo>
                  <a:lnTo>
                    <a:pt x="74" y="63"/>
                  </a:lnTo>
                  <a:lnTo>
                    <a:pt x="91" y="64"/>
                  </a:lnTo>
                  <a:lnTo>
                    <a:pt x="108" y="64"/>
                  </a:lnTo>
                  <a:lnTo>
                    <a:pt x="108" y="64"/>
                  </a:lnTo>
                  <a:lnTo>
                    <a:pt x="117" y="66"/>
                  </a:lnTo>
                  <a:lnTo>
                    <a:pt x="128" y="66"/>
                  </a:lnTo>
                  <a:lnTo>
                    <a:pt x="128" y="66"/>
                  </a:lnTo>
                  <a:lnTo>
                    <a:pt x="139" y="64"/>
                  </a:lnTo>
                  <a:lnTo>
                    <a:pt x="139" y="11"/>
                  </a:lnTo>
                  <a:lnTo>
                    <a:pt x="139" y="11"/>
                  </a:lnTo>
                  <a:lnTo>
                    <a:pt x="139" y="6"/>
                  </a:lnTo>
                  <a:lnTo>
                    <a:pt x="136" y="3"/>
                  </a:lnTo>
                  <a:lnTo>
                    <a:pt x="133" y="1"/>
                  </a:lnTo>
                  <a:lnTo>
                    <a:pt x="128" y="0"/>
                  </a:lnTo>
                  <a:lnTo>
                    <a:pt x="1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4"/>
            <p:cNvSpPr>
              <a:spLocks/>
            </p:cNvSpPr>
            <p:nvPr/>
          </p:nvSpPr>
          <p:spPr bwMode="auto">
            <a:xfrm>
              <a:off x="6454776" y="2389188"/>
              <a:ext cx="36513" cy="61912"/>
            </a:xfrm>
            <a:custGeom>
              <a:avLst/>
              <a:gdLst>
                <a:gd name="T0" fmla="*/ 23 w 23"/>
                <a:gd name="T1" fmla="*/ 23 h 39"/>
                <a:gd name="T2" fmla="*/ 23 w 23"/>
                <a:gd name="T3" fmla="*/ 23 h 39"/>
                <a:gd name="T4" fmla="*/ 23 w 23"/>
                <a:gd name="T5" fmla="*/ 19 h 39"/>
                <a:gd name="T6" fmla="*/ 23 w 23"/>
                <a:gd name="T7" fmla="*/ 19 h 39"/>
                <a:gd name="T8" fmla="*/ 23 w 23"/>
                <a:gd name="T9" fmla="*/ 19 h 39"/>
                <a:gd name="T10" fmla="*/ 23 w 23"/>
                <a:gd name="T11" fmla="*/ 12 h 39"/>
                <a:gd name="T12" fmla="*/ 23 w 23"/>
                <a:gd name="T13" fmla="*/ 12 h 39"/>
                <a:gd name="T14" fmla="*/ 20 w 23"/>
                <a:gd name="T15" fmla="*/ 12 h 39"/>
                <a:gd name="T16" fmla="*/ 19 w 23"/>
                <a:gd name="T17" fmla="*/ 8 h 39"/>
                <a:gd name="T18" fmla="*/ 19 w 23"/>
                <a:gd name="T19" fmla="*/ 8 h 39"/>
                <a:gd name="T20" fmla="*/ 17 w 23"/>
                <a:gd name="T21" fmla="*/ 3 h 39"/>
                <a:gd name="T22" fmla="*/ 17 w 23"/>
                <a:gd name="T23" fmla="*/ 3 h 39"/>
                <a:gd name="T24" fmla="*/ 17 w 23"/>
                <a:gd name="T25" fmla="*/ 0 h 39"/>
                <a:gd name="T26" fmla="*/ 17 w 23"/>
                <a:gd name="T27" fmla="*/ 0 h 39"/>
                <a:gd name="T28" fmla="*/ 17 w 23"/>
                <a:gd name="T29" fmla="*/ 0 h 39"/>
                <a:gd name="T30" fmla="*/ 17 w 23"/>
                <a:gd name="T31" fmla="*/ 0 h 39"/>
                <a:gd name="T32" fmla="*/ 16 w 23"/>
                <a:gd name="T33" fmla="*/ 0 h 39"/>
                <a:gd name="T34" fmla="*/ 16 w 23"/>
                <a:gd name="T35" fmla="*/ 0 h 39"/>
                <a:gd name="T36" fmla="*/ 14 w 23"/>
                <a:gd name="T37" fmla="*/ 0 h 39"/>
                <a:gd name="T38" fmla="*/ 14 w 23"/>
                <a:gd name="T39" fmla="*/ 0 h 39"/>
                <a:gd name="T40" fmla="*/ 8 w 23"/>
                <a:gd name="T41" fmla="*/ 0 h 39"/>
                <a:gd name="T42" fmla="*/ 8 w 23"/>
                <a:gd name="T43" fmla="*/ 0 h 39"/>
                <a:gd name="T44" fmla="*/ 8 w 23"/>
                <a:gd name="T45" fmla="*/ 0 h 39"/>
                <a:gd name="T46" fmla="*/ 8 w 23"/>
                <a:gd name="T47" fmla="*/ 0 h 39"/>
                <a:gd name="T48" fmla="*/ 8 w 23"/>
                <a:gd name="T49" fmla="*/ 3 h 39"/>
                <a:gd name="T50" fmla="*/ 8 w 23"/>
                <a:gd name="T51" fmla="*/ 3 h 39"/>
                <a:gd name="T52" fmla="*/ 6 w 23"/>
                <a:gd name="T53" fmla="*/ 9 h 39"/>
                <a:gd name="T54" fmla="*/ 6 w 23"/>
                <a:gd name="T55" fmla="*/ 9 h 39"/>
                <a:gd name="T56" fmla="*/ 3 w 23"/>
                <a:gd name="T57" fmla="*/ 26 h 39"/>
                <a:gd name="T58" fmla="*/ 0 w 23"/>
                <a:gd name="T59" fmla="*/ 37 h 39"/>
                <a:gd name="T60" fmla="*/ 0 w 23"/>
                <a:gd name="T61" fmla="*/ 37 h 39"/>
                <a:gd name="T62" fmla="*/ 0 w 23"/>
                <a:gd name="T63" fmla="*/ 39 h 39"/>
                <a:gd name="T64" fmla="*/ 0 w 23"/>
                <a:gd name="T65" fmla="*/ 39 h 39"/>
                <a:gd name="T66" fmla="*/ 13 w 23"/>
                <a:gd name="T67" fmla="*/ 37 h 39"/>
                <a:gd name="T68" fmla="*/ 19 w 23"/>
                <a:gd name="T69" fmla="*/ 36 h 39"/>
                <a:gd name="T70" fmla="*/ 20 w 23"/>
                <a:gd name="T71" fmla="*/ 32 h 39"/>
                <a:gd name="T72" fmla="*/ 22 w 23"/>
                <a:gd name="T73" fmla="*/ 32 h 39"/>
                <a:gd name="T74" fmla="*/ 22 w 23"/>
                <a:gd name="T75" fmla="*/ 32 h 39"/>
                <a:gd name="T76" fmla="*/ 22 w 23"/>
                <a:gd name="T77" fmla="*/ 32 h 39"/>
                <a:gd name="T78" fmla="*/ 22 w 23"/>
                <a:gd name="T79" fmla="*/ 32 h 39"/>
                <a:gd name="T80" fmla="*/ 23 w 23"/>
                <a:gd name="T81" fmla="*/ 28 h 39"/>
                <a:gd name="T82" fmla="*/ 23 w 23"/>
                <a:gd name="T83" fmla="*/ 28 h 39"/>
                <a:gd name="T84" fmla="*/ 23 w 23"/>
                <a:gd name="T85" fmla="*/ 26 h 39"/>
                <a:gd name="T86" fmla="*/ 23 w 23"/>
                <a:gd name="T87" fmla="*/ 23 h 39"/>
                <a:gd name="T88" fmla="*/ 23 w 23"/>
                <a:gd name="T8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39">
                  <a:moveTo>
                    <a:pt x="23" y="23"/>
                  </a:moveTo>
                  <a:lnTo>
                    <a:pt x="23" y="23"/>
                  </a:lnTo>
                  <a:lnTo>
                    <a:pt x="23" y="19"/>
                  </a:lnTo>
                  <a:lnTo>
                    <a:pt x="23" y="19"/>
                  </a:lnTo>
                  <a:lnTo>
                    <a:pt x="23" y="19"/>
                  </a:lnTo>
                  <a:lnTo>
                    <a:pt x="23" y="12"/>
                  </a:lnTo>
                  <a:lnTo>
                    <a:pt x="23" y="12"/>
                  </a:lnTo>
                  <a:lnTo>
                    <a:pt x="20" y="12"/>
                  </a:lnTo>
                  <a:lnTo>
                    <a:pt x="19" y="8"/>
                  </a:lnTo>
                  <a:lnTo>
                    <a:pt x="19" y="8"/>
                  </a:lnTo>
                  <a:lnTo>
                    <a:pt x="17" y="3"/>
                  </a:lnTo>
                  <a:lnTo>
                    <a:pt x="17" y="3"/>
                  </a:lnTo>
                  <a:lnTo>
                    <a:pt x="17" y="0"/>
                  </a:lnTo>
                  <a:lnTo>
                    <a:pt x="17" y="0"/>
                  </a:lnTo>
                  <a:lnTo>
                    <a:pt x="17" y="0"/>
                  </a:lnTo>
                  <a:lnTo>
                    <a:pt x="17" y="0"/>
                  </a:lnTo>
                  <a:lnTo>
                    <a:pt x="16" y="0"/>
                  </a:lnTo>
                  <a:lnTo>
                    <a:pt x="16" y="0"/>
                  </a:lnTo>
                  <a:lnTo>
                    <a:pt x="14" y="0"/>
                  </a:lnTo>
                  <a:lnTo>
                    <a:pt x="14" y="0"/>
                  </a:lnTo>
                  <a:lnTo>
                    <a:pt x="8" y="0"/>
                  </a:lnTo>
                  <a:lnTo>
                    <a:pt x="8" y="0"/>
                  </a:lnTo>
                  <a:lnTo>
                    <a:pt x="8" y="0"/>
                  </a:lnTo>
                  <a:lnTo>
                    <a:pt x="8" y="0"/>
                  </a:lnTo>
                  <a:lnTo>
                    <a:pt x="8" y="3"/>
                  </a:lnTo>
                  <a:lnTo>
                    <a:pt x="8" y="3"/>
                  </a:lnTo>
                  <a:lnTo>
                    <a:pt x="6" y="9"/>
                  </a:lnTo>
                  <a:lnTo>
                    <a:pt x="6" y="9"/>
                  </a:lnTo>
                  <a:lnTo>
                    <a:pt x="3" y="26"/>
                  </a:lnTo>
                  <a:lnTo>
                    <a:pt x="0" y="37"/>
                  </a:lnTo>
                  <a:lnTo>
                    <a:pt x="0" y="37"/>
                  </a:lnTo>
                  <a:lnTo>
                    <a:pt x="0" y="39"/>
                  </a:lnTo>
                  <a:lnTo>
                    <a:pt x="0" y="39"/>
                  </a:lnTo>
                  <a:lnTo>
                    <a:pt x="13" y="37"/>
                  </a:lnTo>
                  <a:lnTo>
                    <a:pt x="19" y="36"/>
                  </a:lnTo>
                  <a:lnTo>
                    <a:pt x="20" y="32"/>
                  </a:lnTo>
                  <a:lnTo>
                    <a:pt x="22" y="32"/>
                  </a:lnTo>
                  <a:lnTo>
                    <a:pt x="22" y="32"/>
                  </a:lnTo>
                  <a:lnTo>
                    <a:pt x="22" y="32"/>
                  </a:lnTo>
                  <a:lnTo>
                    <a:pt x="22" y="32"/>
                  </a:lnTo>
                  <a:lnTo>
                    <a:pt x="23" y="28"/>
                  </a:lnTo>
                  <a:lnTo>
                    <a:pt x="23" y="28"/>
                  </a:lnTo>
                  <a:lnTo>
                    <a:pt x="23" y="26"/>
                  </a:lnTo>
                  <a:lnTo>
                    <a:pt x="23" y="23"/>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5"/>
            <p:cNvSpPr>
              <a:spLocks/>
            </p:cNvSpPr>
            <p:nvPr/>
          </p:nvSpPr>
          <p:spPr bwMode="auto">
            <a:xfrm>
              <a:off x="6454776" y="2320925"/>
              <a:ext cx="31750" cy="66675"/>
            </a:xfrm>
            <a:custGeom>
              <a:avLst/>
              <a:gdLst>
                <a:gd name="T0" fmla="*/ 20 w 20"/>
                <a:gd name="T1" fmla="*/ 35 h 42"/>
                <a:gd name="T2" fmla="*/ 20 w 20"/>
                <a:gd name="T3" fmla="*/ 35 h 42"/>
                <a:gd name="T4" fmla="*/ 16 w 20"/>
                <a:gd name="T5" fmla="*/ 14 h 42"/>
                <a:gd name="T6" fmla="*/ 16 w 20"/>
                <a:gd name="T7" fmla="*/ 14 h 42"/>
                <a:gd name="T8" fmla="*/ 11 w 20"/>
                <a:gd name="T9" fmla="*/ 0 h 42"/>
                <a:gd name="T10" fmla="*/ 11 w 20"/>
                <a:gd name="T11" fmla="*/ 0 h 42"/>
                <a:gd name="T12" fmla="*/ 6 w 20"/>
                <a:gd name="T13" fmla="*/ 0 h 42"/>
                <a:gd name="T14" fmla="*/ 3 w 20"/>
                <a:gd name="T15" fmla="*/ 0 h 42"/>
                <a:gd name="T16" fmla="*/ 2 w 20"/>
                <a:gd name="T17" fmla="*/ 1 h 42"/>
                <a:gd name="T18" fmla="*/ 2 w 20"/>
                <a:gd name="T19" fmla="*/ 1 h 42"/>
                <a:gd name="T20" fmla="*/ 2 w 20"/>
                <a:gd name="T21" fmla="*/ 5 h 42"/>
                <a:gd name="T22" fmla="*/ 2 w 20"/>
                <a:gd name="T23" fmla="*/ 5 h 42"/>
                <a:gd name="T24" fmla="*/ 2 w 20"/>
                <a:gd name="T25" fmla="*/ 17 h 42"/>
                <a:gd name="T26" fmla="*/ 2 w 20"/>
                <a:gd name="T27" fmla="*/ 31 h 42"/>
                <a:gd name="T28" fmla="*/ 2 w 20"/>
                <a:gd name="T29" fmla="*/ 31 h 42"/>
                <a:gd name="T30" fmla="*/ 0 w 20"/>
                <a:gd name="T31" fmla="*/ 32 h 42"/>
                <a:gd name="T32" fmla="*/ 0 w 20"/>
                <a:gd name="T33" fmla="*/ 32 h 42"/>
                <a:gd name="T34" fmla="*/ 2 w 20"/>
                <a:gd name="T35" fmla="*/ 32 h 42"/>
                <a:gd name="T36" fmla="*/ 2 w 20"/>
                <a:gd name="T37" fmla="*/ 35 h 42"/>
                <a:gd name="T38" fmla="*/ 14 w 20"/>
                <a:gd name="T39" fmla="*/ 40 h 42"/>
                <a:gd name="T40" fmla="*/ 20 w 20"/>
                <a:gd name="T41" fmla="*/ 42 h 42"/>
                <a:gd name="T42" fmla="*/ 20 w 20"/>
                <a:gd name="T43" fmla="*/ 42 h 42"/>
                <a:gd name="T44" fmla="*/ 20 w 20"/>
                <a:gd name="T45" fmla="*/ 35 h 42"/>
                <a:gd name="T46" fmla="*/ 20 w 20"/>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2">
                  <a:moveTo>
                    <a:pt x="20" y="35"/>
                  </a:moveTo>
                  <a:lnTo>
                    <a:pt x="20" y="35"/>
                  </a:lnTo>
                  <a:lnTo>
                    <a:pt x="16" y="14"/>
                  </a:lnTo>
                  <a:lnTo>
                    <a:pt x="16" y="14"/>
                  </a:lnTo>
                  <a:lnTo>
                    <a:pt x="11" y="0"/>
                  </a:lnTo>
                  <a:lnTo>
                    <a:pt x="11" y="0"/>
                  </a:lnTo>
                  <a:lnTo>
                    <a:pt x="6" y="0"/>
                  </a:lnTo>
                  <a:lnTo>
                    <a:pt x="3" y="0"/>
                  </a:lnTo>
                  <a:lnTo>
                    <a:pt x="2" y="1"/>
                  </a:lnTo>
                  <a:lnTo>
                    <a:pt x="2" y="1"/>
                  </a:lnTo>
                  <a:lnTo>
                    <a:pt x="2" y="5"/>
                  </a:lnTo>
                  <a:lnTo>
                    <a:pt x="2" y="5"/>
                  </a:lnTo>
                  <a:lnTo>
                    <a:pt x="2" y="17"/>
                  </a:lnTo>
                  <a:lnTo>
                    <a:pt x="2" y="31"/>
                  </a:lnTo>
                  <a:lnTo>
                    <a:pt x="2" y="31"/>
                  </a:lnTo>
                  <a:lnTo>
                    <a:pt x="0" y="32"/>
                  </a:lnTo>
                  <a:lnTo>
                    <a:pt x="0" y="32"/>
                  </a:lnTo>
                  <a:lnTo>
                    <a:pt x="2" y="32"/>
                  </a:lnTo>
                  <a:lnTo>
                    <a:pt x="2" y="35"/>
                  </a:lnTo>
                  <a:lnTo>
                    <a:pt x="14" y="40"/>
                  </a:lnTo>
                  <a:lnTo>
                    <a:pt x="20" y="42"/>
                  </a:lnTo>
                  <a:lnTo>
                    <a:pt x="20" y="42"/>
                  </a:lnTo>
                  <a:lnTo>
                    <a:pt x="20" y="35"/>
                  </a:ln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2" name="Group 440"/>
          <p:cNvGrpSpPr/>
          <p:nvPr/>
        </p:nvGrpSpPr>
        <p:grpSpPr>
          <a:xfrm>
            <a:off x="493934" y="3408236"/>
            <a:ext cx="405658" cy="891706"/>
            <a:chOff x="4300538" y="3905250"/>
            <a:chExt cx="1041400" cy="2289175"/>
          </a:xfrm>
        </p:grpSpPr>
        <p:sp>
          <p:nvSpPr>
            <p:cNvPr id="23" name="Freeform 150"/>
            <p:cNvSpPr>
              <a:spLocks noEditPoints="1"/>
            </p:cNvSpPr>
            <p:nvPr/>
          </p:nvSpPr>
          <p:spPr bwMode="auto">
            <a:xfrm>
              <a:off x="4300538" y="3905250"/>
              <a:ext cx="1041400" cy="2289175"/>
            </a:xfrm>
            <a:custGeom>
              <a:avLst/>
              <a:gdLst>
                <a:gd name="T0" fmla="*/ 626 w 656"/>
                <a:gd name="T1" fmla="*/ 1372 h 1442"/>
                <a:gd name="T2" fmla="*/ 510 w 656"/>
                <a:gd name="T3" fmla="*/ 1188 h 1442"/>
                <a:gd name="T4" fmla="*/ 468 w 656"/>
                <a:gd name="T5" fmla="*/ 1004 h 1442"/>
                <a:gd name="T6" fmla="*/ 444 w 656"/>
                <a:gd name="T7" fmla="*/ 882 h 1442"/>
                <a:gd name="T8" fmla="*/ 444 w 656"/>
                <a:gd name="T9" fmla="*/ 768 h 1442"/>
                <a:gd name="T10" fmla="*/ 414 w 656"/>
                <a:gd name="T11" fmla="*/ 686 h 1442"/>
                <a:gd name="T12" fmla="*/ 418 w 656"/>
                <a:gd name="T13" fmla="*/ 522 h 1442"/>
                <a:gd name="T14" fmla="*/ 434 w 656"/>
                <a:gd name="T15" fmla="*/ 462 h 1442"/>
                <a:gd name="T16" fmla="*/ 396 w 656"/>
                <a:gd name="T17" fmla="*/ 320 h 1442"/>
                <a:gd name="T18" fmla="*/ 378 w 656"/>
                <a:gd name="T19" fmla="*/ 280 h 1442"/>
                <a:gd name="T20" fmla="*/ 362 w 656"/>
                <a:gd name="T21" fmla="*/ 226 h 1442"/>
                <a:gd name="T22" fmla="*/ 398 w 656"/>
                <a:gd name="T23" fmla="*/ 182 h 1442"/>
                <a:gd name="T24" fmla="*/ 412 w 656"/>
                <a:gd name="T25" fmla="*/ 118 h 1442"/>
                <a:gd name="T26" fmla="*/ 402 w 656"/>
                <a:gd name="T27" fmla="*/ 72 h 1442"/>
                <a:gd name="T28" fmla="*/ 390 w 656"/>
                <a:gd name="T29" fmla="*/ 46 h 1442"/>
                <a:gd name="T30" fmla="*/ 390 w 656"/>
                <a:gd name="T31" fmla="*/ 22 h 1442"/>
                <a:gd name="T32" fmla="*/ 344 w 656"/>
                <a:gd name="T33" fmla="*/ 0 h 1442"/>
                <a:gd name="T34" fmla="*/ 316 w 656"/>
                <a:gd name="T35" fmla="*/ 6 h 1442"/>
                <a:gd name="T36" fmla="*/ 252 w 656"/>
                <a:gd name="T37" fmla="*/ 22 h 1442"/>
                <a:gd name="T38" fmla="*/ 206 w 656"/>
                <a:gd name="T39" fmla="*/ 96 h 1442"/>
                <a:gd name="T40" fmla="*/ 168 w 656"/>
                <a:gd name="T41" fmla="*/ 130 h 1442"/>
                <a:gd name="T42" fmla="*/ 170 w 656"/>
                <a:gd name="T43" fmla="*/ 144 h 1442"/>
                <a:gd name="T44" fmla="*/ 168 w 656"/>
                <a:gd name="T45" fmla="*/ 184 h 1442"/>
                <a:gd name="T46" fmla="*/ 162 w 656"/>
                <a:gd name="T47" fmla="*/ 200 h 1442"/>
                <a:gd name="T48" fmla="*/ 174 w 656"/>
                <a:gd name="T49" fmla="*/ 218 h 1442"/>
                <a:gd name="T50" fmla="*/ 210 w 656"/>
                <a:gd name="T51" fmla="*/ 222 h 1442"/>
                <a:gd name="T52" fmla="*/ 252 w 656"/>
                <a:gd name="T53" fmla="*/ 234 h 1442"/>
                <a:gd name="T54" fmla="*/ 242 w 656"/>
                <a:gd name="T55" fmla="*/ 266 h 1442"/>
                <a:gd name="T56" fmla="*/ 206 w 656"/>
                <a:gd name="T57" fmla="*/ 334 h 1442"/>
                <a:gd name="T58" fmla="*/ 204 w 656"/>
                <a:gd name="T59" fmla="*/ 464 h 1442"/>
                <a:gd name="T60" fmla="*/ 202 w 656"/>
                <a:gd name="T61" fmla="*/ 508 h 1442"/>
                <a:gd name="T62" fmla="*/ 182 w 656"/>
                <a:gd name="T63" fmla="*/ 612 h 1442"/>
                <a:gd name="T64" fmla="*/ 164 w 656"/>
                <a:gd name="T65" fmla="*/ 760 h 1442"/>
                <a:gd name="T66" fmla="*/ 166 w 656"/>
                <a:gd name="T67" fmla="*/ 812 h 1442"/>
                <a:gd name="T68" fmla="*/ 72 w 656"/>
                <a:gd name="T69" fmla="*/ 832 h 1442"/>
                <a:gd name="T70" fmla="*/ 30 w 656"/>
                <a:gd name="T71" fmla="*/ 936 h 1442"/>
                <a:gd name="T72" fmla="*/ 4 w 656"/>
                <a:gd name="T73" fmla="*/ 1096 h 1442"/>
                <a:gd name="T74" fmla="*/ 96 w 656"/>
                <a:gd name="T75" fmla="*/ 1232 h 1442"/>
                <a:gd name="T76" fmla="*/ 74 w 656"/>
                <a:gd name="T77" fmla="*/ 1296 h 1442"/>
                <a:gd name="T78" fmla="*/ 54 w 656"/>
                <a:gd name="T79" fmla="*/ 1348 h 1442"/>
                <a:gd name="T80" fmla="*/ 74 w 656"/>
                <a:gd name="T81" fmla="*/ 1424 h 1442"/>
                <a:gd name="T82" fmla="*/ 84 w 656"/>
                <a:gd name="T83" fmla="*/ 1400 h 1442"/>
                <a:gd name="T84" fmla="*/ 106 w 656"/>
                <a:gd name="T85" fmla="*/ 1382 h 1442"/>
                <a:gd name="T86" fmla="*/ 142 w 656"/>
                <a:gd name="T87" fmla="*/ 1440 h 1442"/>
                <a:gd name="T88" fmla="*/ 224 w 656"/>
                <a:gd name="T89" fmla="*/ 1418 h 1442"/>
                <a:gd name="T90" fmla="*/ 162 w 656"/>
                <a:gd name="T91" fmla="*/ 1384 h 1442"/>
                <a:gd name="T92" fmla="*/ 152 w 656"/>
                <a:gd name="T93" fmla="*/ 1268 h 1442"/>
                <a:gd name="T94" fmla="*/ 262 w 656"/>
                <a:gd name="T95" fmla="*/ 1164 h 1442"/>
                <a:gd name="T96" fmla="*/ 366 w 656"/>
                <a:gd name="T97" fmla="*/ 1100 h 1442"/>
                <a:gd name="T98" fmla="*/ 416 w 656"/>
                <a:gd name="T99" fmla="*/ 1162 h 1442"/>
                <a:gd name="T100" fmla="*/ 484 w 656"/>
                <a:gd name="T101" fmla="*/ 1302 h 1442"/>
                <a:gd name="T102" fmla="*/ 484 w 656"/>
                <a:gd name="T103" fmla="*/ 1370 h 1442"/>
                <a:gd name="T104" fmla="*/ 522 w 656"/>
                <a:gd name="T105" fmla="*/ 1440 h 1442"/>
                <a:gd name="T106" fmla="*/ 514 w 656"/>
                <a:gd name="T107" fmla="*/ 1378 h 1442"/>
                <a:gd name="T108" fmla="*/ 558 w 656"/>
                <a:gd name="T109" fmla="*/ 1406 h 1442"/>
                <a:gd name="T110" fmla="*/ 622 w 656"/>
                <a:gd name="T111" fmla="*/ 1416 h 1442"/>
                <a:gd name="T112" fmla="*/ 650 w 656"/>
                <a:gd name="T113" fmla="*/ 1368 h 1442"/>
                <a:gd name="T114" fmla="*/ 410 w 656"/>
                <a:gd name="T115" fmla="*/ 81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 h="1442">
                  <a:moveTo>
                    <a:pt x="404" y="28"/>
                  </a:moveTo>
                  <a:lnTo>
                    <a:pt x="404" y="28"/>
                  </a:lnTo>
                  <a:lnTo>
                    <a:pt x="404" y="28"/>
                  </a:lnTo>
                  <a:close/>
                  <a:moveTo>
                    <a:pt x="650" y="1368"/>
                  </a:moveTo>
                  <a:lnTo>
                    <a:pt x="650" y="1368"/>
                  </a:lnTo>
                  <a:lnTo>
                    <a:pt x="638" y="1370"/>
                  </a:lnTo>
                  <a:lnTo>
                    <a:pt x="626" y="1372"/>
                  </a:lnTo>
                  <a:lnTo>
                    <a:pt x="604" y="1378"/>
                  </a:lnTo>
                  <a:lnTo>
                    <a:pt x="604" y="1378"/>
                  </a:lnTo>
                  <a:lnTo>
                    <a:pt x="568" y="1320"/>
                  </a:lnTo>
                  <a:lnTo>
                    <a:pt x="550" y="1284"/>
                  </a:lnTo>
                  <a:lnTo>
                    <a:pt x="534" y="1252"/>
                  </a:lnTo>
                  <a:lnTo>
                    <a:pt x="534" y="1252"/>
                  </a:lnTo>
                  <a:lnTo>
                    <a:pt x="510" y="1188"/>
                  </a:lnTo>
                  <a:lnTo>
                    <a:pt x="490" y="1124"/>
                  </a:lnTo>
                  <a:lnTo>
                    <a:pt x="476" y="1072"/>
                  </a:lnTo>
                  <a:lnTo>
                    <a:pt x="470" y="1050"/>
                  </a:lnTo>
                  <a:lnTo>
                    <a:pt x="470" y="1050"/>
                  </a:lnTo>
                  <a:lnTo>
                    <a:pt x="472" y="1042"/>
                  </a:lnTo>
                  <a:lnTo>
                    <a:pt x="472" y="1030"/>
                  </a:lnTo>
                  <a:lnTo>
                    <a:pt x="468" y="1004"/>
                  </a:lnTo>
                  <a:lnTo>
                    <a:pt x="466" y="982"/>
                  </a:lnTo>
                  <a:lnTo>
                    <a:pt x="466" y="974"/>
                  </a:lnTo>
                  <a:lnTo>
                    <a:pt x="466" y="970"/>
                  </a:lnTo>
                  <a:lnTo>
                    <a:pt x="466" y="970"/>
                  </a:lnTo>
                  <a:lnTo>
                    <a:pt x="460" y="940"/>
                  </a:lnTo>
                  <a:lnTo>
                    <a:pt x="452" y="912"/>
                  </a:lnTo>
                  <a:lnTo>
                    <a:pt x="444" y="882"/>
                  </a:lnTo>
                  <a:lnTo>
                    <a:pt x="436" y="852"/>
                  </a:lnTo>
                  <a:lnTo>
                    <a:pt x="460" y="836"/>
                  </a:lnTo>
                  <a:lnTo>
                    <a:pt x="462" y="802"/>
                  </a:lnTo>
                  <a:lnTo>
                    <a:pt x="452" y="786"/>
                  </a:lnTo>
                  <a:lnTo>
                    <a:pt x="452" y="786"/>
                  </a:lnTo>
                  <a:lnTo>
                    <a:pt x="448" y="778"/>
                  </a:lnTo>
                  <a:lnTo>
                    <a:pt x="444" y="768"/>
                  </a:lnTo>
                  <a:lnTo>
                    <a:pt x="430" y="730"/>
                  </a:lnTo>
                  <a:lnTo>
                    <a:pt x="430" y="730"/>
                  </a:lnTo>
                  <a:lnTo>
                    <a:pt x="426" y="718"/>
                  </a:lnTo>
                  <a:lnTo>
                    <a:pt x="424" y="708"/>
                  </a:lnTo>
                  <a:lnTo>
                    <a:pt x="420" y="698"/>
                  </a:lnTo>
                  <a:lnTo>
                    <a:pt x="414" y="686"/>
                  </a:lnTo>
                  <a:lnTo>
                    <a:pt x="414" y="686"/>
                  </a:lnTo>
                  <a:lnTo>
                    <a:pt x="418" y="676"/>
                  </a:lnTo>
                  <a:lnTo>
                    <a:pt x="422" y="662"/>
                  </a:lnTo>
                  <a:lnTo>
                    <a:pt x="424" y="636"/>
                  </a:lnTo>
                  <a:lnTo>
                    <a:pt x="424" y="608"/>
                  </a:lnTo>
                  <a:lnTo>
                    <a:pt x="422" y="578"/>
                  </a:lnTo>
                  <a:lnTo>
                    <a:pt x="418" y="550"/>
                  </a:lnTo>
                  <a:lnTo>
                    <a:pt x="418" y="522"/>
                  </a:lnTo>
                  <a:lnTo>
                    <a:pt x="418" y="494"/>
                  </a:lnTo>
                  <a:lnTo>
                    <a:pt x="420" y="482"/>
                  </a:lnTo>
                  <a:lnTo>
                    <a:pt x="424" y="472"/>
                  </a:lnTo>
                  <a:lnTo>
                    <a:pt x="424" y="472"/>
                  </a:lnTo>
                  <a:lnTo>
                    <a:pt x="428" y="470"/>
                  </a:lnTo>
                  <a:lnTo>
                    <a:pt x="432" y="468"/>
                  </a:lnTo>
                  <a:lnTo>
                    <a:pt x="434" y="462"/>
                  </a:lnTo>
                  <a:lnTo>
                    <a:pt x="436" y="452"/>
                  </a:lnTo>
                  <a:lnTo>
                    <a:pt x="434" y="440"/>
                  </a:lnTo>
                  <a:lnTo>
                    <a:pt x="426" y="416"/>
                  </a:lnTo>
                  <a:lnTo>
                    <a:pt x="418" y="394"/>
                  </a:lnTo>
                  <a:lnTo>
                    <a:pt x="418" y="394"/>
                  </a:lnTo>
                  <a:lnTo>
                    <a:pt x="402" y="340"/>
                  </a:lnTo>
                  <a:lnTo>
                    <a:pt x="396" y="320"/>
                  </a:lnTo>
                  <a:lnTo>
                    <a:pt x="396" y="312"/>
                  </a:lnTo>
                  <a:lnTo>
                    <a:pt x="396" y="308"/>
                  </a:lnTo>
                  <a:lnTo>
                    <a:pt x="396" y="308"/>
                  </a:lnTo>
                  <a:lnTo>
                    <a:pt x="396" y="300"/>
                  </a:lnTo>
                  <a:lnTo>
                    <a:pt x="392" y="294"/>
                  </a:lnTo>
                  <a:lnTo>
                    <a:pt x="386" y="286"/>
                  </a:lnTo>
                  <a:lnTo>
                    <a:pt x="378" y="280"/>
                  </a:lnTo>
                  <a:lnTo>
                    <a:pt x="364" y="268"/>
                  </a:lnTo>
                  <a:lnTo>
                    <a:pt x="360" y="260"/>
                  </a:lnTo>
                  <a:lnTo>
                    <a:pt x="358" y="254"/>
                  </a:lnTo>
                  <a:lnTo>
                    <a:pt x="358" y="254"/>
                  </a:lnTo>
                  <a:lnTo>
                    <a:pt x="362" y="238"/>
                  </a:lnTo>
                  <a:lnTo>
                    <a:pt x="362" y="232"/>
                  </a:lnTo>
                  <a:lnTo>
                    <a:pt x="362" y="226"/>
                  </a:lnTo>
                  <a:lnTo>
                    <a:pt x="362" y="226"/>
                  </a:lnTo>
                  <a:lnTo>
                    <a:pt x="364" y="212"/>
                  </a:lnTo>
                  <a:lnTo>
                    <a:pt x="366" y="204"/>
                  </a:lnTo>
                  <a:lnTo>
                    <a:pt x="382" y="196"/>
                  </a:lnTo>
                  <a:lnTo>
                    <a:pt x="382" y="196"/>
                  </a:lnTo>
                  <a:lnTo>
                    <a:pt x="392" y="188"/>
                  </a:lnTo>
                  <a:lnTo>
                    <a:pt x="398" y="182"/>
                  </a:lnTo>
                  <a:lnTo>
                    <a:pt x="400" y="178"/>
                  </a:lnTo>
                  <a:lnTo>
                    <a:pt x="400" y="176"/>
                  </a:lnTo>
                  <a:lnTo>
                    <a:pt x="400" y="176"/>
                  </a:lnTo>
                  <a:lnTo>
                    <a:pt x="402" y="170"/>
                  </a:lnTo>
                  <a:lnTo>
                    <a:pt x="406" y="154"/>
                  </a:lnTo>
                  <a:lnTo>
                    <a:pt x="412" y="118"/>
                  </a:lnTo>
                  <a:lnTo>
                    <a:pt x="412" y="118"/>
                  </a:lnTo>
                  <a:lnTo>
                    <a:pt x="412" y="112"/>
                  </a:lnTo>
                  <a:lnTo>
                    <a:pt x="408" y="104"/>
                  </a:lnTo>
                  <a:lnTo>
                    <a:pt x="406" y="100"/>
                  </a:lnTo>
                  <a:lnTo>
                    <a:pt x="406" y="100"/>
                  </a:lnTo>
                  <a:lnTo>
                    <a:pt x="404" y="84"/>
                  </a:lnTo>
                  <a:lnTo>
                    <a:pt x="404" y="84"/>
                  </a:lnTo>
                  <a:lnTo>
                    <a:pt x="402" y="72"/>
                  </a:lnTo>
                  <a:lnTo>
                    <a:pt x="400" y="60"/>
                  </a:lnTo>
                  <a:lnTo>
                    <a:pt x="394" y="50"/>
                  </a:lnTo>
                  <a:lnTo>
                    <a:pt x="394" y="50"/>
                  </a:lnTo>
                  <a:lnTo>
                    <a:pt x="394" y="50"/>
                  </a:lnTo>
                  <a:lnTo>
                    <a:pt x="392" y="46"/>
                  </a:lnTo>
                  <a:lnTo>
                    <a:pt x="392" y="46"/>
                  </a:lnTo>
                  <a:lnTo>
                    <a:pt x="390" y="46"/>
                  </a:lnTo>
                  <a:lnTo>
                    <a:pt x="390" y="46"/>
                  </a:lnTo>
                  <a:lnTo>
                    <a:pt x="398" y="40"/>
                  </a:lnTo>
                  <a:lnTo>
                    <a:pt x="404" y="36"/>
                  </a:lnTo>
                  <a:lnTo>
                    <a:pt x="404" y="32"/>
                  </a:lnTo>
                  <a:lnTo>
                    <a:pt x="404" y="28"/>
                  </a:lnTo>
                  <a:lnTo>
                    <a:pt x="404" y="28"/>
                  </a:lnTo>
                  <a:lnTo>
                    <a:pt x="390" y="22"/>
                  </a:lnTo>
                  <a:lnTo>
                    <a:pt x="390" y="22"/>
                  </a:lnTo>
                  <a:lnTo>
                    <a:pt x="390" y="22"/>
                  </a:lnTo>
                  <a:lnTo>
                    <a:pt x="384" y="18"/>
                  </a:lnTo>
                  <a:lnTo>
                    <a:pt x="370" y="8"/>
                  </a:lnTo>
                  <a:lnTo>
                    <a:pt x="360" y="4"/>
                  </a:lnTo>
                  <a:lnTo>
                    <a:pt x="352" y="2"/>
                  </a:lnTo>
                  <a:lnTo>
                    <a:pt x="344" y="0"/>
                  </a:lnTo>
                  <a:lnTo>
                    <a:pt x="338" y="2"/>
                  </a:lnTo>
                  <a:lnTo>
                    <a:pt x="338" y="2"/>
                  </a:lnTo>
                  <a:lnTo>
                    <a:pt x="330" y="2"/>
                  </a:lnTo>
                  <a:lnTo>
                    <a:pt x="324" y="4"/>
                  </a:lnTo>
                  <a:lnTo>
                    <a:pt x="318" y="6"/>
                  </a:lnTo>
                  <a:lnTo>
                    <a:pt x="318" y="6"/>
                  </a:lnTo>
                  <a:lnTo>
                    <a:pt x="316" y="6"/>
                  </a:lnTo>
                  <a:lnTo>
                    <a:pt x="316" y="6"/>
                  </a:lnTo>
                  <a:lnTo>
                    <a:pt x="304" y="6"/>
                  </a:lnTo>
                  <a:lnTo>
                    <a:pt x="292" y="6"/>
                  </a:lnTo>
                  <a:lnTo>
                    <a:pt x="282" y="8"/>
                  </a:lnTo>
                  <a:lnTo>
                    <a:pt x="270" y="10"/>
                  </a:lnTo>
                  <a:lnTo>
                    <a:pt x="260" y="16"/>
                  </a:lnTo>
                  <a:lnTo>
                    <a:pt x="252" y="22"/>
                  </a:lnTo>
                  <a:lnTo>
                    <a:pt x="244" y="30"/>
                  </a:lnTo>
                  <a:lnTo>
                    <a:pt x="238" y="38"/>
                  </a:lnTo>
                  <a:lnTo>
                    <a:pt x="238" y="38"/>
                  </a:lnTo>
                  <a:lnTo>
                    <a:pt x="224" y="58"/>
                  </a:lnTo>
                  <a:lnTo>
                    <a:pt x="214" y="76"/>
                  </a:lnTo>
                  <a:lnTo>
                    <a:pt x="206" y="96"/>
                  </a:lnTo>
                  <a:lnTo>
                    <a:pt x="206" y="96"/>
                  </a:lnTo>
                  <a:lnTo>
                    <a:pt x="192" y="120"/>
                  </a:lnTo>
                  <a:lnTo>
                    <a:pt x="182" y="140"/>
                  </a:lnTo>
                  <a:lnTo>
                    <a:pt x="182" y="140"/>
                  </a:lnTo>
                  <a:lnTo>
                    <a:pt x="174" y="138"/>
                  </a:lnTo>
                  <a:lnTo>
                    <a:pt x="170" y="136"/>
                  </a:lnTo>
                  <a:lnTo>
                    <a:pt x="168" y="132"/>
                  </a:lnTo>
                  <a:lnTo>
                    <a:pt x="168" y="130"/>
                  </a:lnTo>
                  <a:lnTo>
                    <a:pt x="170" y="122"/>
                  </a:lnTo>
                  <a:lnTo>
                    <a:pt x="172" y="120"/>
                  </a:lnTo>
                  <a:lnTo>
                    <a:pt x="172" y="120"/>
                  </a:lnTo>
                  <a:lnTo>
                    <a:pt x="166" y="128"/>
                  </a:lnTo>
                  <a:lnTo>
                    <a:pt x="164" y="134"/>
                  </a:lnTo>
                  <a:lnTo>
                    <a:pt x="166" y="138"/>
                  </a:lnTo>
                  <a:lnTo>
                    <a:pt x="170" y="144"/>
                  </a:lnTo>
                  <a:lnTo>
                    <a:pt x="178" y="150"/>
                  </a:lnTo>
                  <a:lnTo>
                    <a:pt x="182" y="150"/>
                  </a:lnTo>
                  <a:lnTo>
                    <a:pt x="182" y="150"/>
                  </a:lnTo>
                  <a:lnTo>
                    <a:pt x="172" y="160"/>
                  </a:lnTo>
                  <a:lnTo>
                    <a:pt x="168" y="168"/>
                  </a:lnTo>
                  <a:lnTo>
                    <a:pt x="166" y="176"/>
                  </a:lnTo>
                  <a:lnTo>
                    <a:pt x="168" y="184"/>
                  </a:lnTo>
                  <a:lnTo>
                    <a:pt x="170" y="190"/>
                  </a:lnTo>
                  <a:lnTo>
                    <a:pt x="174" y="196"/>
                  </a:lnTo>
                  <a:lnTo>
                    <a:pt x="178" y="200"/>
                  </a:lnTo>
                  <a:lnTo>
                    <a:pt x="178" y="200"/>
                  </a:lnTo>
                  <a:lnTo>
                    <a:pt x="168" y="202"/>
                  </a:lnTo>
                  <a:lnTo>
                    <a:pt x="162" y="200"/>
                  </a:lnTo>
                  <a:lnTo>
                    <a:pt x="162" y="200"/>
                  </a:lnTo>
                  <a:lnTo>
                    <a:pt x="172" y="204"/>
                  </a:lnTo>
                  <a:lnTo>
                    <a:pt x="182" y="206"/>
                  </a:lnTo>
                  <a:lnTo>
                    <a:pt x="190" y="204"/>
                  </a:lnTo>
                  <a:lnTo>
                    <a:pt x="182" y="218"/>
                  </a:lnTo>
                  <a:lnTo>
                    <a:pt x="182" y="218"/>
                  </a:lnTo>
                  <a:lnTo>
                    <a:pt x="176" y="220"/>
                  </a:lnTo>
                  <a:lnTo>
                    <a:pt x="174" y="218"/>
                  </a:lnTo>
                  <a:lnTo>
                    <a:pt x="174" y="218"/>
                  </a:lnTo>
                  <a:lnTo>
                    <a:pt x="182" y="222"/>
                  </a:lnTo>
                  <a:lnTo>
                    <a:pt x="190" y="224"/>
                  </a:lnTo>
                  <a:lnTo>
                    <a:pt x="190" y="224"/>
                  </a:lnTo>
                  <a:lnTo>
                    <a:pt x="204" y="224"/>
                  </a:lnTo>
                  <a:lnTo>
                    <a:pt x="204" y="224"/>
                  </a:lnTo>
                  <a:lnTo>
                    <a:pt x="210" y="222"/>
                  </a:lnTo>
                  <a:lnTo>
                    <a:pt x="214" y="220"/>
                  </a:lnTo>
                  <a:lnTo>
                    <a:pt x="218" y="226"/>
                  </a:lnTo>
                  <a:lnTo>
                    <a:pt x="218" y="226"/>
                  </a:lnTo>
                  <a:lnTo>
                    <a:pt x="244" y="228"/>
                  </a:lnTo>
                  <a:lnTo>
                    <a:pt x="244" y="228"/>
                  </a:lnTo>
                  <a:lnTo>
                    <a:pt x="250" y="230"/>
                  </a:lnTo>
                  <a:lnTo>
                    <a:pt x="252" y="234"/>
                  </a:lnTo>
                  <a:lnTo>
                    <a:pt x="252" y="240"/>
                  </a:lnTo>
                  <a:lnTo>
                    <a:pt x="254" y="248"/>
                  </a:lnTo>
                  <a:lnTo>
                    <a:pt x="256" y="248"/>
                  </a:lnTo>
                  <a:lnTo>
                    <a:pt x="256" y="248"/>
                  </a:lnTo>
                  <a:lnTo>
                    <a:pt x="254" y="252"/>
                  </a:lnTo>
                  <a:lnTo>
                    <a:pt x="254" y="252"/>
                  </a:lnTo>
                  <a:lnTo>
                    <a:pt x="242" y="266"/>
                  </a:lnTo>
                  <a:lnTo>
                    <a:pt x="230" y="282"/>
                  </a:lnTo>
                  <a:lnTo>
                    <a:pt x="230" y="282"/>
                  </a:lnTo>
                  <a:lnTo>
                    <a:pt x="222" y="292"/>
                  </a:lnTo>
                  <a:lnTo>
                    <a:pt x="216" y="304"/>
                  </a:lnTo>
                  <a:lnTo>
                    <a:pt x="210" y="318"/>
                  </a:lnTo>
                  <a:lnTo>
                    <a:pt x="206" y="334"/>
                  </a:lnTo>
                  <a:lnTo>
                    <a:pt x="206" y="334"/>
                  </a:lnTo>
                  <a:lnTo>
                    <a:pt x="200" y="384"/>
                  </a:lnTo>
                  <a:lnTo>
                    <a:pt x="198" y="406"/>
                  </a:lnTo>
                  <a:lnTo>
                    <a:pt x="200" y="418"/>
                  </a:lnTo>
                  <a:lnTo>
                    <a:pt x="200" y="418"/>
                  </a:lnTo>
                  <a:lnTo>
                    <a:pt x="200" y="442"/>
                  </a:lnTo>
                  <a:lnTo>
                    <a:pt x="204" y="464"/>
                  </a:lnTo>
                  <a:lnTo>
                    <a:pt x="204" y="464"/>
                  </a:lnTo>
                  <a:lnTo>
                    <a:pt x="204" y="488"/>
                  </a:lnTo>
                  <a:lnTo>
                    <a:pt x="202" y="508"/>
                  </a:lnTo>
                  <a:lnTo>
                    <a:pt x="202" y="508"/>
                  </a:lnTo>
                  <a:lnTo>
                    <a:pt x="202" y="510"/>
                  </a:lnTo>
                  <a:lnTo>
                    <a:pt x="202" y="510"/>
                  </a:lnTo>
                  <a:lnTo>
                    <a:pt x="202" y="508"/>
                  </a:lnTo>
                  <a:lnTo>
                    <a:pt x="202" y="508"/>
                  </a:lnTo>
                  <a:lnTo>
                    <a:pt x="198" y="514"/>
                  </a:lnTo>
                  <a:lnTo>
                    <a:pt x="194" y="522"/>
                  </a:lnTo>
                  <a:lnTo>
                    <a:pt x="194" y="522"/>
                  </a:lnTo>
                  <a:lnTo>
                    <a:pt x="188" y="552"/>
                  </a:lnTo>
                  <a:lnTo>
                    <a:pt x="184" y="580"/>
                  </a:lnTo>
                  <a:lnTo>
                    <a:pt x="184" y="580"/>
                  </a:lnTo>
                  <a:lnTo>
                    <a:pt x="182" y="612"/>
                  </a:lnTo>
                  <a:lnTo>
                    <a:pt x="176" y="646"/>
                  </a:lnTo>
                  <a:lnTo>
                    <a:pt x="164" y="710"/>
                  </a:lnTo>
                  <a:lnTo>
                    <a:pt x="164" y="710"/>
                  </a:lnTo>
                  <a:lnTo>
                    <a:pt x="162" y="718"/>
                  </a:lnTo>
                  <a:lnTo>
                    <a:pt x="162" y="724"/>
                  </a:lnTo>
                  <a:lnTo>
                    <a:pt x="166" y="728"/>
                  </a:lnTo>
                  <a:lnTo>
                    <a:pt x="164" y="760"/>
                  </a:lnTo>
                  <a:lnTo>
                    <a:pt x="164" y="760"/>
                  </a:lnTo>
                  <a:lnTo>
                    <a:pt x="168" y="776"/>
                  </a:lnTo>
                  <a:lnTo>
                    <a:pt x="172" y="790"/>
                  </a:lnTo>
                  <a:lnTo>
                    <a:pt x="174" y="790"/>
                  </a:lnTo>
                  <a:lnTo>
                    <a:pt x="174" y="790"/>
                  </a:lnTo>
                  <a:lnTo>
                    <a:pt x="170" y="802"/>
                  </a:lnTo>
                  <a:lnTo>
                    <a:pt x="166" y="812"/>
                  </a:lnTo>
                  <a:lnTo>
                    <a:pt x="166" y="812"/>
                  </a:lnTo>
                  <a:lnTo>
                    <a:pt x="132" y="812"/>
                  </a:lnTo>
                  <a:lnTo>
                    <a:pt x="116" y="814"/>
                  </a:lnTo>
                  <a:lnTo>
                    <a:pt x="102" y="818"/>
                  </a:lnTo>
                  <a:lnTo>
                    <a:pt x="92" y="822"/>
                  </a:lnTo>
                  <a:lnTo>
                    <a:pt x="80" y="826"/>
                  </a:lnTo>
                  <a:lnTo>
                    <a:pt x="72" y="832"/>
                  </a:lnTo>
                  <a:lnTo>
                    <a:pt x="64" y="840"/>
                  </a:lnTo>
                  <a:lnTo>
                    <a:pt x="56" y="848"/>
                  </a:lnTo>
                  <a:lnTo>
                    <a:pt x="50" y="858"/>
                  </a:lnTo>
                  <a:lnTo>
                    <a:pt x="42" y="880"/>
                  </a:lnTo>
                  <a:lnTo>
                    <a:pt x="34" y="906"/>
                  </a:lnTo>
                  <a:lnTo>
                    <a:pt x="30" y="936"/>
                  </a:lnTo>
                  <a:lnTo>
                    <a:pt x="30" y="936"/>
                  </a:lnTo>
                  <a:lnTo>
                    <a:pt x="26" y="960"/>
                  </a:lnTo>
                  <a:lnTo>
                    <a:pt x="20" y="980"/>
                  </a:lnTo>
                  <a:lnTo>
                    <a:pt x="6" y="1020"/>
                  </a:lnTo>
                  <a:lnTo>
                    <a:pt x="2" y="1040"/>
                  </a:lnTo>
                  <a:lnTo>
                    <a:pt x="0" y="1058"/>
                  </a:lnTo>
                  <a:lnTo>
                    <a:pt x="0" y="1078"/>
                  </a:lnTo>
                  <a:lnTo>
                    <a:pt x="4" y="1096"/>
                  </a:lnTo>
                  <a:lnTo>
                    <a:pt x="4" y="1096"/>
                  </a:lnTo>
                  <a:lnTo>
                    <a:pt x="50" y="1116"/>
                  </a:lnTo>
                  <a:lnTo>
                    <a:pt x="98" y="1132"/>
                  </a:lnTo>
                  <a:lnTo>
                    <a:pt x="98" y="1132"/>
                  </a:lnTo>
                  <a:lnTo>
                    <a:pt x="98" y="1164"/>
                  </a:lnTo>
                  <a:lnTo>
                    <a:pt x="96" y="1208"/>
                  </a:lnTo>
                  <a:lnTo>
                    <a:pt x="96" y="1232"/>
                  </a:lnTo>
                  <a:lnTo>
                    <a:pt x="92" y="1256"/>
                  </a:lnTo>
                  <a:lnTo>
                    <a:pt x="88" y="1280"/>
                  </a:lnTo>
                  <a:lnTo>
                    <a:pt x="82" y="1300"/>
                  </a:lnTo>
                  <a:lnTo>
                    <a:pt x="82" y="1300"/>
                  </a:lnTo>
                  <a:lnTo>
                    <a:pt x="78" y="1296"/>
                  </a:lnTo>
                  <a:lnTo>
                    <a:pt x="74" y="1296"/>
                  </a:lnTo>
                  <a:lnTo>
                    <a:pt x="74" y="1296"/>
                  </a:lnTo>
                  <a:lnTo>
                    <a:pt x="70" y="1296"/>
                  </a:lnTo>
                  <a:lnTo>
                    <a:pt x="66" y="1300"/>
                  </a:lnTo>
                  <a:lnTo>
                    <a:pt x="58" y="1312"/>
                  </a:lnTo>
                  <a:lnTo>
                    <a:pt x="54" y="1326"/>
                  </a:lnTo>
                  <a:lnTo>
                    <a:pt x="52" y="1338"/>
                  </a:lnTo>
                  <a:lnTo>
                    <a:pt x="52" y="1338"/>
                  </a:lnTo>
                  <a:lnTo>
                    <a:pt x="54" y="1348"/>
                  </a:lnTo>
                  <a:lnTo>
                    <a:pt x="60" y="1358"/>
                  </a:lnTo>
                  <a:lnTo>
                    <a:pt x="64" y="1370"/>
                  </a:lnTo>
                  <a:lnTo>
                    <a:pt x="68" y="1384"/>
                  </a:lnTo>
                  <a:lnTo>
                    <a:pt x="68" y="1384"/>
                  </a:lnTo>
                  <a:lnTo>
                    <a:pt x="74" y="1410"/>
                  </a:lnTo>
                  <a:lnTo>
                    <a:pt x="74" y="1410"/>
                  </a:lnTo>
                  <a:lnTo>
                    <a:pt x="74" y="1424"/>
                  </a:lnTo>
                  <a:lnTo>
                    <a:pt x="76" y="1430"/>
                  </a:lnTo>
                  <a:lnTo>
                    <a:pt x="78" y="1432"/>
                  </a:lnTo>
                  <a:lnTo>
                    <a:pt x="82" y="1434"/>
                  </a:lnTo>
                  <a:lnTo>
                    <a:pt x="82" y="1434"/>
                  </a:lnTo>
                  <a:lnTo>
                    <a:pt x="84" y="1426"/>
                  </a:lnTo>
                  <a:lnTo>
                    <a:pt x="84" y="1418"/>
                  </a:lnTo>
                  <a:lnTo>
                    <a:pt x="84" y="1400"/>
                  </a:lnTo>
                  <a:lnTo>
                    <a:pt x="84" y="1384"/>
                  </a:lnTo>
                  <a:lnTo>
                    <a:pt x="86" y="1376"/>
                  </a:lnTo>
                  <a:lnTo>
                    <a:pt x="90" y="1372"/>
                  </a:lnTo>
                  <a:lnTo>
                    <a:pt x="90" y="1372"/>
                  </a:lnTo>
                  <a:lnTo>
                    <a:pt x="94" y="1372"/>
                  </a:lnTo>
                  <a:lnTo>
                    <a:pt x="98" y="1374"/>
                  </a:lnTo>
                  <a:lnTo>
                    <a:pt x="106" y="1382"/>
                  </a:lnTo>
                  <a:lnTo>
                    <a:pt x="110" y="1390"/>
                  </a:lnTo>
                  <a:lnTo>
                    <a:pt x="114" y="1402"/>
                  </a:lnTo>
                  <a:lnTo>
                    <a:pt x="122" y="1422"/>
                  </a:lnTo>
                  <a:lnTo>
                    <a:pt x="126" y="1432"/>
                  </a:lnTo>
                  <a:lnTo>
                    <a:pt x="132" y="1438"/>
                  </a:lnTo>
                  <a:lnTo>
                    <a:pt x="132" y="1438"/>
                  </a:lnTo>
                  <a:lnTo>
                    <a:pt x="142" y="1440"/>
                  </a:lnTo>
                  <a:lnTo>
                    <a:pt x="156" y="1442"/>
                  </a:lnTo>
                  <a:lnTo>
                    <a:pt x="174" y="1442"/>
                  </a:lnTo>
                  <a:lnTo>
                    <a:pt x="190" y="1438"/>
                  </a:lnTo>
                  <a:lnTo>
                    <a:pt x="204" y="1434"/>
                  </a:lnTo>
                  <a:lnTo>
                    <a:pt x="216" y="1428"/>
                  </a:lnTo>
                  <a:lnTo>
                    <a:pt x="220" y="1422"/>
                  </a:lnTo>
                  <a:lnTo>
                    <a:pt x="224" y="1418"/>
                  </a:lnTo>
                  <a:lnTo>
                    <a:pt x="224" y="1414"/>
                  </a:lnTo>
                  <a:lnTo>
                    <a:pt x="224" y="1408"/>
                  </a:lnTo>
                  <a:lnTo>
                    <a:pt x="224" y="1408"/>
                  </a:lnTo>
                  <a:lnTo>
                    <a:pt x="176" y="1402"/>
                  </a:lnTo>
                  <a:lnTo>
                    <a:pt x="176" y="1402"/>
                  </a:lnTo>
                  <a:lnTo>
                    <a:pt x="168" y="1394"/>
                  </a:lnTo>
                  <a:lnTo>
                    <a:pt x="162" y="1384"/>
                  </a:lnTo>
                  <a:lnTo>
                    <a:pt x="158" y="1374"/>
                  </a:lnTo>
                  <a:lnTo>
                    <a:pt x="154" y="1364"/>
                  </a:lnTo>
                  <a:lnTo>
                    <a:pt x="148" y="1342"/>
                  </a:lnTo>
                  <a:lnTo>
                    <a:pt x="148" y="1320"/>
                  </a:lnTo>
                  <a:lnTo>
                    <a:pt x="148" y="1300"/>
                  </a:lnTo>
                  <a:lnTo>
                    <a:pt x="150" y="1284"/>
                  </a:lnTo>
                  <a:lnTo>
                    <a:pt x="152" y="1268"/>
                  </a:lnTo>
                  <a:lnTo>
                    <a:pt x="152" y="1268"/>
                  </a:lnTo>
                  <a:lnTo>
                    <a:pt x="160" y="1248"/>
                  </a:lnTo>
                  <a:lnTo>
                    <a:pt x="168" y="1220"/>
                  </a:lnTo>
                  <a:lnTo>
                    <a:pt x="186" y="1156"/>
                  </a:lnTo>
                  <a:lnTo>
                    <a:pt x="186" y="1156"/>
                  </a:lnTo>
                  <a:lnTo>
                    <a:pt x="224" y="1160"/>
                  </a:lnTo>
                  <a:lnTo>
                    <a:pt x="262" y="1164"/>
                  </a:lnTo>
                  <a:lnTo>
                    <a:pt x="300" y="1168"/>
                  </a:lnTo>
                  <a:lnTo>
                    <a:pt x="338" y="1168"/>
                  </a:lnTo>
                  <a:lnTo>
                    <a:pt x="338" y="1168"/>
                  </a:lnTo>
                  <a:lnTo>
                    <a:pt x="350" y="1154"/>
                  </a:lnTo>
                  <a:lnTo>
                    <a:pt x="358" y="1136"/>
                  </a:lnTo>
                  <a:lnTo>
                    <a:pt x="362" y="1118"/>
                  </a:lnTo>
                  <a:lnTo>
                    <a:pt x="366" y="1100"/>
                  </a:lnTo>
                  <a:lnTo>
                    <a:pt x="370" y="1058"/>
                  </a:lnTo>
                  <a:lnTo>
                    <a:pt x="374" y="1038"/>
                  </a:lnTo>
                  <a:lnTo>
                    <a:pt x="380" y="1016"/>
                  </a:lnTo>
                  <a:lnTo>
                    <a:pt x="380" y="1016"/>
                  </a:lnTo>
                  <a:lnTo>
                    <a:pt x="400" y="1104"/>
                  </a:lnTo>
                  <a:lnTo>
                    <a:pt x="410" y="1146"/>
                  </a:lnTo>
                  <a:lnTo>
                    <a:pt x="416" y="1162"/>
                  </a:lnTo>
                  <a:lnTo>
                    <a:pt x="422" y="1172"/>
                  </a:lnTo>
                  <a:lnTo>
                    <a:pt x="422" y="1172"/>
                  </a:lnTo>
                  <a:lnTo>
                    <a:pt x="444" y="1210"/>
                  </a:lnTo>
                  <a:lnTo>
                    <a:pt x="460" y="1246"/>
                  </a:lnTo>
                  <a:lnTo>
                    <a:pt x="474" y="1276"/>
                  </a:lnTo>
                  <a:lnTo>
                    <a:pt x="484" y="1302"/>
                  </a:lnTo>
                  <a:lnTo>
                    <a:pt x="484" y="1302"/>
                  </a:lnTo>
                  <a:lnTo>
                    <a:pt x="484" y="1302"/>
                  </a:lnTo>
                  <a:lnTo>
                    <a:pt x="472" y="1316"/>
                  </a:lnTo>
                  <a:lnTo>
                    <a:pt x="468" y="1328"/>
                  </a:lnTo>
                  <a:lnTo>
                    <a:pt x="468" y="1338"/>
                  </a:lnTo>
                  <a:lnTo>
                    <a:pt x="470" y="1350"/>
                  </a:lnTo>
                  <a:lnTo>
                    <a:pt x="476" y="1360"/>
                  </a:lnTo>
                  <a:lnTo>
                    <a:pt x="484" y="1370"/>
                  </a:lnTo>
                  <a:lnTo>
                    <a:pt x="498" y="1392"/>
                  </a:lnTo>
                  <a:lnTo>
                    <a:pt x="498" y="1392"/>
                  </a:lnTo>
                  <a:lnTo>
                    <a:pt x="504" y="1406"/>
                  </a:lnTo>
                  <a:lnTo>
                    <a:pt x="510" y="1420"/>
                  </a:lnTo>
                  <a:lnTo>
                    <a:pt x="514" y="1430"/>
                  </a:lnTo>
                  <a:lnTo>
                    <a:pt x="518" y="1436"/>
                  </a:lnTo>
                  <a:lnTo>
                    <a:pt x="522" y="1440"/>
                  </a:lnTo>
                  <a:lnTo>
                    <a:pt x="522" y="1440"/>
                  </a:lnTo>
                  <a:lnTo>
                    <a:pt x="524" y="1432"/>
                  </a:lnTo>
                  <a:lnTo>
                    <a:pt x="522" y="1422"/>
                  </a:lnTo>
                  <a:lnTo>
                    <a:pt x="516" y="1404"/>
                  </a:lnTo>
                  <a:lnTo>
                    <a:pt x="514" y="1394"/>
                  </a:lnTo>
                  <a:lnTo>
                    <a:pt x="512" y="1386"/>
                  </a:lnTo>
                  <a:lnTo>
                    <a:pt x="514" y="1378"/>
                  </a:lnTo>
                  <a:lnTo>
                    <a:pt x="520" y="1372"/>
                  </a:lnTo>
                  <a:lnTo>
                    <a:pt x="520" y="1372"/>
                  </a:lnTo>
                  <a:lnTo>
                    <a:pt x="528" y="1374"/>
                  </a:lnTo>
                  <a:lnTo>
                    <a:pt x="538" y="1380"/>
                  </a:lnTo>
                  <a:lnTo>
                    <a:pt x="544" y="1388"/>
                  </a:lnTo>
                  <a:lnTo>
                    <a:pt x="552" y="1398"/>
                  </a:lnTo>
                  <a:lnTo>
                    <a:pt x="558" y="1406"/>
                  </a:lnTo>
                  <a:lnTo>
                    <a:pt x="564" y="1416"/>
                  </a:lnTo>
                  <a:lnTo>
                    <a:pt x="574" y="1422"/>
                  </a:lnTo>
                  <a:lnTo>
                    <a:pt x="582" y="1426"/>
                  </a:lnTo>
                  <a:lnTo>
                    <a:pt x="582" y="1426"/>
                  </a:lnTo>
                  <a:lnTo>
                    <a:pt x="594" y="1426"/>
                  </a:lnTo>
                  <a:lnTo>
                    <a:pt x="608" y="1422"/>
                  </a:lnTo>
                  <a:lnTo>
                    <a:pt x="622" y="1416"/>
                  </a:lnTo>
                  <a:lnTo>
                    <a:pt x="636" y="1408"/>
                  </a:lnTo>
                  <a:lnTo>
                    <a:pt x="648" y="1398"/>
                  </a:lnTo>
                  <a:lnTo>
                    <a:pt x="654" y="1388"/>
                  </a:lnTo>
                  <a:lnTo>
                    <a:pt x="656" y="1384"/>
                  </a:lnTo>
                  <a:lnTo>
                    <a:pt x="656" y="1378"/>
                  </a:lnTo>
                  <a:lnTo>
                    <a:pt x="654" y="1374"/>
                  </a:lnTo>
                  <a:lnTo>
                    <a:pt x="650" y="1368"/>
                  </a:lnTo>
                  <a:lnTo>
                    <a:pt x="650" y="1368"/>
                  </a:lnTo>
                  <a:close/>
                  <a:moveTo>
                    <a:pt x="406" y="824"/>
                  </a:moveTo>
                  <a:lnTo>
                    <a:pt x="406" y="824"/>
                  </a:lnTo>
                  <a:lnTo>
                    <a:pt x="406" y="824"/>
                  </a:lnTo>
                  <a:lnTo>
                    <a:pt x="410" y="814"/>
                  </a:lnTo>
                  <a:lnTo>
                    <a:pt x="410" y="814"/>
                  </a:lnTo>
                  <a:lnTo>
                    <a:pt x="410" y="814"/>
                  </a:lnTo>
                  <a:lnTo>
                    <a:pt x="412" y="826"/>
                  </a:lnTo>
                  <a:lnTo>
                    <a:pt x="412" y="826"/>
                  </a:lnTo>
                  <a:lnTo>
                    <a:pt x="406" y="824"/>
                  </a:lnTo>
                  <a:lnTo>
                    <a:pt x="406" y="824"/>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51"/>
            <p:cNvSpPr>
              <a:spLocks/>
            </p:cNvSpPr>
            <p:nvPr/>
          </p:nvSpPr>
          <p:spPr bwMode="auto">
            <a:xfrm>
              <a:off x="4700588" y="4273550"/>
              <a:ext cx="304800" cy="317500"/>
            </a:xfrm>
            <a:custGeom>
              <a:avLst/>
              <a:gdLst>
                <a:gd name="T0" fmla="*/ 102 w 192"/>
                <a:gd name="T1" fmla="*/ 58 h 200"/>
                <a:gd name="T2" fmla="*/ 78 w 192"/>
                <a:gd name="T3" fmla="*/ 34 h 200"/>
                <a:gd name="T4" fmla="*/ 74 w 192"/>
                <a:gd name="T5" fmla="*/ 32 h 200"/>
                <a:gd name="T6" fmla="*/ 58 w 192"/>
                <a:gd name="T7" fmla="*/ 28 h 200"/>
                <a:gd name="T8" fmla="*/ 22 w 192"/>
                <a:gd name="T9" fmla="*/ 2 h 200"/>
                <a:gd name="T10" fmla="*/ 12 w 192"/>
                <a:gd name="T11" fmla="*/ 0 h 200"/>
                <a:gd name="T12" fmla="*/ 8 w 192"/>
                <a:gd name="T13" fmla="*/ 0 h 200"/>
                <a:gd name="T14" fmla="*/ 0 w 192"/>
                <a:gd name="T15" fmla="*/ 16 h 200"/>
                <a:gd name="T16" fmla="*/ 6 w 192"/>
                <a:gd name="T17" fmla="*/ 28 h 200"/>
                <a:gd name="T18" fmla="*/ 40 w 192"/>
                <a:gd name="T19" fmla="*/ 56 h 200"/>
                <a:gd name="T20" fmla="*/ 44 w 192"/>
                <a:gd name="T21" fmla="*/ 64 h 200"/>
                <a:gd name="T22" fmla="*/ 52 w 192"/>
                <a:gd name="T23" fmla="*/ 76 h 200"/>
                <a:gd name="T24" fmla="*/ 56 w 192"/>
                <a:gd name="T25" fmla="*/ 76 h 200"/>
                <a:gd name="T26" fmla="*/ 74 w 192"/>
                <a:gd name="T27" fmla="*/ 68 h 200"/>
                <a:gd name="T28" fmla="*/ 86 w 192"/>
                <a:gd name="T29" fmla="*/ 64 h 200"/>
                <a:gd name="T30" fmla="*/ 94 w 192"/>
                <a:gd name="T31" fmla="*/ 68 h 200"/>
                <a:gd name="T32" fmla="*/ 102 w 192"/>
                <a:gd name="T33" fmla="*/ 76 h 200"/>
                <a:gd name="T34" fmla="*/ 132 w 192"/>
                <a:gd name="T35" fmla="*/ 108 h 200"/>
                <a:gd name="T36" fmla="*/ 158 w 192"/>
                <a:gd name="T37" fmla="*/ 138 h 200"/>
                <a:gd name="T38" fmla="*/ 164 w 192"/>
                <a:gd name="T39" fmla="*/ 152 h 200"/>
                <a:gd name="T40" fmla="*/ 174 w 192"/>
                <a:gd name="T41" fmla="*/ 186 h 200"/>
                <a:gd name="T42" fmla="*/ 178 w 192"/>
                <a:gd name="T43" fmla="*/ 198 h 200"/>
                <a:gd name="T44" fmla="*/ 180 w 192"/>
                <a:gd name="T45" fmla="*/ 198 h 200"/>
                <a:gd name="T46" fmla="*/ 168 w 192"/>
                <a:gd name="T47" fmla="*/ 160 h 200"/>
                <a:gd name="T48" fmla="*/ 150 w 192"/>
                <a:gd name="T49" fmla="*/ 106 h 200"/>
                <a:gd name="T50" fmla="*/ 150 w 192"/>
                <a:gd name="T51" fmla="*/ 98 h 200"/>
                <a:gd name="T52" fmla="*/ 156 w 192"/>
                <a:gd name="T53" fmla="*/ 84 h 200"/>
                <a:gd name="T54" fmla="*/ 166 w 192"/>
                <a:gd name="T55" fmla="*/ 76 h 200"/>
                <a:gd name="T56" fmla="*/ 190 w 192"/>
                <a:gd name="T57" fmla="*/ 70 h 200"/>
                <a:gd name="T58" fmla="*/ 192 w 192"/>
                <a:gd name="T59" fmla="*/ 70 h 200"/>
                <a:gd name="T60" fmla="*/ 182 w 192"/>
                <a:gd name="T61" fmla="*/ 64 h 200"/>
                <a:gd name="T62" fmla="*/ 156 w 192"/>
                <a:gd name="T63" fmla="*/ 52 h 200"/>
                <a:gd name="T64" fmla="*/ 120 w 192"/>
                <a:gd name="T65" fmla="*/ 36 h 200"/>
                <a:gd name="T66" fmla="*/ 112 w 192"/>
                <a:gd name="T67" fmla="*/ 32 h 200"/>
                <a:gd name="T68" fmla="*/ 112 w 192"/>
                <a:gd name="T69" fmla="*/ 36 h 200"/>
                <a:gd name="T70" fmla="*/ 118 w 192"/>
                <a:gd name="T71" fmla="*/ 56 h 200"/>
                <a:gd name="T72" fmla="*/ 130 w 192"/>
                <a:gd name="T73" fmla="*/ 76 h 200"/>
                <a:gd name="T74" fmla="*/ 136 w 192"/>
                <a:gd name="T75" fmla="*/ 90 h 200"/>
                <a:gd name="T76" fmla="*/ 132 w 192"/>
                <a:gd name="T77" fmla="*/ 98 h 200"/>
                <a:gd name="T78" fmla="*/ 128 w 192"/>
                <a:gd name="T79" fmla="*/ 94 h 200"/>
                <a:gd name="T80" fmla="*/ 102 w 192"/>
                <a:gd name="T81"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00">
                  <a:moveTo>
                    <a:pt x="102" y="58"/>
                  </a:moveTo>
                  <a:lnTo>
                    <a:pt x="102" y="58"/>
                  </a:lnTo>
                  <a:lnTo>
                    <a:pt x="84" y="38"/>
                  </a:lnTo>
                  <a:lnTo>
                    <a:pt x="78" y="34"/>
                  </a:lnTo>
                  <a:lnTo>
                    <a:pt x="74" y="32"/>
                  </a:lnTo>
                  <a:lnTo>
                    <a:pt x="74" y="32"/>
                  </a:lnTo>
                  <a:lnTo>
                    <a:pt x="66" y="32"/>
                  </a:lnTo>
                  <a:lnTo>
                    <a:pt x="58" y="28"/>
                  </a:lnTo>
                  <a:lnTo>
                    <a:pt x="40" y="14"/>
                  </a:lnTo>
                  <a:lnTo>
                    <a:pt x="22" y="2"/>
                  </a:lnTo>
                  <a:lnTo>
                    <a:pt x="14" y="0"/>
                  </a:lnTo>
                  <a:lnTo>
                    <a:pt x="12" y="0"/>
                  </a:lnTo>
                  <a:lnTo>
                    <a:pt x="8" y="0"/>
                  </a:lnTo>
                  <a:lnTo>
                    <a:pt x="8" y="0"/>
                  </a:lnTo>
                  <a:lnTo>
                    <a:pt x="2" y="8"/>
                  </a:lnTo>
                  <a:lnTo>
                    <a:pt x="0" y="16"/>
                  </a:lnTo>
                  <a:lnTo>
                    <a:pt x="0" y="22"/>
                  </a:lnTo>
                  <a:lnTo>
                    <a:pt x="6" y="28"/>
                  </a:lnTo>
                  <a:lnTo>
                    <a:pt x="20" y="40"/>
                  </a:lnTo>
                  <a:lnTo>
                    <a:pt x="40" y="56"/>
                  </a:lnTo>
                  <a:lnTo>
                    <a:pt x="40" y="56"/>
                  </a:lnTo>
                  <a:lnTo>
                    <a:pt x="44" y="64"/>
                  </a:lnTo>
                  <a:lnTo>
                    <a:pt x="48" y="70"/>
                  </a:lnTo>
                  <a:lnTo>
                    <a:pt x="52" y="76"/>
                  </a:lnTo>
                  <a:lnTo>
                    <a:pt x="54" y="78"/>
                  </a:lnTo>
                  <a:lnTo>
                    <a:pt x="56" y="76"/>
                  </a:lnTo>
                  <a:lnTo>
                    <a:pt x="56" y="76"/>
                  </a:lnTo>
                  <a:lnTo>
                    <a:pt x="74" y="68"/>
                  </a:lnTo>
                  <a:lnTo>
                    <a:pt x="80" y="66"/>
                  </a:lnTo>
                  <a:lnTo>
                    <a:pt x="86" y="64"/>
                  </a:lnTo>
                  <a:lnTo>
                    <a:pt x="90" y="66"/>
                  </a:lnTo>
                  <a:lnTo>
                    <a:pt x="94" y="68"/>
                  </a:lnTo>
                  <a:lnTo>
                    <a:pt x="102" y="76"/>
                  </a:lnTo>
                  <a:lnTo>
                    <a:pt x="102" y="76"/>
                  </a:lnTo>
                  <a:lnTo>
                    <a:pt x="116" y="92"/>
                  </a:lnTo>
                  <a:lnTo>
                    <a:pt x="132" y="108"/>
                  </a:lnTo>
                  <a:lnTo>
                    <a:pt x="146" y="122"/>
                  </a:lnTo>
                  <a:lnTo>
                    <a:pt x="158" y="138"/>
                  </a:lnTo>
                  <a:lnTo>
                    <a:pt x="158" y="138"/>
                  </a:lnTo>
                  <a:lnTo>
                    <a:pt x="164" y="152"/>
                  </a:lnTo>
                  <a:lnTo>
                    <a:pt x="170" y="170"/>
                  </a:lnTo>
                  <a:lnTo>
                    <a:pt x="174" y="186"/>
                  </a:lnTo>
                  <a:lnTo>
                    <a:pt x="178" y="198"/>
                  </a:lnTo>
                  <a:lnTo>
                    <a:pt x="178" y="198"/>
                  </a:lnTo>
                  <a:lnTo>
                    <a:pt x="180" y="200"/>
                  </a:lnTo>
                  <a:lnTo>
                    <a:pt x="180" y="198"/>
                  </a:lnTo>
                  <a:lnTo>
                    <a:pt x="178" y="192"/>
                  </a:lnTo>
                  <a:lnTo>
                    <a:pt x="168" y="160"/>
                  </a:lnTo>
                  <a:lnTo>
                    <a:pt x="154" y="122"/>
                  </a:lnTo>
                  <a:lnTo>
                    <a:pt x="150" y="106"/>
                  </a:lnTo>
                  <a:lnTo>
                    <a:pt x="150" y="98"/>
                  </a:lnTo>
                  <a:lnTo>
                    <a:pt x="150" y="98"/>
                  </a:lnTo>
                  <a:lnTo>
                    <a:pt x="152" y="90"/>
                  </a:lnTo>
                  <a:lnTo>
                    <a:pt x="156" y="84"/>
                  </a:lnTo>
                  <a:lnTo>
                    <a:pt x="160" y="80"/>
                  </a:lnTo>
                  <a:lnTo>
                    <a:pt x="166" y="76"/>
                  </a:lnTo>
                  <a:lnTo>
                    <a:pt x="180" y="72"/>
                  </a:lnTo>
                  <a:lnTo>
                    <a:pt x="190" y="70"/>
                  </a:lnTo>
                  <a:lnTo>
                    <a:pt x="190" y="70"/>
                  </a:lnTo>
                  <a:lnTo>
                    <a:pt x="192" y="70"/>
                  </a:lnTo>
                  <a:lnTo>
                    <a:pt x="192" y="68"/>
                  </a:lnTo>
                  <a:lnTo>
                    <a:pt x="182" y="64"/>
                  </a:lnTo>
                  <a:lnTo>
                    <a:pt x="156" y="52"/>
                  </a:lnTo>
                  <a:lnTo>
                    <a:pt x="156" y="52"/>
                  </a:lnTo>
                  <a:lnTo>
                    <a:pt x="134" y="44"/>
                  </a:lnTo>
                  <a:lnTo>
                    <a:pt x="120" y="36"/>
                  </a:lnTo>
                  <a:lnTo>
                    <a:pt x="114" y="32"/>
                  </a:lnTo>
                  <a:lnTo>
                    <a:pt x="112" y="32"/>
                  </a:lnTo>
                  <a:lnTo>
                    <a:pt x="112" y="36"/>
                  </a:lnTo>
                  <a:lnTo>
                    <a:pt x="112" y="36"/>
                  </a:lnTo>
                  <a:lnTo>
                    <a:pt x="114" y="46"/>
                  </a:lnTo>
                  <a:lnTo>
                    <a:pt x="118" y="56"/>
                  </a:lnTo>
                  <a:lnTo>
                    <a:pt x="130" y="76"/>
                  </a:lnTo>
                  <a:lnTo>
                    <a:pt x="130" y="76"/>
                  </a:lnTo>
                  <a:lnTo>
                    <a:pt x="134" y="84"/>
                  </a:lnTo>
                  <a:lnTo>
                    <a:pt x="136" y="90"/>
                  </a:lnTo>
                  <a:lnTo>
                    <a:pt x="136" y="96"/>
                  </a:lnTo>
                  <a:lnTo>
                    <a:pt x="132" y="98"/>
                  </a:lnTo>
                  <a:lnTo>
                    <a:pt x="132" y="98"/>
                  </a:lnTo>
                  <a:lnTo>
                    <a:pt x="128" y="94"/>
                  </a:lnTo>
                  <a:lnTo>
                    <a:pt x="122" y="84"/>
                  </a:lnTo>
                  <a:lnTo>
                    <a:pt x="102" y="58"/>
                  </a:lnTo>
                  <a:lnTo>
                    <a:pt x="10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Espace réservé du contenu 2"/>
          <p:cNvSpPr txBox="1">
            <a:spLocks/>
          </p:cNvSpPr>
          <p:nvPr/>
        </p:nvSpPr>
        <p:spPr>
          <a:xfrm>
            <a:off x="5220071" y="1158588"/>
            <a:ext cx="3240361" cy="3394075"/>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gn="just"/>
            <a:r>
              <a:rPr lang="en-GB" altLang="ko-KR" sz="1200" dirty="0">
                <a:solidFill>
                  <a:srgbClr val="2D2E83"/>
                </a:solidFill>
              </a:rPr>
              <a:t>Initial targeted universes:</a:t>
            </a:r>
          </a:p>
          <a:p>
            <a:pPr marL="457200" lvl="1" indent="0" algn="just">
              <a:buNone/>
            </a:pPr>
            <a:endParaRPr lang="en-GB" altLang="ko-KR" sz="1100" dirty="0">
              <a:solidFill>
                <a:srgbClr val="2D2E83"/>
              </a:solidFill>
            </a:endParaRPr>
          </a:p>
          <a:p>
            <a:pPr marL="179388" lvl="1" indent="-88900" algn="just"/>
            <a:r>
              <a:rPr lang="en-GB" altLang="ko-KR" sz="1050" b="1" dirty="0">
                <a:solidFill>
                  <a:srgbClr val="E94E1B"/>
                </a:solidFill>
              </a:rPr>
              <a:t>Electronic goods</a:t>
            </a:r>
            <a:r>
              <a:rPr lang="en-GB" altLang="ko-KR" sz="1050" dirty="0">
                <a:solidFill>
                  <a:srgbClr val="2D2E83"/>
                </a:solidFill>
              </a:rPr>
              <a:t>: protection for smartphones, tablets, laptops</a:t>
            </a:r>
          </a:p>
          <a:p>
            <a:pPr marL="179388" lvl="1" indent="-88900" algn="just"/>
            <a:endParaRPr lang="en-GB" altLang="ko-KR" sz="1050" dirty="0">
              <a:solidFill>
                <a:srgbClr val="2D2E83"/>
              </a:solidFill>
            </a:endParaRPr>
          </a:p>
          <a:p>
            <a:pPr marL="179388" lvl="1" indent="-88900" algn="just"/>
            <a:r>
              <a:rPr lang="en-GB" altLang="ko-KR" sz="1050" b="1" dirty="0">
                <a:solidFill>
                  <a:srgbClr val="E94E1B"/>
                </a:solidFill>
              </a:rPr>
              <a:t>Colleges/</a:t>
            </a:r>
            <a:r>
              <a:rPr lang="en-GB" altLang="ko-KR" sz="1050" b="1" dirty="0" err="1">
                <a:solidFill>
                  <a:srgbClr val="E94E1B"/>
                </a:solidFill>
              </a:rPr>
              <a:t>Tution</a:t>
            </a:r>
            <a:r>
              <a:rPr lang="en-GB" altLang="ko-KR" sz="1050" dirty="0">
                <a:solidFill>
                  <a:srgbClr val="2D2E83"/>
                </a:solidFill>
              </a:rPr>
              <a:t> : a lump sum is paid in case the student is unable to complete his year of studies due to an external cause.</a:t>
            </a:r>
          </a:p>
          <a:p>
            <a:pPr marL="179388" lvl="1" indent="-88900" algn="just"/>
            <a:endParaRPr lang="en-GB" altLang="ko-KR" sz="1050" b="1" dirty="0">
              <a:solidFill>
                <a:srgbClr val="E94E1B"/>
              </a:solidFill>
            </a:endParaRPr>
          </a:p>
          <a:p>
            <a:pPr marL="179388" lvl="1" indent="-88900" algn="just"/>
            <a:r>
              <a:rPr lang="en-GB" altLang="ko-KR" sz="1050" b="1" dirty="0">
                <a:solidFill>
                  <a:srgbClr val="E94E1B"/>
                </a:solidFill>
              </a:rPr>
              <a:t>Travel</a:t>
            </a:r>
            <a:r>
              <a:rPr lang="en-GB" altLang="ko-KR" sz="1050" dirty="0">
                <a:solidFill>
                  <a:srgbClr val="2D2E83"/>
                </a:solidFill>
              </a:rPr>
              <a:t> : Travel cancellation</a:t>
            </a:r>
          </a:p>
          <a:p>
            <a:pPr marL="179388" lvl="1" indent="-88900" algn="just"/>
            <a:endParaRPr lang="en-GB" altLang="ko-KR" sz="1050" dirty="0">
              <a:solidFill>
                <a:srgbClr val="2D2E83"/>
              </a:solidFill>
            </a:endParaRPr>
          </a:p>
          <a:p>
            <a:pPr marL="179388" lvl="1" indent="-88900" algn="just"/>
            <a:r>
              <a:rPr lang="en-GB" altLang="ko-KR" sz="1050" b="1" dirty="0">
                <a:solidFill>
                  <a:srgbClr val="E94E1B"/>
                </a:solidFill>
              </a:rPr>
              <a:t>Classic cars</a:t>
            </a:r>
            <a:r>
              <a:rPr lang="en-GB" altLang="ko-KR" sz="1050" dirty="0">
                <a:solidFill>
                  <a:srgbClr val="2D2E83"/>
                </a:solidFill>
              </a:rPr>
              <a:t>: in case of an accident, an amount defined upfront is provided</a:t>
            </a:r>
          </a:p>
          <a:p>
            <a:pPr marL="179388" lvl="1" indent="-88900" algn="just"/>
            <a:endParaRPr lang="en-GB" altLang="ko-KR" sz="1050" b="1" dirty="0">
              <a:solidFill>
                <a:srgbClr val="E94E1B"/>
              </a:solidFill>
            </a:endParaRPr>
          </a:p>
          <a:p>
            <a:pPr marL="179388" lvl="1" indent="-88900" algn="just"/>
            <a:r>
              <a:rPr lang="en-GB" altLang="ko-KR" sz="1050" b="1" dirty="0">
                <a:solidFill>
                  <a:srgbClr val="E94E1B"/>
                </a:solidFill>
              </a:rPr>
              <a:t>Sport</a:t>
            </a:r>
            <a:r>
              <a:rPr lang="en-GB" altLang="ko-KR" sz="1050" dirty="0">
                <a:solidFill>
                  <a:srgbClr val="2D2E83"/>
                </a:solidFill>
              </a:rPr>
              <a:t>: to protect the equipment linked with the practising of sports.</a:t>
            </a:r>
          </a:p>
          <a:p>
            <a:pPr marL="179388" lvl="1" indent="-88900" algn="just"/>
            <a:endParaRPr lang="en-GB" altLang="ko-KR" sz="1050" b="1" dirty="0">
              <a:solidFill>
                <a:srgbClr val="E94E1B"/>
              </a:solidFill>
            </a:endParaRPr>
          </a:p>
          <a:p>
            <a:pPr marL="179388" lvl="1" indent="-88900" algn="just"/>
            <a:r>
              <a:rPr lang="en-GB" altLang="ko-KR" sz="1050" b="1" dirty="0">
                <a:solidFill>
                  <a:srgbClr val="E94E1B"/>
                </a:solidFill>
              </a:rPr>
              <a:t>Insurance agents/brokers:</a:t>
            </a:r>
            <a:r>
              <a:rPr lang="en-GB" altLang="ko-KR" sz="1050" dirty="0">
                <a:solidFill>
                  <a:srgbClr val="2D2E83"/>
                </a:solidFill>
              </a:rPr>
              <a:t> to create new products for protection</a:t>
            </a:r>
          </a:p>
        </p:txBody>
      </p:sp>
      <p:cxnSp>
        <p:nvCxnSpPr>
          <p:cNvPr id="6" name="Connecteur droit 5"/>
          <p:cNvCxnSpPr/>
          <p:nvPr/>
        </p:nvCxnSpPr>
        <p:spPr>
          <a:xfrm>
            <a:off x="5148064" y="1219334"/>
            <a:ext cx="0" cy="324036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 descr="Résultat de recherche d'images pour &quot;frais de scolarité&quo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83975" y="2139702"/>
            <a:ext cx="624334" cy="4142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ésultat de recherche d'images pour &quot;agent general assurance&quot;"/>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9861" r="5532"/>
          <a:stretch/>
        </p:blipFill>
        <p:spPr bwMode="auto">
          <a:xfrm>
            <a:off x="8460432" y="4138397"/>
            <a:ext cx="623104" cy="4142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ésultat de recherche d'images pour &quot;tablette tactile&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358" r="9427"/>
          <a:stretch/>
        </p:blipFill>
        <p:spPr bwMode="auto">
          <a:xfrm>
            <a:off x="8485402" y="1635646"/>
            <a:ext cx="623102" cy="4142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ésultat de recherche d'images pour &quot;assurance voyage&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8106"/>
          <a:stretch/>
        </p:blipFill>
        <p:spPr bwMode="auto">
          <a:xfrm flipH="1">
            <a:off x="8460432" y="2715766"/>
            <a:ext cx="624336" cy="4154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Résultat de recherche d'images pour &quot;vehicule de collection&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2" y="3219822"/>
            <a:ext cx="623104" cy="41540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10"/>
          <a:stretch>
            <a:fillRect/>
          </a:stretch>
        </p:blipFill>
        <p:spPr>
          <a:xfrm>
            <a:off x="8460432" y="3674791"/>
            <a:ext cx="622800" cy="416347"/>
          </a:xfrm>
          <a:prstGeom prst="rect">
            <a:avLst/>
          </a:prstGeom>
        </p:spPr>
      </p:pic>
    </p:spTree>
    <p:extLst>
      <p:ext uri="{BB962C8B-B14F-4D97-AF65-F5344CB8AC3E}">
        <p14:creationId xmlns:p14="http://schemas.microsoft.com/office/powerpoint/2010/main" val="398288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pPr algn="r"/>
            <a:r>
              <a:rPr lang="en-US" dirty="0"/>
              <a:t> 1. </a:t>
            </a:r>
            <a:r>
              <a:rPr lang="fr-FR" dirty="0"/>
              <a:t>Présentation du concept Yakman et de son ambition.</a:t>
            </a:r>
            <a:br>
              <a:rPr lang="fr-FR" dirty="0"/>
            </a:br>
            <a:r>
              <a:rPr lang="fr-FR" dirty="0"/>
              <a:t>/ Marché &amp; Concurrence</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contenu 1"/>
          <p:cNvSpPr>
            <a:spLocks noGrp="1"/>
          </p:cNvSpPr>
          <p:nvPr>
            <p:ph idx="1"/>
          </p:nvPr>
        </p:nvSpPr>
        <p:spPr>
          <a:xfrm>
            <a:off x="107504" y="1200150"/>
            <a:ext cx="8928992" cy="3394075"/>
          </a:xfrm>
        </p:spPr>
        <p:txBody>
          <a:bodyPr>
            <a:normAutofit/>
          </a:bodyPr>
          <a:lstStyle/>
          <a:p>
            <a:pPr marL="0" indent="0">
              <a:buNone/>
            </a:pPr>
            <a:r>
              <a:rPr lang="en-GB" sz="1200" dirty="0"/>
              <a:t>Yakman has a cash-back mechanism as a P2P player and offers other significant add-ons:</a:t>
            </a:r>
          </a:p>
          <a:p>
            <a:r>
              <a:rPr lang="en-GB" sz="1200" b="1" dirty="0"/>
              <a:t>Behavioural Economy</a:t>
            </a:r>
            <a:r>
              <a:rPr lang="en-GB" sz="1200" dirty="0"/>
              <a:t>: To our knowledge, Yakman is the only European player making the link between the theoretical knowledge and the best practices of this science a little like               . Communities are the key element is our approach to better manage the risks.</a:t>
            </a:r>
          </a:p>
          <a:p>
            <a:r>
              <a:rPr lang="en-GB" sz="1200" b="1" dirty="0"/>
              <a:t>Self claims management process </a:t>
            </a:r>
            <a:r>
              <a:rPr lang="en-GB" sz="1200" dirty="0"/>
              <a:t>for a better customer experience (claims are by peers and in a fast way)</a:t>
            </a:r>
          </a:p>
          <a:p>
            <a:r>
              <a:rPr lang="en-GB" sz="1200" dirty="0"/>
              <a:t>In terms of risks, we have developed an horizontal approach which is innovating compared to our peers:</a:t>
            </a:r>
          </a:p>
          <a:p>
            <a:pPr marL="0" indent="0">
              <a:buNone/>
            </a:pPr>
            <a:endParaRPr lang="en-GB" sz="1200" dirty="0"/>
          </a:p>
          <a:p>
            <a:endParaRPr lang="en-GB" sz="1200" dirty="0"/>
          </a:p>
        </p:txBody>
      </p:sp>
      <p:sp>
        <p:nvSpPr>
          <p:cNvPr id="11" name="Espace réservé du numéro de diapositive 10"/>
          <p:cNvSpPr>
            <a:spLocks noGrp="1"/>
          </p:cNvSpPr>
          <p:nvPr>
            <p:ph type="sldNum" sz="quarter" idx="12"/>
          </p:nvPr>
        </p:nvSpPr>
        <p:spPr/>
        <p:txBody>
          <a:bodyPr/>
          <a:lstStyle/>
          <a:p>
            <a:fld id="{0F31DC1F-5561-484E-AB46-68C682854F61}" type="slidenum">
              <a:rPr lang="en-US" smtClean="0">
                <a:solidFill>
                  <a:prstClr val="white"/>
                </a:solidFill>
              </a:rPr>
              <a:pPr/>
              <a:t>11</a:t>
            </a:fld>
            <a:endParaRPr lang="en-US" dirty="0">
              <a:solidFill>
                <a:prstClr val="white"/>
              </a:solidFill>
            </a:endParaRPr>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 y="0"/>
            <a:ext cx="9144000" cy="1111733"/>
          </a:xfrm>
          <a:prstGeom prst="rect">
            <a:avLst/>
          </a:prstGeom>
        </p:spPr>
      </p:pic>
      <p:graphicFrame>
        <p:nvGraphicFramePr>
          <p:cNvPr id="15" name="Tableau 14"/>
          <p:cNvGraphicFramePr>
            <a:graphicFrameLocks noGrp="1"/>
          </p:cNvGraphicFramePr>
          <p:nvPr>
            <p:extLst>
              <p:ext uri="{D42A27DB-BD31-4B8C-83A1-F6EECF244321}">
                <p14:modId xmlns:p14="http://schemas.microsoft.com/office/powerpoint/2010/main" val="2660428750"/>
              </p:ext>
            </p:extLst>
          </p:nvPr>
        </p:nvGraphicFramePr>
        <p:xfrm>
          <a:off x="179512" y="2997586"/>
          <a:ext cx="8856984" cy="167840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457438">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5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Approach</a:t>
                      </a:r>
                      <a:endParaRPr kumimoji="0" lang="en-GB" sz="1050" b="0" i="0" u="none" strike="noStrike" kern="1200" cap="none" spc="0" normalizeH="0" baseline="0" noProof="0" dirty="0">
                        <a:ln>
                          <a:noFill/>
                        </a:ln>
                        <a:solidFill>
                          <a:srgbClr val="241E9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kumimoji="0" lang="en-GB" sz="1000" b="0" i="1" u="none" strike="noStrike" kern="1200" cap="none" spc="0" normalizeH="0" baseline="0" noProof="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Vertical</a:t>
                      </a:r>
                      <a:endParaRPr lang="en-GB" sz="1000" b="0" i="1" noProof="0">
                        <a:solidFill>
                          <a:srgbClr val="E94E1B"/>
                        </a:solidFill>
                        <a:latin typeface="Verdana" panose="020B0604030504040204" pitchFamily="34" charset="0"/>
                        <a:ea typeface="Verdana" panose="020B0604030504040204" pitchFamily="34" charset="0"/>
                        <a:cs typeface="Verdana" panose="020B0604030504040204" pitchFamily="34" charset="0"/>
                      </a:endParaRPr>
                    </a:p>
                  </a:txBody>
                  <a:tcPr marL="36000" marR="36000"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50" b="0" noProof="0">
                          <a:solidFill>
                            <a:srgbClr val="241E92"/>
                          </a:solidFill>
                          <a:latin typeface="Verdana" panose="020B0604030504040204" pitchFamily="34" charset="0"/>
                          <a:ea typeface="Verdana" panose="020B0604030504040204" pitchFamily="34" charset="0"/>
                          <a:cs typeface="Verdana" panose="020B0604030504040204" pitchFamily="34" charset="0"/>
                        </a:rPr>
                        <a:t>Horizontal</a:t>
                      </a:r>
                    </a:p>
                  </a:txBody>
                  <a:tcPr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438">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5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Risks considered</a:t>
                      </a:r>
                      <a:endParaRPr kumimoji="0" lang="en-GB" sz="1050" b="0" i="0" u="none" strike="noStrike" kern="1200" cap="none" spc="0" normalizeH="0" baseline="0" noProof="0" dirty="0">
                        <a:ln>
                          <a:noFill/>
                        </a:ln>
                        <a:solidFill>
                          <a:srgbClr val="241E9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i="1" noProof="0" dirty="0">
                          <a:solidFill>
                            <a:srgbClr val="E94E1B"/>
                          </a:solidFill>
                          <a:latin typeface="Verdana" panose="020B0604030504040204" pitchFamily="34" charset="0"/>
                          <a:ea typeface="Verdana" panose="020B0604030504040204" pitchFamily="34" charset="0"/>
                          <a:cs typeface="Verdana" panose="020B0604030504040204" pitchFamily="34" charset="0"/>
                        </a:rPr>
                        <a:t>Standard risks with high limits</a:t>
                      </a:r>
                    </a:p>
                    <a:p>
                      <a:pPr marL="0" lvl="1" algn="ctr" latinLnBrk="0">
                        <a:spcBef>
                          <a:spcPct val="20000"/>
                        </a:spcBef>
                        <a:buClr>
                          <a:srgbClr val="E94E1B"/>
                        </a:buClr>
                      </a:pPr>
                      <a:r>
                        <a:rPr lang="en-GB" sz="1000" b="0" i="1" noProof="0" dirty="0">
                          <a:solidFill>
                            <a:srgbClr val="E94E1B"/>
                          </a:solidFill>
                          <a:latin typeface="Verdana" panose="020B0604030504040204" pitchFamily="34" charset="0"/>
                          <a:ea typeface="Verdana" panose="020B0604030504040204" pitchFamily="34" charset="0"/>
                          <a:cs typeface="Verdana" panose="020B0604030504040204" pitchFamily="34" charset="0"/>
                        </a:rPr>
                        <a:t>(Homeowner, Auto, Health)</a:t>
                      </a: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50" b="0" noProof="0" dirty="0">
                          <a:solidFill>
                            <a:srgbClr val="241E92"/>
                          </a:solidFill>
                          <a:latin typeface="Verdana" panose="020B0604030504040204" pitchFamily="34" charset="0"/>
                          <a:ea typeface="Verdana" panose="020B0604030504040204" pitchFamily="34" charset="0"/>
                          <a:cs typeface="Verdana" panose="020B0604030504040204" pitchFamily="34" charset="0"/>
                        </a:rPr>
                        <a:t>Niche and tailor-made protection</a:t>
                      </a:r>
                      <a:endParaRPr lang="en-GB" sz="1050" b="0" baseline="0" noProof="0" dirty="0">
                        <a:solidFill>
                          <a:srgbClr val="241E92"/>
                        </a:solidFill>
                        <a:latin typeface="Verdana" panose="020B0604030504040204" pitchFamily="34" charset="0"/>
                        <a:ea typeface="Verdana" panose="020B0604030504040204" pitchFamily="34" charset="0"/>
                        <a:cs typeface="Verdana" panose="020B0604030504040204" pitchFamily="34" charset="0"/>
                      </a:endParaRPr>
                    </a:p>
                    <a:p>
                      <a:pPr marL="0" lvl="1" algn="ctr" latinLnBrk="0">
                        <a:spcBef>
                          <a:spcPct val="20000"/>
                        </a:spcBef>
                        <a:buClr>
                          <a:srgbClr val="E94E1B"/>
                        </a:buClr>
                      </a:pPr>
                      <a:r>
                        <a:rPr lang="en-GB" sz="1050" b="0" baseline="0" noProof="0" dirty="0">
                          <a:solidFill>
                            <a:srgbClr val="241E92"/>
                          </a:solidFill>
                          <a:latin typeface="Verdana" panose="020B0604030504040204" pitchFamily="34" charset="0"/>
                          <a:ea typeface="Verdana" panose="020B0604030504040204" pitchFamily="34" charset="0"/>
                          <a:cs typeface="Verdana" panose="020B0604030504040204" pitchFamily="34" charset="0"/>
                        </a:rPr>
                        <a:t>Cover without third party</a:t>
                      </a:r>
                      <a:endParaRPr lang="en-GB" sz="1050" b="0" noProof="0" dirty="0">
                        <a:solidFill>
                          <a:srgbClr val="241E92"/>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2259">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5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Mechanism</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i="1" noProof="0" dirty="0">
                          <a:solidFill>
                            <a:srgbClr val="E94E1B"/>
                          </a:solidFill>
                          <a:latin typeface="Verdana" panose="020B0604030504040204" pitchFamily="34" charset="0"/>
                          <a:ea typeface="Verdana" panose="020B0604030504040204" pitchFamily="34" charset="0"/>
                          <a:cs typeface="Verdana" panose="020B0604030504040204" pitchFamily="34" charset="0"/>
                        </a:rPr>
                        <a:t>Common Pot + Traditional insurance contract </a:t>
                      </a:r>
                    </a:p>
                    <a:p>
                      <a:pPr marL="0" lvl="1" algn="ctr" latinLnBrk="0">
                        <a:spcBef>
                          <a:spcPct val="20000"/>
                        </a:spcBef>
                        <a:buClr>
                          <a:srgbClr val="E94E1B"/>
                        </a:buClr>
                      </a:pPr>
                      <a:r>
                        <a:rPr lang="en-GB" sz="1000" b="0" i="1" noProof="0" dirty="0">
                          <a:solidFill>
                            <a:srgbClr val="E94E1B"/>
                          </a:solidFill>
                          <a:latin typeface="Verdana" panose="020B0604030504040204" pitchFamily="34" charset="0"/>
                          <a:ea typeface="Verdana" panose="020B0604030504040204" pitchFamily="34" charset="0"/>
                          <a:cs typeface="Verdana" panose="020B0604030504040204" pitchFamily="34" charset="0"/>
                        </a:rPr>
                        <a:t>with high deductible</a:t>
                      </a: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50" b="0" noProof="0" dirty="0">
                          <a:solidFill>
                            <a:srgbClr val="241E92"/>
                          </a:solidFill>
                          <a:latin typeface="Verdana" panose="020B0604030504040204" pitchFamily="34" charset="0"/>
                          <a:ea typeface="Verdana" panose="020B0604030504040204" pitchFamily="34" charset="0"/>
                          <a:cs typeface="Verdana" panose="020B0604030504040204" pitchFamily="34" charset="0"/>
                        </a:rPr>
                        <a:t>Common Pot</a:t>
                      </a:r>
                    </a:p>
                    <a:p>
                      <a:pPr marL="0" marR="0" lvl="1" indent="0" algn="ctr" defTabSz="914400" rtl="0" eaLnBrk="1" fontAlgn="auto" latinLnBrk="0" hangingPunct="1">
                        <a:lnSpc>
                          <a:spcPct val="100000"/>
                        </a:lnSpc>
                        <a:spcBef>
                          <a:spcPct val="20000"/>
                        </a:spcBef>
                        <a:spcAft>
                          <a:spcPts val="0"/>
                        </a:spcAft>
                        <a:buClr>
                          <a:srgbClr val="E94E1B"/>
                        </a:buClr>
                        <a:buSzTx/>
                        <a:buFontTx/>
                        <a:buNone/>
                        <a:tabLst/>
                        <a:defRPr/>
                      </a:pPr>
                      <a:r>
                        <a:rPr lang="en-GB" sz="1050" b="0" noProof="0" dirty="0">
                          <a:solidFill>
                            <a:srgbClr val="241E92"/>
                          </a:solidFill>
                          <a:latin typeface="Verdana" panose="020B0604030504040204" pitchFamily="34" charset="0"/>
                          <a:ea typeface="Verdana" panose="020B0604030504040204" pitchFamily="34" charset="0"/>
                          <a:cs typeface="Verdana" panose="020B0604030504040204" pitchFamily="34" charset="0"/>
                        </a:rPr>
                        <a:t>Protection within a group / Insurance contract only to protect a potential lack of funds in the common pot</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6" name="Imag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2248" y="2643758"/>
            <a:ext cx="432048" cy="287714"/>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p:cNvCxnSpPr/>
          <p:nvPr/>
        </p:nvCxnSpPr>
        <p:spPr>
          <a:xfrm>
            <a:off x="3675180" y="3075806"/>
            <a:ext cx="0" cy="288032"/>
          </a:xfrm>
          <a:prstGeom prst="straightConnector1">
            <a:avLst/>
          </a:prstGeom>
          <a:ln>
            <a:solidFill>
              <a:srgbClr val="E94E1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6200000">
            <a:off x="7290264" y="2997985"/>
            <a:ext cx="0" cy="684000"/>
          </a:xfrm>
          <a:prstGeom prst="straightConnector1">
            <a:avLst/>
          </a:prstGeom>
          <a:ln>
            <a:solidFill>
              <a:srgbClr val="241E9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AutoShape 4" descr="Résultat de recherche d'images pour &quot;inspee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3" name="AutoShape 6" descr="Résultat de recherche d'images pour &quot;inspee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pic>
        <p:nvPicPr>
          <p:cNvPr id="2056" name="Picture 8" descr="Résultat de recherche d'images pour &quot;inspeer&quo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19196" y="2926073"/>
            <a:ext cx="464772" cy="149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wecover&quo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359347" y="2686951"/>
            <a:ext cx="459849" cy="145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otherwise assurance&quot;"/>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4217257" y="2687702"/>
            <a:ext cx="459848" cy="172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Résultat de recherche d'images pour &quot;lemonade insurance&quot;"/>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6390211" y="1630431"/>
            <a:ext cx="662037" cy="214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itle 2"/>
          <p:cNvSpPr txBox="1">
            <a:spLocks/>
          </p:cNvSpPr>
          <p:nvPr/>
        </p:nvSpPr>
        <p:spPr>
          <a:xfrm>
            <a:off x="395536" y="273358"/>
            <a:ext cx="8532440" cy="88736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GB" sz="1200" dirty="0"/>
              <a:t>3. A business model at the crossroad between sharing economy and B2B2C</a:t>
            </a:r>
            <a:br>
              <a:rPr lang="en-GB" sz="1200" dirty="0"/>
            </a:br>
            <a:r>
              <a:rPr lang="en-GB" sz="1600" dirty="0">
                <a:solidFill>
                  <a:prstClr val="white"/>
                </a:solidFill>
              </a:rPr>
              <a:t>/ Differences with other P2P approaches</a:t>
            </a:r>
          </a:p>
        </p:txBody>
      </p:sp>
    </p:spTree>
    <p:extLst>
      <p:ext uri="{BB962C8B-B14F-4D97-AF65-F5344CB8AC3E}">
        <p14:creationId xmlns:p14="http://schemas.microsoft.com/office/powerpoint/2010/main" val="312017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3" name="Title 2"/>
          <p:cNvSpPr>
            <a:spLocks noGrp="1"/>
          </p:cNvSpPr>
          <p:nvPr>
            <p:ph type="title" idx="4294967295"/>
          </p:nvPr>
        </p:nvSpPr>
        <p:spPr>
          <a:xfrm>
            <a:off x="179512" y="273359"/>
            <a:ext cx="8748464" cy="714216"/>
          </a:xfrm>
        </p:spPr>
        <p:txBody>
          <a:bodyPr anchor="t">
            <a:normAutofit/>
          </a:bodyPr>
          <a:lstStyle/>
          <a:p>
            <a:pPr algn="r"/>
            <a:r>
              <a:rPr lang="en-US" sz="1200" dirty="0">
                <a:solidFill>
                  <a:prstClr val="white"/>
                </a:solidFill>
              </a:rPr>
              <a:t> 3. </a:t>
            </a:r>
            <a:r>
              <a:rPr lang="fr-FR" sz="1200" dirty="0">
                <a:solidFill>
                  <a:prstClr val="white"/>
                </a:solidFill>
              </a:rPr>
              <a:t>Yakman </a:t>
            </a:r>
            <a:r>
              <a:rPr lang="fr-FR" sz="1200" dirty="0" err="1">
                <a:solidFill>
                  <a:prstClr val="white"/>
                </a:solidFill>
              </a:rPr>
              <a:t>brings</a:t>
            </a:r>
            <a:r>
              <a:rPr lang="fr-FR" sz="1200" dirty="0">
                <a:solidFill>
                  <a:prstClr val="white"/>
                </a:solidFill>
              </a:rPr>
              <a:t> </a:t>
            </a:r>
            <a:r>
              <a:rPr lang="fr-FR" sz="1200" dirty="0" err="1">
                <a:solidFill>
                  <a:prstClr val="white"/>
                </a:solidFill>
              </a:rPr>
              <a:t>strong</a:t>
            </a:r>
            <a:r>
              <a:rPr lang="fr-FR" sz="1200" dirty="0">
                <a:solidFill>
                  <a:prstClr val="white"/>
                </a:solidFill>
              </a:rPr>
              <a:t> innovations.</a:t>
            </a:r>
            <a:br>
              <a:rPr lang="fr-FR" sz="1200" dirty="0">
                <a:solidFill>
                  <a:prstClr val="white"/>
                </a:solidFill>
              </a:rPr>
            </a:br>
            <a:r>
              <a:rPr lang="fr-FR" sz="1600" dirty="0"/>
              <a:t>/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 team to deliver the project</a:t>
            </a:r>
          </a:p>
        </p:txBody>
      </p:sp>
      <p:sp>
        <p:nvSpPr>
          <p:cNvPr id="9" name="Espace réservé du numéro de diapositive 8"/>
          <p:cNvSpPr>
            <a:spLocks noGrp="1"/>
          </p:cNvSpPr>
          <p:nvPr>
            <p:ph type="sldNum" sz="quarter" idx="12"/>
          </p:nvPr>
        </p:nvSpPr>
        <p:spPr/>
        <p:txBody>
          <a:bodyPr/>
          <a:lstStyle/>
          <a:p>
            <a:fld id="{0F31DC1F-5561-484E-AB46-68C682854F61}" type="slidenum">
              <a:rPr lang="en-US" smtClean="0"/>
              <a:t>12</a:t>
            </a:fld>
            <a:endParaRPr lang="en-US" dirty="0"/>
          </a:p>
        </p:txBody>
      </p:sp>
      <p:sp>
        <p:nvSpPr>
          <p:cNvPr id="11" name="Espace réservé du contenu 2"/>
          <p:cNvSpPr txBox="1">
            <a:spLocks/>
          </p:cNvSpPr>
          <p:nvPr/>
        </p:nvSpPr>
        <p:spPr>
          <a:xfrm>
            <a:off x="107504" y="1125240"/>
            <a:ext cx="4824536" cy="3678757"/>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gn="just"/>
            <a:r>
              <a:rPr lang="en-GB" altLang="ko-KR" sz="1200" dirty="0">
                <a:solidFill>
                  <a:srgbClr val="2D2E83"/>
                </a:solidFill>
              </a:rPr>
              <a:t>2 co-funders with a perfect match in terms of skills</a:t>
            </a:r>
          </a:p>
          <a:p>
            <a:pPr marL="360363" lvl="2" indent="-180975" algn="just"/>
            <a:r>
              <a:rPr lang="en-GB" altLang="ko-KR" sz="1000" dirty="0">
                <a:solidFill>
                  <a:srgbClr val="2D2E83"/>
                </a:solidFill>
              </a:rPr>
              <a:t>A risk expert (certified actuary and CERA) with 20 years in insurance companies (AXA, AIG and Allianz). Experience in actuarial and underwriting in a B2B2C context and in an international environment.</a:t>
            </a:r>
          </a:p>
          <a:p>
            <a:pPr marL="817563" lvl="3" indent="-180975" algn="just"/>
            <a:r>
              <a:rPr lang="en-GB" altLang="ko-KR" sz="900" dirty="0">
                <a:solidFill>
                  <a:srgbClr val="2D2E83"/>
                </a:solidFill>
              </a:rPr>
              <a:t>Group Actuarial and Underwriting Services Director – Allianz Global Assistance</a:t>
            </a:r>
          </a:p>
          <a:p>
            <a:pPr marL="817563" lvl="3" indent="-180975" algn="just"/>
            <a:r>
              <a:rPr lang="en-GB" altLang="ko-KR" sz="900" dirty="0">
                <a:solidFill>
                  <a:srgbClr val="2D2E83"/>
                </a:solidFill>
              </a:rPr>
              <a:t>Senior Vice President – Head of Capital Modelling AIG Europe</a:t>
            </a:r>
          </a:p>
          <a:p>
            <a:pPr marL="360363" lvl="2" indent="-180975" algn="just"/>
            <a:endParaRPr lang="en-GB" altLang="ko-KR" sz="900" dirty="0">
              <a:solidFill>
                <a:srgbClr val="2D2E83"/>
              </a:solidFill>
            </a:endParaRPr>
          </a:p>
          <a:p>
            <a:pPr marL="360363" lvl="2" indent="-180975" algn="just"/>
            <a:r>
              <a:rPr lang="en-GB" altLang="ko-KR" sz="1000" dirty="0">
                <a:solidFill>
                  <a:srgbClr val="2D2E83"/>
                </a:solidFill>
              </a:rPr>
              <a:t>A sales and marketing profile (HEC). Expert in digital and direct marketing. After having set-up an Internet company, he joined the digital marketing division of Allianz. </a:t>
            </a:r>
          </a:p>
          <a:p>
            <a:pPr marL="817563" lvl="3" indent="-180975" algn="just"/>
            <a:r>
              <a:rPr lang="en-GB" altLang="ko-KR" sz="900" dirty="0">
                <a:solidFill>
                  <a:srgbClr val="2D2E83"/>
                </a:solidFill>
              </a:rPr>
              <a:t>B2C Business Developer within the Digital division. </a:t>
            </a:r>
          </a:p>
          <a:p>
            <a:pPr marL="817563" lvl="3" indent="-180975" algn="just"/>
            <a:r>
              <a:rPr lang="en-GB" altLang="ko-KR" sz="900" dirty="0">
                <a:solidFill>
                  <a:srgbClr val="2D2E83"/>
                </a:solidFill>
              </a:rPr>
              <a:t>CEO Executive Assistant</a:t>
            </a:r>
            <a:endParaRPr lang="en-GB" altLang="ko-KR" dirty="0">
              <a:solidFill>
                <a:srgbClr val="2D2E83"/>
              </a:solidFill>
            </a:endParaRPr>
          </a:p>
        </p:txBody>
      </p:sp>
      <p:pic>
        <p:nvPicPr>
          <p:cNvPr id="18" name="Espace réservé du contenu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187" y="1402102"/>
            <a:ext cx="288032" cy="433666"/>
          </a:xfrm>
          <a:prstGeom prst="rect">
            <a:avLst/>
          </a:prstGeom>
        </p:spPr>
      </p:pic>
      <p:pic>
        <p:nvPicPr>
          <p:cNvPr id="19" name="Espace réservé du contenu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109" y="2554230"/>
            <a:ext cx="289110" cy="433666"/>
          </a:xfrm>
          <a:prstGeom prst="rect">
            <a:avLst/>
          </a:prstGeom>
        </p:spPr>
      </p:pic>
      <p:sp>
        <p:nvSpPr>
          <p:cNvPr id="20" name="Rectangle 19"/>
          <p:cNvSpPr/>
          <p:nvPr/>
        </p:nvSpPr>
        <p:spPr>
          <a:xfrm>
            <a:off x="4932040" y="1138667"/>
            <a:ext cx="4148756" cy="2585211"/>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a:latin typeface="Verdana" panose="020B0604030504040204" pitchFamily="34" charset="0"/>
              <a:ea typeface="Verdana" panose="020B0604030504040204" pitchFamily="34" charset="0"/>
              <a:cs typeface="Verdana" panose="020B0604030504040204" pitchFamily="34" charset="0"/>
            </a:endParaRPr>
          </a:p>
        </p:txBody>
      </p:sp>
      <p:sp>
        <p:nvSpPr>
          <p:cNvPr id="21" name="Espace réservé du contenu 2"/>
          <p:cNvSpPr txBox="1">
            <a:spLocks/>
          </p:cNvSpPr>
          <p:nvPr/>
        </p:nvSpPr>
        <p:spPr>
          <a:xfrm>
            <a:off x="4932040" y="1138669"/>
            <a:ext cx="4211960" cy="366532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spcBef>
                <a:spcPts val="0"/>
              </a:spcBef>
              <a:buNone/>
            </a:pPr>
            <a:r>
              <a:rPr lang="fr-FR" sz="1000" b="1" i="1" dirty="0" err="1">
                <a:solidFill>
                  <a:srgbClr val="E94E1B"/>
                </a:solidFill>
              </a:rPr>
              <a:t>Partnerships</a:t>
            </a:r>
            <a:r>
              <a:rPr lang="fr-FR" sz="1000" b="1" i="1" dirty="0">
                <a:solidFill>
                  <a:srgbClr val="E94E1B"/>
                </a:solidFill>
              </a:rPr>
              <a:t> </a:t>
            </a:r>
            <a:r>
              <a:rPr lang="fr-FR" sz="1000" b="1" i="1" dirty="0" err="1">
                <a:solidFill>
                  <a:srgbClr val="E94E1B"/>
                </a:solidFill>
              </a:rPr>
              <a:t>within</a:t>
            </a:r>
            <a:r>
              <a:rPr lang="fr-FR" sz="1000" b="1" i="1" dirty="0">
                <a:solidFill>
                  <a:srgbClr val="E94E1B"/>
                </a:solidFill>
              </a:rPr>
              <a:t> the </a:t>
            </a:r>
            <a:r>
              <a:rPr lang="fr-FR" sz="1000" b="1" i="1" dirty="0" err="1">
                <a:solidFill>
                  <a:srgbClr val="E94E1B"/>
                </a:solidFill>
              </a:rPr>
              <a:t>Fintech</a:t>
            </a:r>
            <a:r>
              <a:rPr lang="fr-FR" sz="1000" b="1" i="1" dirty="0">
                <a:solidFill>
                  <a:srgbClr val="E94E1B"/>
                </a:solidFill>
              </a:rPr>
              <a:t> </a:t>
            </a:r>
            <a:r>
              <a:rPr lang="fr-FR" sz="1000" b="1" i="1" dirty="0" err="1">
                <a:solidFill>
                  <a:srgbClr val="E94E1B"/>
                </a:solidFill>
              </a:rPr>
              <a:t>ecosystem</a:t>
            </a:r>
            <a:endParaRPr lang="fr-FR" sz="1000" b="1" i="1" dirty="0">
              <a:solidFill>
                <a:srgbClr val="E94E1B"/>
              </a:solidFill>
            </a:endParaRPr>
          </a:p>
          <a:p>
            <a:pPr marL="0" indent="0" algn="just" fontAlgn="base">
              <a:spcBef>
                <a:spcPts val="0"/>
              </a:spcBef>
              <a:buNone/>
            </a:pPr>
            <a:endParaRPr lang="fr-FR" sz="1000" b="1" i="1" dirty="0">
              <a:solidFill>
                <a:srgbClr val="E94E1B"/>
              </a:solidFill>
            </a:endParaRPr>
          </a:p>
          <a:p>
            <a:pPr marL="0" indent="0" algn="just" fontAlgn="base">
              <a:spcBef>
                <a:spcPts val="0"/>
              </a:spcBef>
              <a:buNone/>
            </a:pPr>
            <a:endParaRPr lang="fr-FR" sz="1000" dirty="0"/>
          </a:p>
          <a:p>
            <a:pPr marL="87313" indent="-87313" algn="just" fontAlgn="base">
              <a:spcBef>
                <a:spcPts val="0"/>
              </a:spcBef>
            </a:pPr>
            <a:r>
              <a:rPr lang="fr-FR" sz="1200" b="1" i="1" dirty="0">
                <a:solidFill>
                  <a:srgbClr val="E94E1B"/>
                </a:solidFill>
              </a:rPr>
              <a:t>Lemonway</a:t>
            </a:r>
            <a:r>
              <a:rPr lang="fr-FR" sz="1200" i="1" dirty="0"/>
              <a:t> as the </a:t>
            </a:r>
            <a:r>
              <a:rPr lang="fr-FR" sz="1200" i="1" dirty="0" err="1"/>
              <a:t>Payment</a:t>
            </a:r>
            <a:r>
              <a:rPr lang="fr-FR" sz="1200" i="1" dirty="0"/>
              <a:t> institution provider</a:t>
            </a:r>
          </a:p>
          <a:p>
            <a:pPr marL="87313" indent="-87313" algn="just" fontAlgn="base">
              <a:spcBef>
                <a:spcPts val="0"/>
              </a:spcBef>
            </a:pPr>
            <a:endParaRPr lang="fr-FR" sz="1200" i="1" dirty="0"/>
          </a:p>
          <a:p>
            <a:pPr marL="87313" indent="-87313" algn="just" fontAlgn="base">
              <a:spcBef>
                <a:spcPts val="0"/>
              </a:spcBef>
            </a:pPr>
            <a:r>
              <a:rPr lang="fr-FR" sz="1200" i="1" dirty="0"/>
              <a:t> A </a:t>
            </a:r>
            <a:r>
              <a:rPr lang="fr-FR" sz="1200" i="1" dirty="0" err="1"/>
              <a:t>leading</a:t>
            </a:r>
            <a:r>
              <a:rPr lang="fr-FR" sz="1200" i="1" dirty="0"/>
              <a:t> </a:t>
            </a:r>
            <a:r>
              <a:rPr lang="fr-FR" sz="1200" i="1" dirty="0" err="1"/>
              <a:t>legal</a:t>
            </a:r>
            <a:r>
              <a:rPr lang="fr-FR" sz="1200" i="1" dirty="0"/>
              <a:t> </a:t>
            </a:r>
            <a:r>
              <a:rPr lang="fr-FR" sz="1200" i="1" dirty="0" err="1"/>
              <a:t>firm</a:t>
            </a:r>
            <a:r>
              <a:rPr lang="fr-FR" sz="1200" i="1" dirty="0"/>
              <a:t> for the </a:t>
            </a:r>
            <a:r>
              <a:rPr lang="fr-FR" sz="1200" i="1" dirty="0" err="1"/>
              <a:t>legal</a:t>
            </a:r>
            <a:r>
              <a:rPr lang="fr-FR" sz="1200" i="1" dirty="0"/>
              <a:t> </a:t>
            </a:r>
            <a:r>
              <a:rPr lang="fr-FR" sz="1200" i="1" dirty="0" err="1"/>
              <a:t>analysis</a:t>
            </a:r>
            <a:endParaRPr lang="fr-FR" sz="1200" i="1" dirty="0"/>
          </a:p>
          <a:p>
            <a:pPr marL="87313" indent="-87313" algn="just" fontAlgn="base">
              <a:spcBef>
                <a:spcPts val="0"/>
              </a:spcBef>
            </a:pPr>
            <a:endParaRPr lang="fr-FR" sz="1200" i="1" dirty="0"/>
          </a:p>
          <a:p>
            <a:pPr marL="87313" indent="-87313" algn="just" fontAlgn="base">
              <a:spcBef>
                <a:spcPts val="0"/>
              </a:spcBef>
            </a:pPr>
            <a:r>
              <a:rPr lang="fr-FR" sz="1200" b="1" i="1" dirty="0" err="1">
                <a:solidFill>
                  <a:srgbClr val="E94E1B"/>
                </a:solidFill>
              </a:rPr>
              <a:t>Economix</a:t>
            </a:r>
            <a:r>
              <a:rPr lang="fr-FR" sz="1200" b="1" i="1" dirty="0">
                <a:solidFill>
                  <a:srgbClr val="E94E1B"/>
                </a:solidFill>
              </a:rPr>
              <a:t> </a:t>
            </a:r>
            <a:r>
              <a:rPr lang="en-US" sz="1200" i="1" dirty="0"/>
              <a:t>a research center in economics operated by the CNRS (National Centre for Scientific Research) and the University of Paris Ouest Nanterre La Défense. </a:t>
            </a:r>
            <a:endParaRPr lang="fr-FR" sz="1200" i="1" dirty="0"/>
          </a:p>
          <a:p>
            <a:pPr marL="87313" indent="-87313" algn="just" fontAlgn="base">
              <a:spcBef>
                <a:spcPts val="0"/>
              </a:spcBef>
            </a:pPr>
            <a:endParaRPr lang="fr-FR" sz="1200" i="1" dirty="0"/>
          </a:p>
          <a:p>
            <a:pPr marL="87313" indent="-87313" algn="just" fontAlgn="base">
              <a:spcBef>
                <a:spcPts val="0"/>
              </a:spcBef>
            </a:pPr>
            <a:r>
              <a:rPr lang="fr-FR" sz="1200" b="1" i="1" dirty="0">
                <a:solidFill>
                  <a:srgbClr val="E94E1B"/>
                </a:solidFill>
              </a:rPr>
              <a:t>Pôle Finance Innovation </a:t>
            </a:r>
            <a:r>
              <a:rPr lang="fr-FR" altLang="ko-KR" sz="1200" i="1" dirty="0">
                <a:solidFill>
                  <a:srgbClr val="2D2E83"/>
                </a:solidFill>
              </a:rPr>
              <a:t>(French hub for innovation in Finance)</a:t>
            </a:r>
          </a:p>
          <a:p>
            <a:pPr marL="0" indent="0" algn="just" fontAlgn="base">
              <a:spcBef>
                <a:spcPts val="0"/>
              </a:spcBef>
              <a:buNone/>
            </a:pPr>
            <a:endParaRPr lang="fr-FR" sz="1000" dirty="0"/>
          </a:p>
        </p:txBody>
      </p:sp>
      <p:sp>
        <p:nvSpPr>
          <p:cNvPr id="4" name="AutoShape 6" descr="Résultat de recherche d'images pour &quot;allianz logo png&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5" name="Groupe 4"/>
          <p:cNvGrpSpPr/>
          <p:nvPr/>
        </p:nvGrpSpPr>
        <p:grpSpPr>
          <a:xfrm>
            <a:off x="248893" y="1979784"/>
            <a:ext cx="524267" cy="240347"/>
            <a:chOff x="248893" y="1943483"/>
            <a:chExt cx="524267" cy="240347"/>
          </a:xfrm>
        </p:grpSpPr>
        <p:pic>
          <p:nvPicPr>
            <p:cNvPr id="1026" name="Picture 2" descr="Résultat de recherche d'images pour &quot;AIG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655" b="23815"/>
            <a:stretch/>
          </p:blipFill>
          <p:spPr bwMode="auto">
            <a:xfrm>
              <a:off x="539552" y="1943483"/>
              <a:ext cx="232040" cy="1242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allianz logo png&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120" y="2123847"/>
              <a:ext cx="232040" cy="599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axa logo png&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893" y="1951558"/>
              <a:ext cx="232040" cy="232272"/>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8" descr="Résultat de recherche d'images pour &quot;allianz logo png&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727" y="3303855"/>
            <a:ext cx="510598" cy="131991"/>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contenu 2"/>
          <p:cNvSpPr txBox="1">
            <a:spLocks/>
          </p:cNvSpPr>
          <p:nvPr/>
        </p:nvSpPr>
        <p:spPr>
          <a:xfrm>
            <a:off x="107504" y="3579862"/>
            <a:ext cx="8973292" cy="1136272"/>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gn="just"/>
            <a:r>
              <a:rPr lang="en-GB" altLang="ko-KR" sz="1200" dirty="0">
                <a:solidFill>
                  <a:srgbClr val="2D2E83"/>
                </a:solidFill>
              </a:rPr>
              <a:t>An advisory board:</a:t>
            </a:r>
          </a:p>
          <a:p>
            <a:pPr marL="360363" lvl="3" indent="-180975" algn="just"/>
            <a:r>
              <a:rPr lang="en-GB" sz="1000" dirty="0">
                <a:solidFill>
                  <a:srgbClr val="2D2E83"/>
                </a:solidFill>
              </a:rPr>
              <a:t>A first member: a former CEO of a niche insurance Company for Continental Europe.</a:t>
            </a:r>
          </a:p>
          <a:p>
            <a:pPr marL="360363" lvl="3" indent="-180975" algn="just"/>
            <a:endParaRPr lang="en-GB" sz="1000" dirty="0">
              <a:solidFill>
                <a:srgbClr val="2D2E83"/>
              </a:solidFill>
            </a:endParaRPr>
          </a:p>
          <a:p>
            <a:pPr marL="0" lvl="2" indent="0" algn="ctr">
              <a:buNone/>
            </a:pPr>
            <a:r>
              <a:rPr lang="en-GB" b="1" dirty="0">
                <a:solidFill>
                  <a:srgbClr val="2D2E83"/>
                </a:solidFill>
              </a:rPr>
              <a:t>Our ambition is to reach €80M of annual contribution in 5 years in France and to roll out the model in Europe. </a:t>
            </a:r>
            <a:endParaRPr lang="en-GB" altLang="ko-KR" sz="600" dirty="0">
              <a:solidFill>
                <a:srgbClr val="2D2E83"/>
              </a:solidFill>
            </a:endParaRPr>
          </a:p>
          <a:p>
            <a:pPr marL="579438" lvl="1" indent="-179388" algn="just"/>
            <a:endParaRPr lang="en-GB" altLang="ko-KR" sz="1050" dirty="0">
              <a:solidFill>
                <a:srgbClr val="2D2E83"/>
              </a:solidFill>
            </a:endParaRPr>
          </a:p>
          <a:p>
            <a:pPr marL="179388" indent="-179388" algn="just">
              <a:buNone/>
            </a:pPr>
            <a:endParaRPr lang="en-GB" altLang="ko-KR" sz="1600" dirty="0">
              <a:solidFill>
                <a:srgbClr val="2D2E83"/>
              </a:solidFill>
            </a:endParaRPr>
          </a:p>
        </p:txBody>
      </p:sp>
    </p:spTree>
    <p:extLst>
      <p:ext uri="{BB962C8B-B14F-4D97-AF65-F5344CB8AC3E}">
        <p14:creationId xmlns:p14="http://schemas.microsoft.com/office/powerpoint/2010/main" val="53683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1800" dirty="0"/>
              <a:t>Yakman is a solution provider dedicated to affinity groups (families, friends, fans, customers of commercial entities, members of associations, etc.), which makes them able to get "self-insured" and to manage claims process through an innovative model relying on financial and collaborative solidarity</a:t>
            </a:r>
            <a:r>
              <a:rPr lang="fr-FR" sz="1800" dirty="0"/>
              <a:t>.</a:t>
            </a:r>
          </a:p>
        </p:txBody>
      </p:sp>
    </p:spTree>
    <p:extLst>
      <p:ext uri="{BB962C8B-B14F-4D97-AF65-F5344CB8AC3E}">
        <p14:creationId xmlns:p14="http://schemas.microsoft.com/office/powerpoint/2010/main" val="17209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 y="1152128"/>
            <a:ext cx="3750071" cy="3651870"/>
          </a:xfrm>
          <a:prstGeom prst="rect">
            <a:avLst/>
          </a:prstGeom>
        </p:spPr>
      </p:pic>
      <p:sp>
        <p:nvSpPr>
          <p:cNvPr id="5" name="Content Placeholder 4"/>
          <p:cNvSpPr>
            <a:spLocks noGrp="1"/>
          </p:cNvSpPr>
          <p:nvPr>
            <p:ph idx="4294967295"/>
          </p:nvPr>
        </p:nvSpPr>
        <p:spPr>
          <a:xfrm>
            <a:off x="107504" y="1100610"/>
            <a:ext cx="6552728" cy="3689406"/>
          </a:xfrm>
        </p:spPr>
        <p:txBody>
          <a:bodyPr anchor="ctr">
            <a:normAutofit/>
          </a:bodyPr>
          <a:lstStyle/>
          <a:p>
            <a:pPr algn="just"/>
            <a:r>
              <a:rPr lang="en-GB" sz="1200" dirty="0"/>
              <a:t>Yakman is a solution provider dedicated to affinity groups (families, friends, people sharing common interests, customers of a company, members of an association…) which enables them to be « self-insured » and « self-managed » through an innovative scheme of financial and collaborative solidarity.</a:t>
            </a:r>
            <a:endParaRPr lang="en-GB" altLang="ko-KR" sz="1200" dirty="0">
              <a:solidFill>
                <a:srgbClr val="2D2E83"/>
              </a:solidFill>
            </a:endParaRPr>
          </a:p>
          <a:p>
            <a:pPr marL="0" indent="0" algn="just">
              <a:buNone/>
            </a:pPr>
            <a:endParaRPr lang="en-GB" altLang="ko-KR" sz="1200" dirty="0">
              <a:solidFill>
                <a:srgbClr val="2D2E83"/>
              </a:solidFill>
            </a:endParaRPr>
          </a:p>
          <a:p>
            <a:pPr algn="just"/>
            <a:r>
              <a:rPr lang="en-GB" altLang="ko-KR" sz="1200" dirty="0">
                <a:solidFill>
                  <a:srgbClr val="2D2E83"/>
                </a:solidFill>
              </a:rPr>
              <a:t>Yakman brings many innovations related to customer experience (Self-handling of claims and risk taking approach), science (behavioural economy) and IT (blockchain).</a:t>
            </a:r>
          </a:p>
          <a:p>
            <a:pPr marL="0" indent="0" algn="just">
              <a:buNone/>
            </a:pPr>
            <a:endParaRPr lang="en-GB" altLang="ko-KR" sz="1200" dirty="0">
              <a:solidFill>
                <a:srgbClr val="2D2E83"/>
              </a:solidFill>
            </a:endParaRPr>
          </a:p>
          <a:p>
            <a:pPr algn="just"/>
            <a:r>
              <a:rPr lang="en-GB" altLang="ko-KR" sz="1200" dirty="0" err="1">
                <a:solidFill>
                  <a:srgbClr val="2D2E83"/>
                </a:solidFill>
              </a:rPr>
              <a:t>Yakman’s</a:t>
            </a:r>
            <a:r>
              <a:rPr lang="en-GB" altLang="ko-KR" sz="1200" dirty="0">
                <a:solidFill>
                  <a:srgbClr val="2D2E83"/>
                </a:solidFill>
              </a:rPr>
              <a:t> B2B2C business model is a mix between sharing economy and partnerships.</a:t>
            </a:r>
          </a:p>
          <a:p>
            <a:pPr algn="just"/>
            <a:endParaRPr lang="en-GB" altLang="ko-KR" sz="1200" dirty="0">
              <a:solidFill>
                <a:srgbClr val="2D2E83"/>
              </a:solidFill>
            </a:endParaRPr>
          </a:p>
          <a:p>
            <a:pPr algn="just"/>
            <a:r>
              <a:rPr lang="en-GB" altLang="ko-KR" sz="1200" dirty="0" err="1">
                <a:solidFill>
                  <a:srgbClr val="2D2E83"/>
                </a:solidFill>
              </a:rPr>
              <a:t>Yakman’s</a:t>
            </a:r>
            <a:r>
              <a:rPr lang="en-GB" altLang="ko-KR" sz="1200" dirty="0">
                <a:solidFill>
                  <a:srgbClr val="2D2E83"/>
                </a:solidFill>
              </a:rPr>
              <a:t> prototype and its first legal scheme are on line. We plan to enhance our value proposition by partnering with an insurer and to initiate our fundraising in order to execute our business plan. By 5 years from now, the annual premium earnings should reach €80M with a €1M EBITDA.</a:t>
            </a:r>
          </a:p>
        </p:txBody>
      </p:sp>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4"/>
          <a:stretch>
            <a:fillRect/>
          </a:stretch>
        </p:blipFill>
        <p:spPr>
          <a:xfrm>
            <a:off x="7884368" y="4841486"/>
            <a:ext cx="1080120" cy="250544"/>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3" name="Title 2"/>
          <p:cNvSpPr>
            <a:spLocks noGrp="1"/>
          </p:cNvSpPr>
          <p:nvPr>
            <p:ph type="title" idx="4294967295"/>
          </p:nvPr>
        </p:nvSpPr>
        <p:spPr>
          <a:xfrm>
            <a:off x="4860032" y="273358"/>
            <a:ext cx="4067944" cy="887363"/>
          </a:xfrm>
        </p:spPr>
        <p:txBody>
          <a:bodyPr anchor="t">
            <a:normAutofit/>
          </a:bodyPr>
          <a:lstStyle/>
          <a:p>
            <a:pPr algn="r"/>
            <a:r>
              <a:rPr lang="en-US" sz="1600" dirty="0"/>
              <a:t> </a:t>
            </a:r>
            <a:r>
              <a:rPr lang="en-US" sz="1600" dirty="0">
                <a:solidFill>
                  <a:schemeClr val="bg1"/>
                </a:solidFill>
              </a:rPr>
              <a:t>Executive summary.</a:t>
            </a:r>
          </a:p>
        </p:txBody>
      </p:sp>
      <p:sp>
        <p:nvSpPr>
          <p:cNvPr id="9" name="Espace réservé du numéro de diapositive 8"/>
          <p:cNvSpPr>
            <a:spLocks noGrp="1"/>
          </p:cNvSpPr>
          <p:nvPr>
            <p:ph type="sldNum" sz="quarter" idx="12"/>
          </p:nvPr>
        </p:nvSpPr>
        <p:spPr/>
        <p:txBody>
          <a:bodyPr/>
          <a:lstStyle/>
          <a:p>
            <a:fld id="{0F31DC1F-5561-484E-AB46-68C682854F61}" type="slidenum">
              <a:rPr lang="en-US" smtClean="0"/>
              <a:t>2</a:t>
            </a:fld>
            <a:endParaRPr lang="en-US" dirty="0"/>
          </a:p>
        </p:txBody>
      </p:sp>
      <p:grpSp>
        <p:nvGrpSpPr>
          <p:cNvPr id="13" name="Groupe 12"/>
          <p:cNvGrpSpPr/>
          <p:nvPr/>
        </p:nvGrpSpPr>
        <p:grpSpPr>
          <a:xfrm>
            <a:off x="6660232" y="843558"/>
            <a:ext cx="2304256" cy="3647214"/>
            <a:chOff x="6481822" y="1275606"/>
            <a:chExt cx="2077656" cy="3288548"/>
          </a:xfrm>
        </p:grpSpPr>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481822" y="1275606"/>
              <a:ext cx="2077655" cy="164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481822" y="2915539"/>
              <a:ext cx="2077656" cy="164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7644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200151"/>
            <a:ext cx="8808276" cy="1083568"/>
          </a:xfrm>
        </p:spPr>
        <p:txBody>
          <a:bodyPr>
            <a:normAutofit/>
          </a:bodyPr>
          <a:lstStyle/>
          <a:p>
            <a:r>
              <a:rPr lang="en-GB" sz="1400" i="1" dirty="0"/>
              <a:t>A </a:t>
            </a:r>
            <a:r>
              <a:rPr lang="en-GB" sz="1400" b="1" i="1" dirty="0"/>
              <a:t>solidarity</a:t>
            </a:r>
            <a:r>
              <a:rPr lang="en-GB" sz="1400" i="1" dirty="0"/>
              <a:t> and </a:t>
            </a:r>
            <a:r>
              <a:rPr lang="en-GB" sz="1400" b="1" i="1" dirty="0"/>
              <a:t>protective</a:t>
            </a:r>
            <a:r>
              <a:rPr lang="en-GB" sz="1400" i="1" dirty="0"/>
              <a:t> mechanism dedicated to groups of people sharing common interests for goods or moments of their lives.</a:t>
            </a:r>
          </a:p>
          <a:p>
            <a:endParaRPr lang="en-GB" sz="1400" i="1" dirty="0"/>
          </a:p>
          <a:p>
            <a:r>
              <a:rPr lang="en-GB" sz="1400" dirty="0"/>
              <a:t>How does a group work?</a:t>
            </a:r>
          </a:p>
          <a:p>
            <a:endParaRPr lang="en-GB" sz="1400" i="1" dirty="0"/>
          </a:p>
        </p:txBody>
      </p:sp>
      <p:graphicFrame>
        <p:nvGraphicFramePr>
          <p:cNvPr id="10" name="Tableau 9"/>
          <p:cNvGraphicFramePr>
            <a:graphicFrameLocks noGrp="1"/>
          </p:cNvGraphicFramePr>
          <p:nvPr>
            <p:extLst>
              <p:ext uri="{D42A27DB-BD31-4B8C-83A1-F6EECF244321}">
                <p14:modId xmlns:p14="http://schemas.microsoft.com/office/powerpoint/2010/main" val="3437147412"/>
              </p:ext>
            </p:extLst>
          </p:nvPr>
        </p:nvGraphicFramePr>
        <p:xfrm>
          <a:off x="539552" y="2139702"/>
          <a:ext cx="8496944" cy="2699449"/>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tblGrid>
              <a:tr h="457438">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0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Group manager</a:t>
                      </a:r>
                      <a:endParaRPr kumimoji="0" lang="en-GB" sz="1000" b="0" i="0" u="none" strike="noStrike" kern="1200" cap="none" spc="0" normalizeH="0" baseline="0" noProof="0" dirty="0">
                        <a:ln>
                          <a:noFill/>
                        </a:ln>
                        <a:solidFill>
                          <a:srgbClr val="241E9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kumimoji="0" lang="en-GB" sz="900" b="0" i="1"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Individual/association/corporation</a:t>
                      </a:r>
                    </a:p>
                    <a:p>
                      <a:pPr marL="0" lvl="1" algn="ctr" latinLnBrk="0">
                        <a:spcBef>
                          <a:spcPct val="20000"/>
                        </a:spcBef>
                        <a:buClr>
                          <a:srgbClr val="E94E1B"/>
                        </a:buClr>
                      </a:pPr>
                      <a:r>
                        <a:rPr kumimoji="0" lang="en-GB" sz="900" b="0" i="1"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They will manage their community</a:t>
                      </a:r>
                      <a:endParaRPr lang="en-GB" sz="900" b="0" i="1" dirty="0">
                        <a:solidFill>
                          <a:srgbClr val="E94E1B"/>
                        </a:solidFill>
                        <a:latin typeface="Verdana" panose="020B0604030504040204" pitchFamily="34" charset="0"/>
                        <a:ea typeface="Verdana" panose="020B0604030504040204" pitchFamily="34" charset="0"/>
                        <a:cs typeface="Verdana" panose="020B0604030504040204" pitchFamily="34" charset="0"/>
                      </a:endParaRPr>
                    </a:p>
                  </a:txBody>
                  <a:tcPr marL="36000" marR="36000"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dirty="0">
                          <a:solidFill>
                            <a:srgbClr val="241E92"/>
                          </a:solidFill>
                          <a:latin typeface="Verdana" panose="020B0604030504040204" pitchFamily="34" charset="0"/>
                          <a:ea typeface="Verdana" panose="020B0604030504040204" pitchFamily="34" charset="0"/>
                          <a:cs typeface="Verdana" panose="020B0604030504040204" pitchFamily="34" charset="0"/>
                        </a:rPr>
                        <a:t>Association of photographs</a:t>
                      </a:r>
                    </a:p>
                  </a:txBody>
                  <a:tcPr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438">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0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Members threshold</a:t>
                      </a:r>
                      <a:endParaRPr kumimoji="0" lang="en-GB" sz="1000" b="0" i="0" u="none" strike="noStrike" kern="1200" cap="none" spc="0" normalizeH="0" baseline="0" noProof="0" dirty="0">
                        <a:ln>
                          <a:noFill/>
                        </a:ln>
                        <a:solidFill>
                          <a:srgbClr val="241E9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900" b="0" i="1" dirty="0">
                          <a:solidFill>
                            <a:srgbClr val="E94E1B"/>
                          </a:solidFill>
                          <a:latin typeface="Verdana" panose="020B0604030504040204" pitchFamily="34" charset="0"/>
                          <a:ea typeface="Verdana" panose="020B0604030504040204" pitchFamily="34" charset="0"/>
                          <a:cs typeface="Verdana" panose="020B0604030504040204" pitchFamily="34" charset="0"/>
                        </a:rPr>
                        <a:t>4 as a minimum to open a group</a:t>
                      </a:r>
                    </a:p>
                    <a:p>
                      <a:pPr marL="0" lvl="1" algn="ctr" latinLnBrk="0">
                        <a:spcBef>
                          <a:spcPct val="20000"/>
                        </a:spcBef>
                        <a:buClr>
                          <a:srgbClr val="E94E1B"/>
                        </a:buClr>
                      </a:pPr>
                      <a:r>
                        <a:rPr lang="en-GB" sz="900" b="0" i="1" dirty="0">
                          <a:solidFill>
                            <a:srgbClr val="E94E1B"/>
                          </a:solidFill>
                          <a:latin typeface="Verdana" panose="020B0604030504040204" pitchFamily="34" charset="0"/>
                          <a:ea typeface="Verdana" panose="020B0604030504040204" pitchFamily="34" charset="0"/>
                          <a:cs typeface="Verdana" panose="020B0604030504040204" pitchFamily="34" charset="0"/>
                        </a:rPr>
                        <a:t>No maximum required</a:t>
                      </a: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dirty="0">
                          <a:solidFill>
                            <a:srgbClr val="241E92"/>
                          </a:solidFill>
                          <a:latin typeface="Verdana" panose="020B0604030504040204" pitchFamily="34" charset="0"/>
                          <a:ea typeface="Verdana" panose="020B0604030504040204" pitchFamily="34" charset="0"/>
                          <a:cs typeface="Verdana" panose="020B0604030504040204" pitchFamily="34" charset="0"/>
                        </a:rPr>
                        <a:t>25</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2259">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0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Warranty period</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900" b="0" i="1" dirty="0">
                          <a:solidFill>
                            <a:srgbClr val="E94E1B"/>
                          </a:solidFill>
                          <a:latin typeface="Verdana" panose="020B0604030504040204" pitchFamily="34" charset="0"/>
                          <a:ea typeface="Verdana" panose="020B0604030504040204" pitchFamily="34" charset="0"/>
                          <a:cs typeface="Verdana" panose="020B0604030504040204" pitchFamily="34" charset="0"/>
                        </a:rPr>
                        <a:t>On</a:t>
                      </a:r>
                      <a:r>
                        <a:rPr lang="en-GB" sz="900" b="0" i="1" baseline="0" dirty="0">
                          <a:solidFill>
                            <a:srgbClr val="E94E1B"/>
                          </a:solidFill>
                          <a:latin typeface="Verdana" panose="020B0604030504040204" pitchFamily="34" charset="0"/>
                          <a:ea typeface="Verdana" panose="020B0604030504040204" pitchFamily="34" charset="0"/>
                          <a:cs typeface="Verdana" panose="020B0604030504040204" pitchFamily="34" charset="0"/>
                        </a:rPr>
                        <a:t> demand</a:t>
                      </a:r>
                      <a:endParaRPr lang="en-GB" sz="900" b="0" i="1" dirty="0">
                        <a:solidFill>
                          <a:srgbClr val="E94E1B"/>
                        </a:solidFill>
                        <a:latin typeface="Verdana" panose="020B0604030504040204" pitchFamily="34" charset="0"/>
                        <a:ea typeface="Verdana" panose="020B0604030504040204" pitchFamily="34" charset="0"/>
                        <a:cs typeface="Verdana" panose="020B0604030504040204" pitchFamily="34" charset="0"/>
                      </a:endParaRP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dirty="0">
                          <a:solidFill>
                            <a:srgbClr val="241E92"/>
                          </a:solidFill>
                          <a:latin typeface="Verdana" panose="020B0604030504040204" pitchFamily="34" charset="0"/>
                          <a:ea typeface="Verdana" panose="020B0604030504040204" pitchFamily="34" charset="0"/>
                          <a:cs typeface="Verdana" panose="020B0604030504040204" pitchFamily="34" charset="0"/>
                        </a:rPr>
                        <a:t>02/05/17-01/05/17</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438">
                <a:tc>
                  <a:txBody>
                    <a:bodyPr/>
                    <a:lstStyle/>
                    <a:p>
                      <a:pPr marL="171450" indent="-171450">
                        <a:buFont typeface="Wingdings" panose="05000000000000000000" pitchFamily="2" charset="2"/>
                        <a:buChar char="§"/>
                      </a:pPr>
                      <a:r>
                        <a:rPr kumimoji="0" lang="en-GB" sz="100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Required contribution (premium)</a:t>
                      </a:r>
                      <a:endParaRPr lang="en-GB" sz="1600" dirty="0">
                        <a:solidFill>
                          <a:srgbClr val="241E92"/>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kumimoji="0" lang="en-GB" sz="900" b="0" i="1"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A few hundreds euros as a maximum</a:t>
                      </a:r>
                      <a:endParaRPr kumimoji="0" lang="en-GB" sz="900" b="0" i="1" u="none" strike="noStrike" kern="1200" cap="none" spc="0" normalizeH="0" baseline="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dirty="0">
                          <a:solidFill>
                            <a:srgbClr val="241E92"/>
                          </a:solidFill>
                          <a:latin typeface="Verdana" panose="020B0604030504040204" pitchFamily="34" charset="0"/>
                          <a:ea typeface="Verdana" panose="020B0604030504040204" pitchFamily="34" charset="0"/>
                          <a:cs typeface="Verdana" panose="020B0604030504040204" pitchFamily="34" charset="0"/>
                        </a:rPr>
                        <a:t>30€</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438">
                <a:tc>
                  <a:txBody>
                    <a:bodyPr/>
                    <a:lstStyle/>
                    <a:p>
                      <a:pPr marL="171450" marR="0" lvl="1"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kumimoji="0" lang="en-GB" sz="100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Financial compensation</a:t>
                      </a:r>
                      <a:endParaRPr kumimoji="0" lang="en-GB" sz="1000" b="0" i="0" u="none" strike="noStrike" kern="1200" cap="none" spc="0" normalizeH="0" baseline="0" noProof="0" dirty="0">
                        <a:ln>
                          <a:noFill/>
                        </a:ln>
                        <a:solidFill>
                          <a:srgbClr val="241E9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kumimoji="0" lang="en-GB" sz="900" b="0" i="1"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A fixed amount defined upfront – a few hundred euros</a:t>
                      </a:r>
                    </a:p>
                    <a:p>
                      <a:pPr marL="0" lvl="1" algn="ctr" latinLnBrk="0">
                        <a:spcBef>
                          <a:spcPct val="20000"/>
                        </a:spcBef>
                        <a:buClr>
                          <a:srgbClr val="E94E1B"/>
                        </a:buClr>
                      </a:pPr>
                      <a:r>
                        <a:rPr kumimoji="0" lang="en-GB" sz="900" b="0" i="1" u="none" strike="noStrike" kern="1200" cap="none" spc="0" normalizeH="0" baseline="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&lt; 2000 €</a:t>
                      </a: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lgn="ctr" latinLnBrk="0">
                        <a:spcBef>
                          <a:spcPct val="20000"/>
                        </a:spcBef>
                        <a:buClr>
                          <a:srgbClr val="E94E1B"/>
                        </a:buClr>
                      </a:pPr>
                      <a:r>
                        <a:rPr lang="en-GB" sz="1000" b="0" dirty="0">
                          <a:solidFill>
                            <a:srgbClr val="241E92"/>
                          </a:solidFill>
                          <a:latin typeface="Verdana" panose="020B0604030504040204" pitchFamily="34" charset="0"/>
                          <a:ea typeface="Verdana" panose="020B0604030504040204" pitchFamily="34" charset="0"/>
                          <a:cs typeface="Verdana" panose="020B0604030504040204" pitchFamily="34" charset="0"/>
                        </a:rPr>
                        <a:t>250€</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438">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00" b="1" i="0"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Cash-back</a:t>
                      </a:r>
                      <a:endParaRPr kumimoji="0" lang="en-GB" sz="1000" b="0" i="0" u="none" strike="noStrike" kern="1200" cap="none" spc="0" normalizeH="0" baseline="0" noProof="0" dirty="0">
                        <a:ln>
                          <a:noFill/>
                        </a:ln>
                        <a:solidFill>
                          <a:srgbClr val="241E92"/>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ct val="20000"/>
                        </a:spcBef>
                        <a:spcAft>
                          <a:spcPts val="0"/>
                        </a:spcAft>
                        <a:buClr>
                          <a:srgbClr val="E94E1B"/>
                        </a:buClr>
                        <a:buSzTx/>
                        <a:buFontTx/>
                        <a:buNone/>
                        <a:tabLst/>
                        <a:defRPr/>
                      </a:pPr>
                      <a:r>
                        <a:rPr kumimoji="0" lang="en-GB" sz="900" b="0" i="1" u="none" strike="noStrike" kern="1200" cap="none" spc="0" normalizeH="0" baseline="0" noProof="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rPr>
                        <a:t>Remaining amount in the group is shared between members at the end of the warranty period (indicative amount)</a:t>
                      </a:r>
                      <a:endParaRPr kumimoji="0" lang="en-GB" sz="900" b="0" i="1" u="none" strike="noStrike" kern="1200" cap="none" spc="0" normalizeH="0" baseline="0" dirty="0">
                        <a:ln>
                          <a:noFill/>
                        </a:ln>
                        <a:solidFill>
                          <a:srgbClr val="E94E1B"/>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36000" marR="36000"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000" b="0" dirty="0">
                          <a:solidFill>
                            <a:srgbClr val="241E92"/>
                          </a:solidFill>
                          <a:latin typeface="Verdana" panose="020B0604030504040204" pitchFamily="34" charset="0"/>
                          <a:ea typeface="Verdana" panose="020B0604030504040204" pitchFamily="34" charset="0"/>
                          <a:cs typeface="Verdana" panose="020B0604030504040204" pitchFamily="34" charset="0"/>
                        </a:rPr>
                        <a:t>10€</a:t>
                      </a:r>
                    </a:p>
                  </a:txBody>
                  <a:tcPr anchor="ctr">
                    <a:lnL w="12700" cmpd="sng">
                      <a:noFill/>
                    </a:lnL>
                    <a:lnR w="12700" cmpd="sng">
                      <a:noFill/>
                    </a:lnR>
                    <a:lnT w="12700" cap="flat" cmpd="sng" algn="ctr">
                      <a:solidFill>
                        <a:schemeClr val="bg1">
                          <a:lumMod val="8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Title 2"/>
          <p:cNvSpPr txBox="1">
            <a:spLocks/>
          </p:cNvSpPr>
          <p:nvPr/>
        </p:nvSpPr>
        <p:spPr>
          <a:xfrm>
            <a:off x="179512" y="273359"/>
            <a:ext cx="8748464" cy="71421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r"/>
            <a:r>
              <a:rPr lang="fr-FR" sz="1600" dirty="0">
                <a:solidFill>
                  <a:prstClr val="white"/>
                </a:solidFill>
              </a:rPr>
              <a:t>Value and </a:t>
            </a:r>
            <a:r>
              <a:rPr lang="fr-FR" sz="1600" dirty="0" err="1">
                <a:solidFill>
                  <a:prstClr val="white"/>
                </a:solidFill>
              </a:rPr>
              <a:t>customer</a:t>
            </a:r>
            <a:r>
              <a:rPr lang="fr-FR" sz="1600" dirty="0">
                <a:solidFill>
                  <a:prstClr val="white"/>
                </a:solidFill>
              </a:rPr>
              <a:t> </a:t>
            </a:r>
            <a:r>
              <a:rPr lang="fr-FR" sz="1600" dirty="0" err="1">
                <a:solidFill>
                  <a:prstClr val="white"/>
                </a:solidFill>
              </a:rPr>
              <a:t>centric</a:t>
            </a:r>
            <a:r>
              <a:rPr lang="fr-FR" sz="1600" dirty="0">
                <a:solidFill>
                  <a:prstClr val="white"/>
                </a:solidFill>
              </a:rPr>
              <a:t> proposition.</a:t>
            </a:r>
            <a:endParaRPr lang="en-US" sz="1600" dirty="0">
              <a:solidFill>
                <a:prstClr val="white"/>
              </a:solidFill>
            </a:endParaRPr>
          </a:p>
        </p:txBody>
      </p:sp>
      <p:pic>
        <p:nvPicPr>
          <p:cNvPr id="11" name="Picture 3" descr="C:\Users\Bertrand\Desktop\Yakman - Tests\EOS_5D_Mark_III_Default_tcm79-9328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86" r="12674"/>
          <a:stretch/>
        </p:blipFill>
        <p:spPr bwMode="auto">
          <a:xfrm>
            <a:off x="7613249" y="1635646"/>
            <a:ext cx="768788" cy="545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716497"/>
            <a:ext cx="576637" cy="384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102828" y="1484703"/>
            <a:ext cx="1812177" cy="3276000"/>
          </a:xfrm>
          <a:prstGeom prst="rect">
            <a:avLst/>
          </a:prstGeom>
          <a:noFill/>
          <a:ln w="12700">
            <a:solidFill>
              <a:srgbClr val="241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ZoneTexte 8"/>
          <p:cNvSpPr txBox="1"/>
          <p:nvPr/>
        </p:nvSpPr>
        <p:spPr>
          <a:xfrm>
            <a:off x="7128792" y="1446044"/>
            <a:ext cx="1403648" cy="215444"/>
          </a:xfrm>
          <a:prstGeom prst="rect">
            <a:avLst/>
          </a:prstGeom>
          <a:noFill/>
        </p:spPr>
        <p:txBody>
          <a:bodyPr wrap="square" lIns="0" rIns="0" rtlCol="0">
            <a:spAutoFit/>
          </a:bodyPr>
          <a:lstStyle/>
          <a:p>
            <a:r>
              <a:rPr lang="fr-FR" sz="800" b="1" dirty="0" err="1">
                <a:solidFill>
                  <a:srgbClr val="241E92"/>
                </a:solidFill>
                <a:latin typeface="Verdana" panose="020B0604030504040204" pitchFamily="34" charset="0"/>
                <a:ea typeface="Verdana" panose="020B0604030504040204" pitchFamily="34" charset="0"/>
                <a:cs typeface="Verdana" panose="020B0604030504040204" pitchFamily="34" charset="0"/>
              </a:rPr>
              <a:t>Example</a:t>
            </a:r>
            <a:r>
              <a:rPr lang="fr-FR" sz="800" b="1" dirty="0">
                <a:solidFill>
                  <a:srgbClr val="241E92"/>
                </a:solidFill>
                <a:latin typeface="Verdana" panose="020B0604030504040204" pitchFamily="34" charset="0"/>
                <a:ea typeface="Verdana" panose="020B0604030504040204" pitchFamily="34" charset="0"/>
                <a:cs typeface="Verdana" panose="020B0604030504040204" pitchFamily="34" charset="0"/>
              </a:rPr>
              <a:t> of group</a:t>
            </a:r>
          </a:p>
        </p:txBody>
      </p:sp>
      <p:sp>
        <p:nvSpPr>
          <p:cNvPr id="12" name="Espace réservé du numéro de diapositive 8"/>
          <p:cNvSpPr>
            <a:spLocks noGrp="1"/>
          </p:cNvSpPr>
          <p:nvPr>
            <p:ph type="sldNum" sz="quarter" idx="12"/>
          </p:nvPr>
        </p:nvSpPr>
        <p:spPr>
          <a:xfrm>
            <a:off x="3461434" y="4831706"/>
            <a:ext cx="2224262" cy="274637"/>
          </a:xfrm>
        </p:spPr>
        <p:txBody>
          <a:bodyPr/>
          <a:lstStyle/>
          <a:p>
            <a:fld id="{0F31DC1F-5561-484E-AB46-68C682854F61}" type="slidenum">
              <a:rPr lang="en-US" smtClean="0">
                <a:solidFill>
                  <a:prstClr val="white"/>
                </a:solidFill>
              </a:rPr>
              <a:pPr/>
              <a:t>3</a:t>
            </a:fld>
            <a:endParaRPr lang="en-US" dirty="0">
              <a:solidFill>
                <a:prstClr val="white"/>
              </a:solidFill>
            </a:endParaRPr>
          </a:p>
        </p:txBody>
      </p:sp>
      <p:sp>
        <p:nvSpPr>
          <p:cNvPr id="13" name="Espace réservé du contenu 2"/>
          <p:cNvSpPr txBox="1">
            <a:spLocks/>
          </p:cNvSpPr>
          <p:nvPr/>
        </p:nvSpPr>
        <p:spPr>
          <a:xfrm>
            <a:off x="42168" y="4775863"/>
            <a:ext cx="3809752" cy="216023"/>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spcBef>
                <a:spcPts val="0"/>
              </a:spcBef>
              <a:buNone/>
            </a:pPr>
            <a:r>
              <a:rPr lang="fr-FR" sz="800" dirty="0">
                <a:solidFill>
                  <a:schemeClr val="bg1"/>
                </a:solidFill>
              </a:rPr>
              <a:t>(*) </a:t>
            </a:r>
            <a:r>
              <a:rPr lang="fr-FR" sz="800" dirty="0" err="1">
                <a:solidFill>
                  <a:schemeClr val="bg1"/>
                </a:solidFill>
              </a:rPr>
              <a:t>Amounts</a:t>
            </a:r>
            <a:r>
              <a:rPr lang="fr-FR" sz="800" dirty="0">
                <a:solidFill>
                  <a:schemeClr val="bg1"/>
                </a:solidFill>
              </a:rPr>
              <a:t> are for illustration.</a:t>
            </a:r>
          </a:p>
        </p:txBody>
      </p:sp>
    </p:spTree>
    <p:extLst>
      <p:ext uri="{BB962C8B-B14F-4D97-AF65-F5344CB8AC3E}">
        <p14:creationId xmlns:p14="http://schemas.microsoft.com/office/powerpoint/2010/main" val="158611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3" name="Title 2"/>
          <p:cNvSpPr>
            <a:spLocks noGrp="1"/>
          </p:cNvSpPr>
          <p:nvPr>
            <p:ph type="title" idx="4294967295"/>
          </p:nvPr>
        </p:nvSpPr>
        <p:spPr>
          <a:xfrm>
            <a:off x="1331640" y="273358"/>
            <a:ext cx="7596336" cy="887363"/>
          </a:xfrm>
        </p:spPr>
        <p:txBody>
          <a:bodyPr anchor="t">
            <a:normAutofit/>
          </a:bodyPr>
          <a:lstStyle/>
          <a:p>
            <a:pPr algn="r"/>
            <a:r>
              <a:rPr lang="en-US" sz="1200" dirty="0"/>
              <a:t> </a:t>
            </a:r>
            <a:r>
              <a:rPr lang="en-US" sz="1200" dirty="0">
                <a:solidFill>
                  <a:schemeClr val="bg1"/>
                </a:solidFill>
              </a:rPr>
              <a:t>1. Our concept and ambition</a:t>
            </a:r>
            <a:r>
              <a:rPr lang="fr-FR" sz="1200" dirty="0"/>
              <a:t>.</a:t>
            </a:r>
            <a:br>
              <a:rPr lang="fr-FR" sz="1200" dirty="0"/>
            </a:br>
            <a:r>
              <a:rPr lang="fr-FR" sz="1600" dirty="0"/>
              <a:t> / Pitch</a:t>
            </a:r>
            <a:endParaRPr lang="en-US" sz="1600"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4133800584"/>
              </p:ext>
            </p:extLst>
          </p:nvPr>
        </p:nvGraphicFramePr>
        <p:xfrm>
          <a:off x="467544" y="3651870"/>
          <a:ext cx="8280920" cy="1008112"/>
        </p:xfrm>
        <a:graphic>
          <a:graphicData uri="http://schemas.openxmlformats.org/drawingml/2006/table">
            <a:tbl>
              <a:tblPr/>
              <a:tblGrid>
                <a:gridCol w="2484276">
                  <a:extLst>
                    <a:ext uri="{9D8B030D-6E8A-4147-A177-3AD203B41FA5}">
                      <a16:colId xmlns:a16="http://schemas.microsoft.com/office/drawing/2014/main" val="3821676486"/>
                    </a:ext>
                  </a:extLst>
                </a:gridCol>
                <a:gridCol w="5796644">
                  <a:extLst>
                    <a:ext uri="{9D8B030D-6E8A-4147-A177-3AD203B41FA5}">
                      <a16:colId xmlns:a16="http://schemas.microsoft.com/office/drawing/2014/main" val="1287819437"/>
                    </a:ext>
                  </a:extLst>
                </a:gridCol>
              </a:tblGrid>
              <a:tr h="1008112">
                <a:tc>
                  <a:txBody>
                    <a:bodyPr/>
                    <a:lstStyle/>
                    <a:p>
                      <a:pPr algn="l"/>
                      <a:endParaRPr lang="fr-FR" sz="1400" dirty="0">
                        <a:solidFill>
                          <a:srgbClr val="282A2D"/>
                        </a:solidFill>
                        <a:effectLst/>
                      </a:endParaRPr>
                    </a:p>
                  </a:txBody>
                  <a:tcPr marL="71689" marR="71689" marT="35844" marB="35844" anchor="ctr">
                    <a:lnL w="12700" cap="flat" cmpd="sng" algn="ctr">
                      <a:solidFill>
                        <a:srgbClr val="E94E1B"/>
                      </a:solidFill>
                      <a:prstDash val="solid"/>
                      <a:round/>
                      <a:headEnd type="none" w="med" len="med"/>
                      <a:tailEnd type="none" w="med" len="med"/>
                    </a:lnL>
                    <a:lnR>
                      <a:noFill/>
                    </a:lnR>
                    <a:lnT w="12700" cap="flat" cmpd="sng" algn="ctr">
                      <a:solidFill>
                        <a:srgbClr val="E94E1B"/>
                      </a:solidFill>
                      <a:prstDash val="solid"/>
                      <a:round/>
                      <a:headEnd type="none" w="med" len="med"/>
                      <a:tailEnd type="none" w="med" len="med"/>
                    </a:lnT>
                    <a:lnB w="12700" cap="flat" cmpd="sng" algn="ctr">
                      <a:solidFill>
                        <a:srgbClr val="E94E1B"/>
                      </a:solidFill>
                      <a:prstDash val="solid"/>
                      <a:round/>
                      <a:headEnd type="none" w="med" len="med"/>
                      <a:tailEnd type="none" w="med" len="med"/>
                    </a:lnB>
                    <a:solidFill>
                      <a:srgbClr val="EBF7E4"/>
                    </a:solidFill>
                  </a:tcPr>
                </a:tc>
                <a:tc>
                  <a:txBody>
                    <a:bodyPr/>
                    <a:lstStyle/>
                    <a:p>
                      <a:pPr marL="285750" indent="-285750" algn="l">
                        <a:buFont typeface="Wingdings" panose="05000000000000000000" pitchFamily="2" charset="2"/>
                        <a:buChar char="§"/>
                      </a:pPr>
                      <a:r>
                        <a:rPr lang="en-US" sz="1100" dirty="0">
                          <a:solidFill>
                            <a:srgbClr val="282A2D"/>
                          </a:solidFill>
                          <a:effectLst/>
                          <a:latin typeface="Arial" panose="020B0604020202020204" pitchFamily="34" charset="0"/>
                        </a:rPr>
                        <a:t>Consumers with a common understanding based on similar qualities or characteristics</a:t>
                      </a:r>
                    </a:p>
                    <a:p>
                      <a:pPr marL="285750" indent="-285750" algn="l">
                        <a:buFont typeface="Wingdings" panose="05000000000000000000" pitchFamily="2" charset="2"/>
                        <a:buChar char="§"/>
                      </a:pPr>
                      <a:endParaRPr lang="en-US" sz="1100" dirty="0">
                        <a:solidFill>
                          <a:srgbClr val="282A2D"/>
                        </a:solidFill>
                        <a:effectLst/>
                        <a:latin typeface="Arial" panose="020B0604020202020204" pitchFamily="34" charset="0"/>
                      </a:endParaRPr>
                    </a:p>
                    <a:p>
                      <a:pPr marL="285750" indent="-285750" algn="l">
                        <a:buFont typeface="Wingdings" panose="05000000000000000000" pitchFamily="2" charset="2"/>
                        <a:buChar char="§"/>
                      </a:pPr>
                      <a:r>
                        <a:rPr lang="en-US" sz="1100" dirty="0">
                          <a:solidFill>
                            <a:srgbClr val="282A2D"/>
                          </a:solidFill>
                          <a:effectLst/>
                          <a:latin typeface="Arial" panose="020B0604020202020204" pitchFamily="34" charset="0"/>
                        </a:rPr>
                        <a:t>Consumers with a relationship or causal connection, such as being a member of a group or community of interest</a:t>
                      </a:r>
                    </a:p>
                  </a:txBody>
                  <a:tcPr marL="71689" marR="71689" marT="35844" marB="35844" anchor="ctr">
                    <a:lnL>
                      <a:noFill/>
                    </a:lnL>
                    <a:lnR w="12700" cap="flat" cmpd="sng" algn="ctr">
                      <a:solidFill>
                        <a:srgbClr val="E94E1B"/>
                      </a:solidFill>
                      <a:prstDash val="solid"/>
                      <a:round/>
                      <a:headEnd type="none" w="med" len="med"/>
                      <a:tailEnd type="none" w="med" len="med"/>
                    </a:lnR>
                    <a:lnT w="12700" cap="flat" cmpd="sng" algn="ctr">
                      <a:solidFill>
                        <a:srgbClr val="E94E1B"/>
                      </a:solidFill>
                      <a:prstDash val="solid"/>
                      <a:round/>
                      <a:headEnd type="none" w="med" len="med"/>
                      <a:tailEnd type="none" w="med" len="med"/>
                    </a:lnT>
                    <a:lnB w="12700" cap="flat" cmpd="sng" algn="ctr">
                      <a:solidFill>
                        <a:srgbClr val="E94E1B"/>
                      </a:solidFill>
                      <a:prstDash val="solid"/>
                      <a:round/>
                      <a:headEnd type="none" w="med" len="med"/>
                      <a:tailEnd type="none" w="med" len="med"/>
                    </a:lnB>
                    <a:solidFill>
                      <a:srgbClr val="EBF7E4"/>
                    </a:solidFill>
                  </a:tcPr>
                </a:tc>
                <a:extLst>
                  <a:ext uri="{0D108BD9-81ED-4DB2-BD59-A6C34878D82A}">
                    <a16:rowId xmlns:a16="http://schemas.microsoft.com/office/drawing/2014/main" val="818496945"/>
                  </a:ext>
                </a:extLst>
              </a:tr>
            </a:tbl>
          </a:graphicData>
        </a:graphic>
      </p:graphicFrame>
      <p:pic>
        <p:nvPicPr>
          <p:cNvPr id="1025" name="Picture 1" descr="http://www.pima-assn.org/filebin/images/Affin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809206"/>
            <a:ext cx="1933013" cy="778768"/>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numéro de diapositive 12"/>
          <p:cNvSpPr>
            <a:spLocks noGrp="1"/>
          </p:cNvSpPr>
          <p:nvPr>
            <p:ph type="sldNum" sz="quarter" idx="12"/>
          </p:nvPr>
        </p:nvSpPr>
        <p:spPr/>
        <p:txBody>
          <a:bodyPr/>
          <a:lstStyle/>
          <a:p>
            <a:fld id="{0F31DC1F-5561-484E-AB46-68C682854F61}" type="slidenum">
              <a:rPr lang="en-US" smtClean="0"/>
              <a:t>4</a:t>
            </a:fld>
            <a:endParaRPr lang="en-US" dirty="0"/>
          </a:p>
        </p:txBody>
      </p:sp>
      <p:sp>
        <p:nvSpPr>
          <p:cNvPr id="11" name="Espace réservé du contenu 2"/>
          <p:cNvSpPr txBox="1">
            <a:spLocks/>
          </p:cNvSpPr>
          <p:nvPr/>
        </p:nvSpPr>
        <p:spPr>
          <a:xfrm>
            <a:off x="107504" y="1200150"/>
            <a:ext cx="8928992" cy="3394075"/>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altLang="ko-KR" sz="1200" dirty="0">
                <a:solidFill>
                  <a:srgbClr val="2D2E83"/>
                </a:solidFill>
              </a:rPr>
              <a:t>Yakman is a solution enabler dedicated to groups sharing affinity and common interests </a:t>
            </a:r>
            <a:r>
              <a:rPr lang="en-GB" altLang="ko-KR" sz="1200" dirty="0">
                <a:solidFill>
                  <a:schemeClr val="tx2"/>
                </a:solidFill>
              </a:rPr>
              <a:t>(families, friends, people sharing common interests, customers of a company, members of an association…).</a:t>
            </a:r>
          </a:p>
          <a:p>
            <a:pPr algn="just"/>
            <a:endParaRPr lang="en-GB" altLang="ko-KR" sz="1200" dirty="0">
              <a:solidFill>
                <a:srgbClr val="2D2E83"/>
              </a:solidFill>
            </a:endParaRPr>
          </a:p>
          <a:p>
            <a:pPr algn="just"/>
            <a:r>
              <a:rPr lang="en-GB" altLang="ko-KR" sz="1200" dirty="0">
                <a:solidFill>
                  <a:srgbClr val="2D2E83"/>
                </a:solidFill>
              </a:rPr>
              <a:t>This innovative tool helps them in creating and joining tailor made protection products through an innovative collaborative process.</a:t>
            </a:r>
          </a:p>
          <a:p>
            <a:pPr algn="just"/>
            <a:endParaRPr lang="en-GB" altLang="ko-KR" sz="1200" dirty="0">
              <a:solidFill>
                <a:srgbClr val="2D2E83"/>
              </a:solidFill>
            </a:endParaRPr>
          </a:p>
          <a:p>
            <a:pPr algn="just"/>
            <a:r>
              <a:rPr lang="en-GB" altLang="ko-KR" sz="1200" dirty="0">
                <a:solidFill>
                  <a:srgbClr val="2D2E83"/>
                </a:solidFill>
              </a:rPr>
              <a:t>The mechanism builds a «self-insurance» solution which  is self-managed for claims and provides a cash-back between members at the end of the period of cover of the group.</a:t>
            </a:r>
          </a:p>
          <a:p>
            <a:pPr algn="just"/>
            <a:endParaRPr lang="en-GB" altLang="ko-KR" sz="1200" dirty="0">
              <a:solidFill>
                <a:srgbClr val="2D2E83"/>
              </a:solidFill>
            </a:endParaRPr>
          </a:p>
          <a:p>
            <a:pPr algn="just"/>
            <a:r>
              <a:rPr lang="en-GB" altLang="ko-KR" sz="1200" b="1" dirty="0">
                <a:solidFill>
                  <a:srgbClr val="2D2E83"/>
                </a:solidFill>
              </a:rPr>
              <a:t>Our positioning is for customers interested in small-ticket insurance and affinity markets*. Our market estimation is ranging from €1-€2.5B for France to €11.5B in Europe</a:t>
            </a:r>
            <a:r>
              <a:rPr lang="en-GB" altLang="ko-KR" sz="1200" dirty="0">
                <a:solidFill>
                  <a:srgbClr val="2D2E83"/>
                </a:solidFill>
              </a:rPr>
              <a:t>.</a:t>
            </a:r>
          </a:p>
        </p:txBody>
      </p:sp>
      <p:sp>
        <p:nvSpPr>
          <p:cNvPr id="2" name="ZoneTexte 1"/>
          <p:cNvSpPr txBox="1"/>
          <p:nvPr/>
        </p:nvSpPr>
        <p:spPr>
          <a:xfrm>
            <a:off x="6674086" y="4638247"/>
            <a:ext cx="2448272" cy="200055"/>
          </a:xfrm>
          <a:prstGeom prst="rect">
            <a:avLst/>
          </a:prstGeom>
          <a:noFill/>
        </p:spPr>
        <p:txBody>
          <a:bodyPr wrap="square" rtlCol="0">
            <a:spAutoFit/>
          </a:bodyPr>
          <a:lstStyle/>
          <a:p>
            <a:pPr algn="r"/>
            <a:r>
              <a:rPr lang="fr-FR" sz="700" dirty="0">
                <a:latin typeface="Verdana" panose="020B0604030504040204" pitchFamily="34" charset="0"/>
                <a:ea typeface="Verdana" panose="020B0604030504040204" pitchFamily="34" charset="0"/>
                <a:cs typeface="Verdana" panose="020B0604030504040204" pitchFamily="34" charset="0"/>
              </a:rPr>
              <a:t>* PIMA </a:t>
            </a:r>
            <a:r>
              <a:rPr lang="fr-FR" sz="700" dirty="0" err="1">
                <a:latin typeface="Verdana" panose="020B0604030504040204" pitchFamily="34" charset="0"/>
                <a:ea typeface="Verdana" panose="020B0604030504040204" pitchFamily="34" charset="0"/>
                <a:cs typeface="Verdana" panose="020B0604030504040204" pitchFamily="34" charset="0"/>
              </a:rPr>
              <a:t>definition</a:t>
            </a:r>
            <a:endParaRPr lang="fr-FR"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229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en-US" sz="1200" dirty="0"/>
              <a:t> 1. Our concept and ambition</a:t>
            </a:r>
            <a:r>
              <a:rPr lang="fr-FR" sz="1200" dirty="0"/>
              <a:t>.</a:t>
            </a:r>
            <a:br>
              <a:rPr lang="fr-FR" sz="1200" dirty="0"/>
            </a:br>
            <a:r>
              <a:rPr lang="fr-FR" sz="1600" dirty="0"/>
              <a:t>/ Our Vision</a:t>
            </a:r>
          </a:p>
        </p:txBody>
      </p:sp>
      <p:sp>
        <p:nvSpPr>
          <p:cNvPr id="3" name="Espace réservé du contenu 2"/>
          <p:cNvSpPr>
            <a:spLocks noGrp="1"/>
          </p:cNvSpPr>
          <p:nvPr>
            <p:ph sz="half" idx="1"/>
          </p:nvPr>
        </p:nvSpPr>
        <p:spPr>
          <a:xfrm>
            <a:off x="179509" y="1347613"/>
            <a:ext cx="4316291" cy="2131082"/>
          </a:xfrm>
        </p:spPr>
        <p:txBody>
          <a:bodyPr>
            <a:noAutofit/>
          </a:bodyPr>
          <a:lstStyle/>
          <a:p>
            <a:pPr marL="0" lvl="0" indent="0" algn="just">
              <a:buNone/>
            </a:pPr>
            <a:r>
              <a:rPr lang="en-GB" altLang="ko-KR" sz="1100" dirty="0"/>
              <a:t>Yakman is the first self-insurance solution provider enabling groups to get self-insured and self-managed by :</a:t>
            </a:r>
          </a:p>
          <a:p>
            <a:pPr marL="0" lvl="0" indent="0" algn="just">
              <a:buNone/>
            </a:pPr>
            <a:endParaRPr lang="en-GB" altLang="ko-KR" sz="1050" dirty="0"/>
          </a:p>
          <a:p>
            <a:pPr marL="358775" lvl="1" indent="-176213" algn="just"/>
            <a:r>
              <a:rPr lang="en-GB" altLang="ko-KR" sz="1050" dirty="0"/>
              <a:t>Creating </a:t>
            </a:r>
            <a:r>
              <a:rPr lang="en-GB" altLang="ko-KR" sz="1050" b="1" dirty="0">
                <a:solidFill>
                  <a:srgbClr val="E94E1B"/>
                </a:solidFill>
              </a:rPr>
              <a:t>tailor-made</a:t>
            </a:r>
            <a:r>
              <a:rPr lang="en-GB" altLang="ko-KR" sz="1050" dirty="0"/>
              <a:t> products,</a:t>
            </a:r>
          </a:p>
          <a:p>
            <a:pPr marL="358775" lvl="1" indent="-176213" algn="just"/>
            <a:endParaRPr lang="en-GB" altLang="ko-KR" sz="1050" dirty="0"/>
          </a:p>
          <a:p>
            <a:pPr marL="358775" lvl="1" indent="-176213" algn="just"/>
            <a:r>
              <a:rPr lang="en-GB" altLang="ko-KR" sz="1050" dirty="0"/>
              <a:t>Increasing </a:t>
            </a:r>
            <a:r>
              <a:rPr lang="en-GB" altLang="ko-KR" sz="1050" b="1" dirty="0">
                <a:solidFill>
                  <a:srgbClr val="E94E1B"/>
                </a:solidFill>
              </a:rPr>
              <a:t>economic efficiency</a:t>
            </a:r>
            <a:r>
              <a:rPr lang="en-GB" altLang="ko-KR" sz="1050" dirty="0"/>
              <a:t> (90% ratio vs 60% to 10% ratio in some affinity market segments),</a:t>
            </a:r>
          </a:p>
          <a:p>
            <a:pPr marL="358775" lvl="1" indent="-176213" algn="just"/>
            <a:endParaRPr lang="en-GB" altLang="ko-KR" sz="1050" dirty="0"/>
          </a:p>
          <a:p>
            <a:pPr marL="358775" lvl="1" indent="-176213" algn="just"/>
            <a:r>
              <a:rPr lang="en-GB" altLang="ko-KR" sz="1050" dirty="0"/>
              <a:t>Proposing a </a:t>
            </a:r>
            <a:r>
              <a:rPr lang="en-GB" altLang="ko-KR" sz="1050" b="1" dirty="0">
                <a:solidFill>
                  <a:srgbClr val="E94E1B"/>
                </a:solidFill>
              </a:rPr>
              <a:t>unique and end-to-end user experience</a:t>
            </a:r>
            <a:r>
              <a:rPr lang="en-GB" altLang="ko-KR" sz="1050" dirty="0"/>
              <a:t>: claims self-management by group members within 72h.</a:t>
            </a:r>
            <a:endParaRPr lang="en-GB" altLang="ko-KR" sz="500" dirty="0"/>
          </a:p>
        </p:txBody>
      </p:sp>
      <p:sp>
        <p:nvSpPr>
          <p:cNvPr id="4" name="Espace réservé du contenu 3"/>
          <p:cNvSpPr>
            <a:spLocks noGrp="1"/>
          </p:cNvSpPr>
          <p:nvPr>
            <p:ph sz="half" idx="2"/>
          </p:nvPr>
        </p:nvSpPr>
        <p:spPr>
          <a:xfrm>
            <a:off x="4648200" y="1347613"/>
            <a:ext cx="4316288" cy="2131083"/>
          </a:xfrm>
        </p:spPr>
        <p:txBody>
          <a:bodyPr>
            <a:normAutofit fontScale="92500" lnSpcReduction="20000"/>
          </a:bodyPr>
          <a:lstStyle/>
          <a:p>
            <a:pPr marL="0" indent="0" algn="just">
              <a:buNone/>
            </a:pPr>
            <a:r>
              <a:rPr lang="en-GB" sz="1200" dirty="0"/>
              <a:t>Our value proposition serves our ambition through the 3 following pillars:</a:t>
            </a:r>
          </a:p>
          <a:p>
            <a:pPr lvl="1" algn="just"/>
            <a:endParaRPr lang="en-GB" sz="1100" dirty="0"/>
          </a:p>
          <a:p>
            <a:pPr marL="358775" lvl="1" indent="-176213" algn="just"/>
            <a:r>
              <a:rPr lang="en-GB" sz="1100" b="1" dirty="0">
                <a:solidFill>
                  <a:srgbClr val="E94E1B"/>
                </a:solidFill>
              </a:rPr>
              <a:t>Product</a:t>
            </a:r>
            <a:r>
              <a:rPr lang="en-GB" sz="1100" dirty="0">
                <a:solidFill>
                  <a:srgbClr val="E94E1B"/>
                </a:solidFill>
              </a:rPr>
              <a:t>: </a:t>
            </a:r>
            <a:r>
              <a:rPr lang="en-GB" sz="1100" dirty="0"/>
              <a:t>provide our customers with tailor-made products directly designed by the end-user.</a:t>
            </a:r>
          </a:p>
          <a:p>
            <a:pPr marL="358775" lvl="1" indent="-176213" algn="just"/>
            <a:endParaRPr lang="en-GB" sz="1100" dirty="0"/>
          </a:p>
          <a:p>
            <a:pPr marL="358775" lvl="1" indent="-176213" algn="just"/>
            <a:r>
              <a:rPr lang="en-GB" sz="1100" b="1" dirty="0">
                <a:solidFill>
                  <a:srgbClr val="E94E1B"/>
                </a:solidFill>
              </a:rPr>
              <a:t>Efficiency</a:t>
            </a:r>
            <a:r>
              <a:rPr lang="en-GB" sz="1100" dirty="0">
                <a:solidFill>
                  <a:srgbClr val="E94E1B"/>
                </a:solidFill>
              </a:rPr>
              <a:t>: </a:t>
            </a:r>
            <a:r>
              <a:rPr lang="en-GB" sz="1100" dirty="0"/>
              <a:t>increase efficiency ratio (ratio between the average amount paid by the insured customer and the expected efficiency) from 60% (sometimes 10% in some market segments) up to 90%.</a:t>
            </a:r>
          </a:p>
          <a:p>
            <a:pPr marL="358775" lvl="1" indent="-176213" algn="just"/>
            <a:endParaRPr lang="en-GB" sz="1100" dirty="0"/>
          </a:p>
          <a:p>
            <a:pPr marL="358775" lvl="1" indent="-176213" algn="just"/>
            <a:r>
              <a:rPr lang="en-GB" sz="1100" b="1" dirty="0">
                <a:solidFill>
                  <a:srgbClr val="E94E1B"/>
                </a:solidFill>
              </a:rPr>
              <a:t>User experience</a:t>
            </a:r>
            <a:r>
              <a:rPr lang="en-GB" sz="1100" dirty="0">
                <a:solidFill>
                  <a:srgbClr val="E94E1B"/>
                </a:solidFill>
              </a:rPr>
              <a:t>: </a:t>
            </a:r>
            <a:r>
              <a:rPr lang="en-GB" sz="1100" dirty="0"/>
              <a:t>streamline and accelerate claims management between group members within a 72 hours process.</a:t>
            </a:r>
          </a:p>
          <a:p>
            <a:endParaRPr lang="en-GB" sz="2000" dirty="0"/>
          </a:p>
        </p:txBody>
      </p:sp>
      <p:sp>
        <p:nvSpPr>
          <p:cNvPr id="8" name="Line 4"/>
          <p:cNvSpPr>
            <a:spLocks noChangeShapeType="1"/>
          </p:cNvSpPr>
          <p:nvPr>
            <p:custDataLst>
              <p:tags r:id="rId1"/>
            </p:custDataLst>
          </p:nvPr>
        </p:nvSpPr>
        <p:spPr bwMode="auto">
          <a:xfrm rot="10800000" flipH="1" flipV="1">
            <a:off x="4564775" y="1659714"/>
            <a:ext cx="0" cy="2280187"/>
          </a:xfrm>
          <a:prstGeom prst="line">
            <a:avLst/>
          </a:prstGeom>
          <a:noFill/>
          <a:ln w="9525">
            <a:solidFill>
              <a:srgbClr val="E94E1B"/>
            </a:solidFill>
            <a:round/>
            <a:headEnd type="none" w="sm" len="sm"/>
            <a:tailEnd type="none" w="sm" len="sm"/>
          </a:ln>
          <a:effectLst/>
        </p:spPr>
        <p:txBody>
          <a:bodyPr wrap="none" lIns="97256" tIns="48628" rIns="97256" bIns="48628" anchor="ctr"/>
          <a:lstStyle/>
          <a:p>
            <a:endParaRPr lang="en-GB">
              <a:latin typeface="+mj-lt"/>
            </a:endParaRPr>
          </a:p>
        </p:txBody>
      </p:sp>
      <p:sp>
        <p:nvSpPr>
          <p:cNvPr id="9" name="Line 8"/>
          <p:cNvSpPr>
            <a:spLocks noChangeShapeType="1"/>
          </p:cNvSpPr>
          <p:nvPr>
            <p:custDataLst>
              <p:tags r:id="rId2"/>
            </p:custDataLst>
          </p:nvPr>
        </p:nvSpPr>
        <p:spPr bwMode="auto">
          <a:xfrm rot="10800000">
            <a:off x="179512" y="3579861"/>
            <a:ext cx="2055764" cy="0"/>
          </a:xfrm>
          <a:prstGeom prst="line">
            <a:avLst/>
          </a:prstGeom>
          <a:noFill/>
          <a:ln w="9525">
            <a:solidFill>
              <a:srgbClr val="E94E1B"/>
            </a:solidFill>
            <a:round/>
            <a:headEnd type="none" w="sm" len="sm"/>
            <a:tailEnd type="none" w="sm" len="sm"/>
          </a:ln>
          <a:effectLst/>
        </p:spPr>
        <p:txBody>
          <a:bodyPr wrap="none" lIns="97256" tIns="48628" rIns="97256" bIns="48628" anchor="ctr"/>
          <a:lstStyle/>
          <a:p>
            <a:endParaRPr lang="en-GB" b="1" i="1">
              <a:latin typeface="+mj-lt"/>
            </a:endParaRPr>
          </a:p>
        </p:txBody>
      </p:sp>
      <p:sp>
        <p:nvSpPr>
          <p:cNvPr id="10" name="Line 12"/>
          <p:cNvSpPr>
            <a:spLocks noChangeShapeType="1"/>
          </p:cNvSpPr>
          <p:nvPr>
            <p:custDataLst>
              <p:tags r:id="rId3"/>
            </p:custDataLst>
          </p:nvPr>
        </p:nvSpPr>
        <p:spPr bwMode="auto">
          <a:xfrm rot="10800000">
            <a:off x="179510" y="1203598"/>
            <a:ext cx="3953937" cy="0"/>
          </a:xfrm>
          <a:prstGeom prst="line">
            <a:avLst/>
          </a:prstGeom>
          <a:noFill/>
          <a:ln w="9525">
            <a:solidFill>
              <a:srgbClr val="E94E1B"/>
            </a:solidFill>
            <a:round/>
            <a:headEnd type="none" w="sm" len="sm"/>
            <a:tailEnd type="none" w="sm" len="sm"/>
          </a:ln>
          <a:effectLst/>
        </p:spPr>
        <p:txBody>
          <a:bodyPr wrap="none" lIns="97256" tIns="48628" rIns="97256" bIns="48628" anchor="ctr"/>
          <a:lstStyle/>
          <a:p>
            <a:endParaRPr lang="en-GB" b="1" i="1">
              <a:latin typeface="+mj-lt"/>
            </a:endParaRPr>
          </a:p>
        </p:txBody>
      </p:sp>
      <p:sp>
        <p:nvSpPr>
          <p:cNvPr id="11" name="Arc 17"/>
          <p:cNvSpPr>
            <a:spLocks/>
          </p:cNvSpPr>
          <p:nvPr>
            <p:custDataLst>
              <p:tags r:id="rId4"/>
            </p:custDataLst>
          </p:nvPr>
        </p:nvSpPr>
        <p:spPr bwMode="auto">
          <a:xfrm rot="10800000" flipH="1">
            <a:off x="2224799" y="3579861"/>
            <a:ext cx="438308" cy="35402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E94E1B"/>
            </a:solidFill>
            <a:round/>
            <a:headEnd type="none" w="sm" len="sm"/>
            <a:tailEnd type="none" w="sm" len="sm"/>
          </a:ln>
          <a:effectLst/>
        </p:spPr>
        <p:txBody>
          <a:bodyPr wrap="none" lIns="97256" tIns="48628" rIns="97256" bIns="48628" anchor="ctr"/>
          <a:lstStyle/>
          <a:p>
            <a:endParaRPr lang="en-GB">
              <a:latin typeface="+mj-lt"/>
            </a:endParaRPr>
          </a:p>
        </p:txBody>
      </p:sp>
      <p:sp>
        <p:nvSpPr>
          <p:cNvPr id="12" name="Arc 21"/>
          <p:cNvSpPr>
            <a:spLocks/>
          </p:cNvSpPr>
          <p:nvPr>
            <p:custDataLst>
              <p:tags r:id="rId5"/>
            </p:custDataLst>
          </p:nvPr>
        </p:nvSpPr>
        <p:spPr bwMode="auto">
          <a:xfrm rot="10800000" flipH="1">
            <a:off x="4126465" y="1203598"/>
            <a:ext cx="438309" cy="46120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E94E1B"/>
            </a:solidFill>
            <a:round/>
            <a:headEnd type="none" w="sm" len="sm"/>
            <a:tailEnd type="none" w="sm" len="sm"/>
          </a:ln>
          <a:effectLst/>
        </p:spPr>
        <p:txBody>
          <a:bodyPr wrap="none" lIns="97256" tIns="48628" rIns="97256" bIns="48628" anchor="ctr"/>
          <a:lstStyle/>
          <a:p>
            <a:endParaRPr lang="en-GB" b="1" i="1">
              <a:latin typeface="+mj-lt"/>
            </a:endParaRPr>
          </a:p>
        </p:txBody>
      </p:sp>
      <p:sp>
        <p:nvSpPr>
          <p:cNvPr id="13" name="Line 26"/>
          <p:cNvSpPr>
            <a:spLocks noChangeShapeType="1"/>
          </p:cNvSpPr>
          <p:nvPr>
            <p:custDataLst>
              <p:tags r:id="rId6"/>
            </p:custDataLst>
          </p:nvPr>
        </p:nvSpPr>
        <p:spPr bwMode="auto">
          <a:xfrm rot="10800000" flipH="1">
            <a:off x="6894272" y="3579861"/>
            <a:ext cx="1926200" cy="0"/>
          </a:xfrm>
          <a:prstGeom prst="line">
            <a:avLst/>
          </a:prstGeom>
          <a:noFill/>
          <a:ln w="9525">
            <a:solidFill>
              <a:srgbClr val="E94E1B"/>
            </a:solidFill>
            <a:round/>
            <a:headEnd type="none" w="sm" len="sm"/>
            <a:tailEnd type="none" w="sm" len="sm"/>
          </a:ln>
          <a:effectLst/>
        </p:spPr>
        <p:txBody>
          <a:bodyPr wrap="none" lIns="97256" tIns="48628" rIns="97256" bIns="48628" anchor="ctr"/>
          <a:lstStyle/>
          <a:p>
            <a:endParaRPr lang="en-GB" b="1" i="1">
              <a:latin typeface="+mj-lt"/>
            </a:endParaRPr>
          </a:p>
        </p:txBody>
      </p:sp>
      <p:sp>
        <p:nvSpPr>
          <p:cNvPr id="14" name="Line 30"/>
          <p:cNvSpPr>
            <a:spLocks noChangeShapeType="1"/>
          </p:cNvSpPr>
          <p:nvPr>
            <p:custDataLst>
              <p:tags r:id="rId7"/>
            </p:custDataLst>
          </p:nvPr>
        </p:nvSpPr>
        <p:spPr bwMode="auto">
          <a:xfrm rot="10800000" flipH="1">
            <a:off x="4996096" y="1203598"/>
            <a:ext cx="3968392" cy="0"/>
          </a:xfrm>
          <a:prstGeom prst="line">
            <a:avLst/>
          </a:prstGeom>
          <a:noFill/>
          <a:ln w="9525">
            <a:solidFill>
              <a:srgbClr val="E94E1B"/>
            </a:solidFill>
            <a:round/>
            <a:headEnd type="none" w="sm" len="sm"/>
            <a:tailEnd type="none" w="sm" len="sm"/>
          </a:ln>
          <a:effectLst/>
        </p:spPr>
        <p:txBody>
          <a:bodyPr wrap="none" lIns="97256" tIns="48628" rIns="97256" bIns="48628" anchor="ctr"/>
          <a:lstStyle/>
          <a:p>
            <a:endParaRPr lang="en-GB" b="1" i="1">
              <a:latin typeface="+mj-lt"/>
            </a:endParaRPr>
          </a:p>
        </p:txBody>
      </p:sp>
      <p:sp>
        <p:nvSpPr>
          <p:cNvPr id="15" name="Arc 35"/>
          <p:cNvSpPr>
            <a:spLocks/>
          </p:cNvSpPr>
          <p:nvPr>
            <p:custDataLst>
              <p:tags r:id="rId8"/>
            </p:custDataLst>
          </p:nvPr>
        </p:nvSpPr>
        <p:spPr bwMode="auto">
          <a:xfrm rot="10800000">
            <a:off x="6466439" y="3579861"/>
            <a:ext cx="438309" cy="35402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E94E1B"/>
            </a:solidFill>
            <a:round/>
            <a:headEnd type="none" w="sm" len="sm"/>
            <a:tailEnd type="none" w="sm" len="sm"/>
          </a:ln>
          <a:effectLst/>
        </p:spPr>
        <p:txBody>
          <a:bodyPr wrap="none" lIns="97256" tIns="48628" rIns="97256" bIns="48628" anchor="ctr"/>
          <a:lstStyle/>
          <a:p>
            <a:endParaRPr lang="en-GB">
              <a:latin typeface="+mj-lt"/>
            </a:endParaRPr>
          </a:p>
        </p:txBody>
      </p:sp>
      <p:sp>
        <p:nvSpPr>
          <p:cNvPr id="16" name="Arc 39"/>
          <p:cNvSpPr>
            <a:spLocks/>
          </p:cNvSpPr>
          <p:nvPr>
            <p:custDataLst>
              <p:tags r:id="rId9"/>
            </p:custDataLst>
          </p:nvPr>
        </p:nvSpPr>
        <p:spPr bwMode="auto">
          <a:xfrm rot="10800000">
            <a:off x="4564775" y="1203598"/>
            <a:ext cx="438308" cy="46120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E94E1B"/>
            </a:solidFill>
            <a:round/>
            <a:headEnd type="none" w="sm" len="sm"/>
            <a:tailEnd type="none" w="sm" len="sm"/>
          </a:ln>
          <a:effectLst/>
        </p:spPr>
        <p:txBody>
          <a:bodyPr wrap="none" lIns="97256" tIns="48628" rIns="97256" bIns="48628" anchor="ctr"/>
          <a:lstStyle/>
          <a:p>
            <a:endParaRPr lang="en-GB" b="1" i="1">
              <a:latin typeface="+mj-lt"/>
            </a:endParaRPr>
          </a:p>
        </p:txBody>
      </p:sp>
      <p:sp>
        <p:nvSpPr>
          <p:cNvPr id="17" name="Freeform 40"/>
          <p:cNvSpPr>
            <a:spLocks/>
          </p:cNvSpPr>
          <p:nvPr>
            <p:custDataLst>
              <p:tags r:id="rId10"/>
            </p:custDataLst>
          </p:nvPr>
        </p:nvSpPr>
        <p:spPr bwMode="auto">
          <a:xfrm rot="10800000">
            <a:off x="2268452" y="3939902"/>
            <a:ext cx="4592637" cy="360039"/>
          </a:xfrm>
          <a:custGeom>
            <a:avLst/>
            <a:gdLst/>
            <a:ahLst/>
            <a:cxnLst>
              <a:cxn ang="0">
                <a:pos x="226" y="907"/>
              </a:cxn>
              <a:cxn ang="0">
                <a:pos x="226" y="408"/>
              </a:cxn>
              <a:cxn ang="0">
                <a:pos x="0" y="408"/>
              </a:cxn>
              <a:cxn ang="0">
                <a:pos x="1315" y="0"/>
              </a:cxn>
              <a:cxn ang="0">
                <a:pos x="2630" y="408"/>
              </a:cxn>
              <a:cxn ang="0">
                <a:pos x="2404" y="408"/>
              </a:cxn>
              <a:cxn ang="0">
                <a:pos x="2404" y="907"/>
              </a:cxn>
            </a:cxnLst>
            <a:rect l="0" t="0" r="r" b="b"/>
            <a:pathLst>
              <a:path w="2630" h="907">
                <a:moveTo>
                  <a:pt x="226" y="907"/>
                </a:moveTo>
                <a:lnTo>
                  <a:pt x="226" y="408"/>
                </a:lnTo>
                <a:lnTo>
                  <a:pt x="0" y="408"/>
                </a:lnTo>
                <a:lnTo>
                  <a:pt x="1315" y="0"/>
                </a:lnTo>
                <a:lnTo>
                  <a:pt x="2630" y="408"/>
                </a:lnTo>
                <a:lnTo>
                  <a:pt x="2404" y="408"/>
                </a:lnTo>
                <a:lnTo>
                  <a:pt x="2404" y="907"/>
                </a:lnTo>
              </a:path>
            </a:pathLst>
          </a:custGeom>
          <a:solidFill>
            <a:srgbClr val="E94E1B"/>
          </a:solidFill>
          <a:ln w="9525" cap="flat" cmpd="sng">
            <a:noFill/>
            <a:prstDash val="solid"/>
            <a:round/>
            <a:headEnd/>
            <a:tailEnd/>
          </a:ln>
          <a:effectLst/>
        </p:spPr>
        <p:txBody>
          <a:bodyPr wrap="none" lIns="95724" tIns="49776" rIns="95724" bIns="49776" anchor="ctr"/>
          <a:lstStyle/>
          <a:p>
            <a:pPr algn="ct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8" name="Espace réservé du contenu 2"/>
          <p:cNvSpPr txBox="1">
            <a:spLocks/>
          </p:cNvSpPr>
          <p:nvPr/>
        </p:nvSpPr>
        <p:spPr>
          <a:xfrm>
            <a:off x="467544" y="4250705"/>
            <a:ext cx="828092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94E1B"/>
              </a:buClr>
              <a:buFont typeface="Wingdings" panose="05000000000000000000" pitchFamily="2" charset="2"/>
              <a:buChar char="§"/>
              <a:defRPr sz="24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GB" sz="1400" dirty="0"/>
              <a:t>Our innovative financial protection solutions aim at changing the way customers manage risks.</a:t>
            </a:r>
          </a:p>
          <a:p>
            <a:pPr algn="ctr"/>
            <a:endParaRPr lang="en-GB" sz="1400" dirty="0"/>
          </a:p>
        </p:txBody>
      </p:sp>
    </p:spTree>
    <p:extLst>
      <p:ext uri="{BB962C8B-B14F-4D97-AF65-F5344CB8AC3E}">
        <p14:creationId xmlns:p14="http://schemas.microsoft.com/office/powerpoint/2010/main" val="306357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3" name="Title 2"/>
          <p:cNvSpPr>
            <a:spLocks noGrp="1"/>
          </p:cNvSpPr>
          <p:nvPr>
            <p:ph type="title" idx="4294967295"/>
          </p:nvPr>
        </p:nvSpPr>
        <p:spPr>
          <a:xfrm>
            <a:off x="683568" y="273358"/>
            <a:ext cx="8244408" cy="887363"/>
          </a:xfrm>
        </p:spPr>
        <p:txBody>
          <a:bodyPr anchor="t">
            <a:normAutofit/>
          </a:bodyPr>
          <a:lstStyle/>
          <a:p>
            <a:pPr algn="r"/>
            <a:r>
              <a:rPr lang="en-US" sz="1200" dirty="0"/>
              <a:t>2. How does it work?</a:t>
            </a:r>
            <a:br>
              <a:rPr lang="fr-FR" sz="1200" dirty="0"/>
            </a:br>
            <a:r>
              <a:rPr lang="fr-FR" sz="1600" dirty="0"/>
              <a:t>/ </a:t>
            </a:r>
            <a:r>
              <a:rPr lang="fr-FR" sz="1600" dirty="0" err="1"/>
              <a:t>Yakman’s</a:t>
            </a:r>
            <a:r>
              <a:rPr lang="fr-FR" sz="1600" dirty="0"/>
              <a:t> </a:t>
            </a:r>
            <a:r>
              <a:rPr lang="fr-FR" sz="1600" dirty="0" err="1"/>
              <a:t>financial</a:t>
            </a:r>
            <a:r>
              <a:rPr lang="fr-FR" sz="1600" dirty="0"/>
              <a:t> </a:t>
            </a:r>
            <a:r>
              <a:rPr lang="fr-FR" sz="1600" dirty="0" err="1"/>
              <a:t>solidarity</a:t>
            </a:r>
            <a:r>
              <a:rPr lang="fr-FR" sz="1600" dirty="0"/>
              <a:t> </a:t>
            </a:r>
            <a:r>
              <a:rPr lang="fr-FR" sz="1600" dirty="0" err="1"/>
              <a:t>mechanism</a:t>
            </a:r>
            <a:endParaRPr lang="en-US" sz="1600" dirty="0">
              <a:solidFill>
                <a:schemeClr val="bg1"/>
              </a:solidFill>
            </a:endParaRPr>
          </a:p>
        </p:txBody>
      </p:sp>
      <p:sp>
        <p:nvSpPr>
          <p:cNvPr id="13" name="Espace réservé du numéro de diapositive 12"/>
          <p:cNvSpPr>
            <a:spLocks noGrp="1"/>
          </p:cNvSpPr>
          <p:nvPr>
            <p:ph type="sldNum" sz="quarter" idx="12"/>
          </p:nvPr>
        </p:nvSpPr>
        <p:spPr/>
        <p:txBody>
          <a:bodyPr/>
          <a:lstStyle/>
          <a:p>
            <a:fld id="{0F31DC1F-5561-484E-AB46-68C682854F61}" type="slidenum">
              <a:rPr lang="en-US" smtClean="0">
                <a:solidFill>
                  <a:prstClr val="white"/>
                </a:solidFill>
              </a:rPr>
              <a:pPr/>
              <a:t>6</a:t>
            </a:fld>
            <a:endParaRPr lang="en-US" dirty="0">
              <a:solidFill>
                <a:prstClr val="white"/>
              </a:solidFill>
            </a:endParaRPr>
          </a:p>
        </p:txBody>
      </p:sp>
      <p:sp>
        <p:nvSpPr>
          <p:cNvPr id="11" name="Espace réservé du contenu 2"/>
          <p:cNvSpPr txBox="1">
            <a:spLocks/>
          </p:cNvSpPr>
          <p:nvPr/>
        </p:nvSpPr>
        <p:spPr>
          <a:xfrm>
            <a:off x="107504" y="1200150"/>
            <a:ext cx="8928992" cy="3394075"/>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altLang="ko-KR" sz="1200" dirty="0">
              <a:solidFill>
                <a:srgbClr val="2D2E83"/>
              </a:solidFill>
            </a:endParaRPr>
          </a:p>
          <a:p>
            <a:pPr algn="just"/>
            <a:r>
              <a:rPr lang="en-GB" altLang="ko-KR" sz="1200" dirty="0">
                <a:solidFill>
                  <a:srgbClr val="2D2E83"/>
                </a:solidFill>
              </a:rPr>
              <a:t>Yakman is a solution provider dedicated to groups sharing common interests </a:t>
            </a:r>
            <a:r>
              <a:rPr lang="en-GB" altLang="ko-KR" sz="1200" dirty="0">
                <a:solidFill>
                  <a:schemeClr val="tx2"/>
                </a:solidFill>
              </a:rPr>
              <a:t>(families, friends, people sharing common interests, customers of a company, members of an association…) which make </a:t>
            </a:r>
            <a:r>
              <a:rPr lang="en-GB" altLang="ko-KR" sz="1200" dirty="0">
                <a:solidFill>
                  <a:srgbClr val="2D2E83"/>
                </a:solidFill>
              </a:rPr>
              <a:t>them able to use a self-insurance mechanism for their specific needs. This scheme is built from the 3 following items:</a:t>
            </a:r>
          </a:p>
          <a:p>
            <a:pPr algn="just"/>
            <a:endParaRPr lang="en-GB" altLang="ko-KR" sz="1200" dirty="0">
              <a:solidFill>
                <a:srgbClr val="2D2E83"/>
              </a:solidFill>
            </a:endParaRPr>
          </a:p>
          <a:p>
            <a:pPr algn="just"/>
            <a:endParaRPr lang="en-GB" altLang="ko-KR" sz="1200" dirty="0">
              <a:solidFill>
                <a:srgbClr val="2D2E83"/>
              </a:solidFill>
            </a:endParaRPr>
          </a:p>
          <a:p>
            <a:pPr algn="just">
              <a:buFont typeface="Wingdings" panose="05000000000000000000" pitchFamily="2" charset="2"/>
              <a:buChar char="Ø"/>
            </a:pPr>
            <a:r>
              <a:rPr lang="en-GB" altLang="ko-KR" sz="1200" dirty="0">
                <a:solidFill>
                  <a:srgbClr val="2D2E83"/>
                </a:solidFill>
              </a:rPr>
              <a:t>The self-insurance </a:t>
            </a:r>
            <a:r>
              <a:rPr lang="en-GB" altLang="ko-KR" sz="1200" dirty="0" err="1">
                <a:solidFill>
                  <a:srgbClr val="2D2E83"/>
                </a:solidFill>
              </a:rPr>
              <a:t>mechanims</a:t>
            </a:r>
            <a:r>
              <a:rPr lang="en-GB" altLang="ko-KR" sz="1200" dirty="0">
                <a:solidFill>
                  <a:srgbClr val="2D2E83"/>
                </a:solidFill>
              </a:rPr>
              <a:t> is defined thanks to a </a:t>
            </a:r>
            <a:r>
              <a:rPr lang="en-GB" altLang="ko-KR" sz="1200" b="1" dirty="0">
                <a:solidFill>
                  <a:srgbClr val="2D2E83"/>
                </a:solidFill>
              </a:rPr>
              <a:t>Financial Protection Contract.</a:t>
            </a:r>
            <a:endParaRPr lang="en-GB" altLang="ko-KR" sz="1200" dirty="0">
              <a:solidFill>
                <a:srgbClr val="2D2E83"/>
              </a:solidFill>
            </a:endParaRPr>
          </a:p>
          <a:p>
            <a:pPr algn="just">
              <a:buFont typeface="Wingdings" panose="05000000000000000000" pitchFamily="2" charset="2"/>
              <a:buChar char="Ø"/>
            </a:pPr>
            <a:endParaRPr lang="en-GB" altLang="ko-KR" sz="1200" dirty="0">
              <a:solidFill>
                <a:srgbClr val="2D2E83"/>
              </a:solidFill>
            </a:endParaRPr>
          </a:p>
          <a:p>
            <a:pPr algn="just">
              <a:buFont typeface="Wingdings" panose="05000000000000000000" pitchFamily="2" charset="2"/>
              <a:buChar char="Ø"/>
            </a:pPr>
            <a:r>
              <a:rPr lang="en-GB" altLang="ko-KR" sz="1200" dirty="0">
                <a:solidFill>
                  <a:srgbClr val="2D2E83"/>
                </a:solidFill>
              </a:rPr>
              <a:t>The use of a </a:t>
            </a:r>
            <a:r>
              <a:rPr lang="en-GB" altLang="ko-KR" sz="1200" b="1" dirty="0">
                <a:solidFill>
                  <a:srgbClr val="2D2E83"/>
                </a:solidFill>
              </a:rPr>
              <a:t>common pot</a:t>
            </a:r>
            <a:r>
              <a:rPr lang="en-GB" altLang="ko-KR" sz="1200" dirty="0">
                <a:solidFill>
                  <a:srgbClr val="2D2E83"/>
                </a:solidFill>
              </a:rPr>
              <a:t> mechanism to set it up in a secured scheme.</a:t>
            </a:r>
          </a:p>
          <a:p>
            <a:pPr algn="just">
              <a:buFont typeface="Wingdings" panose="05000000000000000000" pitchFamily="2" charset="2"/>
              <a:buChar char="Ø"/>
            </a:pPr>
            <a:endParaRPr lang="en-GB" altLang="ko-KR" sz="1200" dirty="0">
              <a:solidFill>
                <a:srgbClr val="2D2E83"/>
              </a:solidFill>
            </a:endParaRPr>
          </a:p>
          <a:p>
            <a:pPr algn="just">
              <a:buFont typeface="Wingdings" panose="05000000000000000000" pitchFamily="2" charset="2"/>
              <a:buChar char="Ø"/>
            </a:pPr>
            <a:r>
              <a:rPr lang="en-GB" altLang="ko-KR" sz="1200" b="1" dirty="0">
                <a:solidFill>
                  <a:srgbClr val="2D2E83"/>
                </a:solidFill>
              </a:rPr>
              <a:t>Claims self-management</a:t>
            </a:r>
            <a:r>
              <a:rPr lang="en-GB" altLang="ko-KR" sz="1200" dirty="0">
                <a:solidFill>
                  <a:srgbClr val="2D2E83"/>
                </a:solidFill>
              </a:rPr>
              <a:t> within the group to decide circumstances under which the solidarity of the group works.  </a:t>
            </a:r>
          </a:p>
        </p:txBody>
      </p:sp>
    </p:spTree>
    <p:extLst>
      <p:ext uri="{BB962C8B-B14F-4D97-AF65-F5344CB8AC3E}">
        <p14:creationId xmlns:p14="http://schemas.microsoft.com/office/powerpoint/2010/main" val="224311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9" name="Content Placeholder 4"/>
          <p:cNvSpPr txBox="1">
            <a:spLocks/>
          </p:cNvSpPr>
          <p:nvPr/>
        </p:nvSpPr>
        <p:spPr>
          <a:xfrm>
            <a:off x="1187624" y="1100610"/>
            <a:ext cx="7956376" cy="36894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altLang="ko-KR" sz="2400" dirty="0">
              <a:solidFill>
                <a:srgbClr val="2D2E8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Espace réservé du numéro de diapositive 12"/>
          <p:cNvSpPr>
            <a:spLocks noGrp="1"/>
          </p:cNvSpPr>
          <p:nvPr>
            <p:ph type="sldNum" sz="quarter" idx="12"/>
          </p:nvPr>
        </p:nvSpPr>
        <p:spPr/>
        <p:txBody>
          <a:bodyPr/>
          <a:lstStyle/>
          <a:p>
            <a:fld id="{0F31DC1F-5561-484E-AB46-68C682854F61}" type="slidenum">
              <a:rPr lang="en-US" smtClean="0"/>
              <a:t>7</a:t>
            </a:fld>
            <a:endParaRPr lang="en-US" dirty="0"/>
          </a:p>
        </p:txBody>
      </p:sp>
      <p:grpSp>
        <p:nvGrpSpPr>
          <p:cNvPr id="4" name="Groupe 3"/>
          <p:cNvGrpSpPr/>
          <p:nvPr/>
        </p:nvGrpSpPr>
        <p:grpSpPr>
          <a:xfrm>
            <a:off x="107503" y="1203597"/>
            <a:ext cx="5959619" cy="2899838"/>
            <a:chOff x="107504" y="1491629"/>
            <a:chExt cx="5688632" cy="2666653"/>
          </a:xfrm>
        </p:grpSpPr>
        <p:sp>
          <p:nvSpPr>
            <p:cNvPr id="14" name="Espace réservé du contenu 2"/>
            <p:cNvSpPr txBox="1">
              <a:spLocks/>
            </p:cNvSpPr>
            <p:nvPr/>
          </p:nvSpPr>
          <p:spPr>
            <a:xfrm>
              <a:off x="107504" y="1491629"/>
              <a:ext cx="5688632" cy="2666653"/>
            </a:xfrm>
            <a:prstGeom prst="rect">
              <a:avLst/>
            </a:prstGeom>
            <a:ln>
              <a:solidFill>
                <a:srgbClr val="E94E1B"/>
              </a:solidFill>
            </a:ln>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altLang="ko-KR" sz="1100" dirty="0">
                <a:solidFill>
                  <a:srgbClr val="2D2E83"/>
                </a:solidFill>
              </a:endParaRPr>
            </a:p>
            <a:p>
              <a:pPr algn="just"/>
              <a:endParaRPr lang="en-GB" altLang="ko-KR" sz="1100" dirty="0">
                <a:solidFill>
                  <a:srgbClr val="2D2E83"/>
                </a:solidFill>
              </a:endParaRPr>
            </a:p>
            <a:p>
              <a:pPr algn="just"/>
              <a:endParaRPr lang="en-GB" altLang="ko-KR" sz="1100" dirty="0">
                <a:solidFill>
                  <a:srgbClr val="2D2E83"/>
                </a:solidFill>
              </a:endParaRPr>
            </a:p>
            <a:p>
              <a:pPr algn="just"/>
              <a:endParaRPr lang="en-GB" altLang="ko-KR" sz="1100" dirty="0">
                <a:solidFill>
                  <a:srgbClr val="2D2E83"/>
                </a:solidFill>
              </a:endParaRPr>
            </a:p>
            <a:p>
              <a:pPr algn="just"/>
              <a:endParaRPr lang="en-GB" altLang="ko-KR" sz="1100" dirty="0">
                <a:solidFill>
                  <a:srgbClr val="2D2E83"/>
                </a:solidFill>
              </a:endParaRPr>
            </a:p>
            <a:p>
              <a:pPr algn="just"/>
              <a:endParaRPr lang="en-GB" altLang="ko-KR" sz="1100" dirty="0">
                <a:solidFill>
                  <a:srgbClr val="2D2E83"/>
                </a:solidFill>
              </a:endParaRPr>
            </a:p>
            <a:p>
              <a:pPr algn="just"/>
              <a:endParaRPr lang="en-GB" altLang="ko-KR" sz="1100" dirty="0">
                <a:solidFill>
                  <a:srgbClr val="2D2E83"/>
                </a:solidFill>
              </a:endParaRPr>
            </a:p>
            <a:p>
              <a:pPr algn="just"/>
              <a:r>
                <a:rPr lang="en-GB" altLang="ko-KR" sz="1100" dirty="0" err="1">
                  <a:solidFill>
                    <a:srgbClr val="2D2E83"/>
                  </a:solidFill>
                </a:rPr>
                <a:t>Enrollment</a:t>
              </a:r>
              <a:r>
                <a:rPr lang="en-GB" altLang="ko-KR" sz="1100" dirty="0">
                  <a:solidFill>
                    <a:srgbClr val="2D2E83"/>
                  </a:solidFill>
                </a:rPr>
                <a:t> period: a common pot is created and members can </a:t>
              </a:r>
              <a:r>
                <a:rPr lang="en-GB" altLang="ko-KR" sz="1100" dirty="0" err="1">
                  <a:solidFill>
                    <a:srgbClr val="2D2E83"/>
                  </a:solidFill>
                </a:rPr>
                <a:t>enroll</a:t>
              </a:r>
              <a:r>
                <a:rPr lang="en-GB" altLang="ko-KR" sz="1100" dirty="0">
                  <a:solidFill>
                    <a:srgbClr val="2D2E83"/>
                  </a:solidFill>
                </a:rPr>
                <a:t> to cover potential claims by paying the contribution. </a:t>
              </a:r>
            </a:p>
            <a:p>
              <a:pPr algn="just"/>
              <a:r>
                <a:rPr lang="en-GB" altLang="ko-KR" sz="1100" dirty="0">
                  <a:solidFill>
                    <a:srgbClr val="2D2E83"/>
                  </a:solidFill>
                </a:rPr>
                <a:t>During the period of cover, the funds from the pot are used to pay claims. If the pot is becoming empty, </a:t>
              </a:r>
            </a:p>
            <a:p>
              <a:pPr algn="just"/>
              <a:r>
                <a:rPr lang="en-GB" altLang="ko-KR" sz="1100" b="1" dirty="0">
                  <a:solidFill>
                    <a:srgbClr val="2D2E83"/>
                  </a:solidFill>
                </a:rPr>
                <a:t>Claims are self-assessed</a:t>
              </a:r>
              <a:r>
                <a:rPr lang="en-GB" altLang="ko-KR" sz="1100" dirty="0">
                  <a:solidFill>
                    <a:srgbClr val="2D2E83"/>
                  </a:solidFill>
                </a:rPr>
                <a:t>: for each claim, 3 members are chosen randomly in the group to assess through the digital platform whether the claim should be covered.</a:t>
              </a:r>
            </a:p>
            <a:p>
              <a:pPr algn="just"/>
              <a:r>
                <a:rPr lang="en-GB" altLang="ko-KR" sz="1100" dirty="0">
                  <a:solidFill>
                    <a:srgbClr val="2D2E83"/>
                  </a:solidFill>
                </a:rPr>
                <a:t>At the end of the period, the remaining funds are redistributed to the members.</a:t>
              </a:r>
              <a:r>
                <a:rPr lang="en-GB" altLang="ko-KR" sz="800" dirty="0">
                  <a:solidFill>
                    <a:srgbClr val="2D2E83"/>
                  </a:solidFill>
                </a:rPr>
                <a:t> </a:t>
              </a:r>
            </a:p>
          </p:txBody>
        </p:sp>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1873" r="3100"/>
            <a:stretch/>
          </p:blipFill>
          <p:spPr>
            <a:xfrm>
              <a:off x="179512" y="1547210"/>
              <a:ext cx="5544616" cy="1264981"/>
            </a:xfrm>
            <a:prstGeom prst="rect">
              <a:avLst/>
            </a:prstGeom>
          </p:spPr>
        </p:pic>
      </p:grpSp>
      <p:sp>
        <p:nvSpPr>
          <p:cNvPr id="11" name="Espace réservé du contenu 2"/>
          <p:cNvSpPr txBox="1">
            <a:spLocks/>
          </p:cNvSpPr>
          <p:nvPr/>
        </p:nvSpPr>
        <p:spPr>
          <a:xfrm>
            <a:off x="6012160" y="2283718"/>
            <a:ext cx="3060340" cy="2448272"/>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altLang="ko-KR" sz="1100" dirty="0">
              <a:solidFill>
                <a:srgbClr val="2D2E83"/>
              </a:solidFill>
            </a:endParaRPr>
          </a:p>
          <a:p>
            <a:pPr marL="57150" indent="0" algn="just">
              <a:buNone/>
            </a:pPr>
            <a:r>
              <a:rPr lang="en-GB" altLang="ko-KR" sz="1100" dirty="0">
                <a:solidFill>
                  <a:srgbClr val="2D2E83"/>
                </a:solidFill>
              </a:rPr>
              <a:t>Yakman brings a new tool for affinity groups…</a:t>
            </a:r>
          </a:p>
          <a:p>
            <a:pPr marL="358775" lvl="1" indent="-176213" algn="just"/>
            <a:r>
              <a:rPr lang="en-GB" altLang="ko-KR" sz="1000" dirty="0">
                <a:solidFill>
                  <a:srgbClr val="2D2E83"/>
                </a:solidFill>
              </a:rPr>
              <a:t>Digitalisation of the native forms of insurance.</a:t>
            </a:r>
          </a:p>
          <a:p>
            <a:pPr marL="358775" lvl="1" indent="-176213" algn="just"/>
            <a:r>
              <a:rPr lang="en-GB" altLang="ko-KR" sz="1000" dirty="0">
                <a:solidFill>
                  <a:srgbClr val="2D2E83"/>
                </a:solidFill>
              </a:rPr>
              <a:t>Cash-back and collaborative claims handling</a:t>
            </a:r>
          </a:p>
          <a:p>
            <a:pPr marL="358775" lvl="1" indent="-176213" algn="just"/>
            <a:r>
              <a:rPr lang="en-GB" altLang="ko-KR" sz="1000" dirty="0">
                <a:solidFill>
                  <a:srgbClr val="2D2E83"/>
                </a:solidFill>
              </a:rPr>
              <a:t>Tailor-made covers defined in a few clicks over the platform.</a:t>
            </a:r>
          </a:p>
          <a:p>
            <a:pPr marL="0" indent="0" algn="just">
              <a:buNone/>
            </a:pPr>
            <a:r>
              <a:rPr lang="en-GB" altLang="ko-KR" sz="1200" dirty="0">
                <a:solidFill>
                  <a:srgbClr val="2D2E83"/>
                </a:solidFill>
              </a:rPr>
              <a:t>…with the technical support from Yakman.</a:t>
            </a:r>
          </a:p>
        </p:txBody>
      </p:sp>
      <p:grpSp>
        <p:nvGrpSpPr>
          <p:cNvPr id="12" name="Group 9"/>
          <p:cNvGrpSpPr>
            <a:grpSpLocks/>
          </p:cNvGrpSpPr>
          <p:nvPr/>
        </p:nvGrpSpPr>
        <p:grpSpPr bwMode="auto">
          <a:xfrm>
            <a:off x="6490225" y="1117522"/>
            <a:ext cx="2042215" cy="1375303"/>
            <a:chOff x="1299" y="1162"/>
            <a:chExt cx="4075" cy="2744"/>
          </a:xfrm>
          <a:solidFill>
            <a:schemeClr val="accent2"/>
          </a:solidFill>
        </p:grpSpPr>
        <p:sp>
          <p:nvSpPr>
            <p:cNvPr id="15" name="Freeform 4"/>
            <p:cNvSpPr>
              <a:spLocks noEditPoints="1"/>
            </p:cNvSpPr>
            <p:nvPr/>
          </p:nvSpPr>
          <p:spPr bwMode="auto">
            <a:xfrm>
              <a:off x="3267" y="1794"/>
              <a:ext cx="2107" cy="2112"/>
            </a:xfrm>
            <a:custGeom>
              <a:avLst/>
              <a:gdLst>
                <a:gd name="T0" fmla="*/ 5196 w 1276"/>
                <a:gd name="T1" fmla="*/ 2890 h 1279"/>
                <a:gd name="T2" fmla="*/ 5192 w 1276"/>
                <a:gd name="T3" fmla="*/ 2746 h 1279"/>
                <a:gd name="T4" fmla="*/ 5745 w 1276"/>
                <a:gd name="T5" fmla="*/ 2553 h 1279"/>
                <a:gd name="T6" fmla="*/ 5593 w 1276"/>
                <a:gd name="T7" fmla="*/ 1826 h 1279"/>
                <a:gd name="T8" fmla="*/ 4970 w 1276"/>
                <a:gd name="T9" fmla="*/ 1904 h 1279"/>
                <a:gd name="T10" fmla="*/ 4742 w 1276"/>
                <a:gd name="T11" fmla="*/ 1521 h 1279"/>
                <a:gd name="T12" fmla="*/ 5107 w 1276"/>
                <a:gd name="T13" fmla="*/ 1022 h 1279"/>
                <a:gd name="T14" fmla="*/ 4584 w 1276"/>
                <a:gd name="T15" fmla="*/ 499 h 1279"/>
                <a:gd name="T16" fmla="*/ 4093 w 1276"/>
                <a:gd name="T17" fmla="*/ 941 h 1279"/>
                <a:gd name="T18" fmla="*/ 3790 w 1276"/>
                <a:gd name="T19" fmla="*/ 788 h 1279"/>
                <a:gd name="T20" fmla="*/ 3818 w 1276"/>
                <a:gd name="T21" fmla="*/ 167 h 1279"/>
                <a:gd name="T22" fmla="*/ 3131 w 1276"/>
                <a:gd name="T23" fmla="*/ 0 h 1279"/>
                <a:gd name="T24" fmla="*/ 2926 w 1276"/>
                <a:gd name="T25" fmla="*/ 616 h 1279"/>
                <a:gd name="T26" fmla="*/ 2923 w 1276"/>
                <a:gd name="T27" fmla="*/ 616 h 1279"/>
                <a:gd name="T28" fmla="*/ 2467 w 1276"/>
                <a:gd name="T29" fmla="*/ 662 h 1279"/>
                <a:gd name="T30" fmla="*/ 2161 w 1276"/>
                <a:gd name="T31" fmla="*/ 63 h 1279"/>
                <a:gd name="T32" fmla="*/ 1486 w 1276"/>
                <a:gd name="T33" fmla="*/ 317 h 1279"/>
                <a:gd name="T34" fmla="*/ 1658 w 1276"/>
                <a:gd name="T35" fmla="*/ 1001 h 1279"/>
                <a:gd name="T36" fmla="*/ 1301 w 1276"/>
                <a:gd name="T37" fmla="*/ 1293 h 1279"/>
                <a:gd name="T38" fmla="*/ 733 w 1276"/>
                <a:gd name="T39" fmla="*/ 981 h 1279"/>
                <a:gd name="T40" fmla="*/ 284 w 1276"/>
                <a:gd name="T41" fmla="*/ 1554 h 1279"/>
                <a:gd name="T42" fmla="*/ 829 w 1276"/>
                <a:gd name="T43" fmla="*/ 2005 h 1279"/>
                <a:gd name="T44" fmla="*/ 703 w 1276"/>
                <a:gd name="T45" fmla="*/ 2383 h 1279"/>
                <a:gd name="T46" fmla="*/ 50 w 1276"/>
                <a:gd name="T47" fmla="*/ 2441 h 1279"/>
                <a:gd name="T48" fmla="*/ 0 w 1276"/>
                <a:gd name="T49" fmla="*/ 3152 h 1279"/>
                <a:gd name="T50" fmla="*/ 670 w 1276"/>
                <a:gd name="T51" fmla="*/ 3237 h 1279"/>
                <a:gd name="T52" fmla="*/ 670 w 1276"/>
                <a:gd name="T53" fmla="*/ 3220 h 1279"/>
                <a:gd name="T54" fmla="*/ 766 w 1276"/>
                <a:gd name="T55" fmla="*/ 3610 h 1279"/>
                <a:gd name="T56" fmla="*/ 766 w 1276"/>
                <a:gd name="T57" fmla="*/ 3610 h 1279"/>
                <a:gd name="T58" fmla="*/ 251 w 1276"/>
                <a:gd name="T59" fmla="*/ 4024 h 1279"/>
                <a:gd name="T60" fmla="*/ 608 w 1276"/>
                <a:gd name="T61" fmla="*/ 4668 h 1279"/>
                <a:gd name="T62" fmla="*/ 1215 w 1276"/>
                <a:gd name="T63" fmla="*/ 4396 h 1279"/>
                <a:gd name="T64" fmla="*/ 1215 w 1276"/>
                <a:gd name="T65" fmla="*/ 4396 h 1279"/>
                <a:gd name="T66" fmla="*/ 1536 w 1276"/>
                <a:gd name="T67" fmla="*/ 4693 h 1279"/>
                <a:gd name="T68" fmla="*/ 1516 w 1276"/>
                <a:gd name="T69" fmla="*/ 4681 h 1279"/>
                <a:gd name="T70" fmla="*/ 1298 w 1276"/>
                <a:gd name="T71" fmla="*/ 5282 h 1279"/>
                <a:gd name="T72" fmla="*/ 1935 w 1276"/>
                <a:gd name="T73" fmla="*/ 5601 h 1279"/>
                <a:gd name="T74" fmla="*/ 2274 w 1276"/>
                <a:gd name="T75" fmla="*/ 5074 h 1279"/>
                <a:gd name="T76" fmla="*/ 2252 w 1276"/>
                <a:gd name="T77" fmla="*/ 5066 h 1279"/>
                <a:gd name="T78" fmla="*/ 2743 w 1276"/>
                <a:gd name="T79" fmla="*/ 5157 h 1279"/>
                <a:gd name="T80" fmla="*/ 2730 w 1276"/>
                <a:gd name="T81" fmla="*/ 5159 h 1279"/>
                <a:gd name="T82" fmla="*/ 2850 w 1276"/>
                <a:gd name="T83" fmla="*/ 5760 h 1279"/>
                <a:gd name="T84" fmla="*/ 3547 w 1276"/>
                <a:gd name="T85" fmla="*/ 5689 h 1279"/>
                <a:gd name="T86" fmla="*/ 3568 w 1276"/>
                <a:gd name="T87" fmla="*/ 5069 h 1279"/>
                <a:gd name="T88" fmla="*/ 3927 w 1276"/>
                <a:gd name="T89" fmla="*/ 4931 h 1279"/>
                <a:gd name="T90" fmla="*/ 4404 w 1276"/>
                <a:gd name="T91" fmla="*/ 5325 h 1279"/>
                <a:gd name="T92" fmla="*/ 4929 w 1276"/>
                <a:gd name="T93" fmla="*/ 4886 h 1279"/>
                <a:gd name="T94" fmla="*/ 4610 w 1276"/>
                <a:gd name="T95" fmla="*/ 4412 h 1279"/>
                <a:gd name="T96" fmla="*/ 4924 w 1276"/>
                <a:gd name="T97" fmla="*/ 3961 h 1279"/>
                <a:gd name="T98" fmla="*/ 5467 w 1276"/>
                <a:gd name="T99" fmla="*/ 4125 h 1279"/>
                <a:gd name="T100" fmla="*/ 5732 w 1276"/>
                <a:gd name="T101" fmla="*/ 3463 h 1279"/>
                <a:gd name="T102" fmla="*/ 5178 w 1276"/>
                <a:gd name="T103" fmla="*/ 3174 h 1279"/>
                <a:gd name="T104" fmla="*/ 5196 w 1276"/>
                <a:gd name="T105" fmla="*/ 2890 h 1279"/>
                <a:gd name="T106" fmla="*/ 2918 w 1276"/>
                <a:gd name="T107" fmla="*/ 4345 h 1279"/>
                <a:gd name="T108" fmla="*/ 1465 w 1276"/>
                <a:gd name="T109" fmla="*/ 2896 h 1279"/>
                <a:gd name="T110" fmla="*/ 2918 w 1276"/>
                <a:gd name="T111" fmla="*/ 1445 h 1279"/>
                <a:gd name="T112" fmla="*/ 4368 w 1276"/>
                <a:gd name="T113" fmla="*/ 2896 h 1279"/>
                <a:gd name="T114" fmla="*/ 2918 w 1276"/>
                <a:gd name="T115" fmla="*/ 4345 h 1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1279"/>
                <a:gd name="T176" fmla="*/ 1276 w 1276"/>
                <a:gd name="T177" fmla="*/ 1279 h 1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1279">
                  <a:moveTo>
                    <a:pt x="1154" y="642"/>
                  </a:moveTo>
                  <a:cubicBezTo>
                    <a:pt x="1154" y="631"/>
                    <a:pt x="1154" y="620"/>
                    <a:pt x="1153" y="610"/>
                  </a:cubicBezTo>
                  <a:cubicBezTo>
                    <a:pt x="1276" y="567"/>
                    <a:pt x="1276" y="567"/>
                    <a:pt x="1276" y="567"/>
                  </a:cubicBezTo>
                  <a:cubicBezTo>
                    <a:pt x="1242" y="406"/>
                    <a:pt x="1242" y="406"/>
                    <a:pt x="1242" y="406"/>
                  </a:cubicBezTo>
                  <a:cubicBezTo>
                    <a:pt x="1104" y="423"/>
                    <a:pt x="1104" y="423"/>
                    <a:pt x="1104" y="423"/>
                  </a:cubicBezTo>
                  <a:cubicBezTo>
                    <a:pt x="1090" y="393"/>
                    <a:pt x="1073" y="365"/>
                    <a:pt x="1053" y="338"/>
                  </a:cubicBezTo>
                  <a:cubicBezTo>
                    <a:pt x="1134" y="227"/>
                    <a:pt x="1134" y="227"/>
                    <a:pt x="1134" y="227"/>
                  </a:cubicBezTo>
                  <a:cubicBezTo>
                    <a:pt x="1018" y="111"/>
                    <a:pt x="1018" y="111"/>
                    <a:pt x="1018" y="111"/>
                  </a:cubicBezTo>
                  <a:cubicBezTo>
                    <a:pt x="909" y="209"/>
                    <a:pt x="909" y="209"/>
                    <a:pt x="909" y="209"/>
                  </a:cubicBezTo>
                  <a:cubicBezTo>
                    <a:pt x="888" y="196"/>
                    <a:pt x="865" y="184"/>
                    <a:pt x="842" y="175"/>
                  </a:cubicBezTo>
                  <a:cubicBezTo>
                    <a:pt x="848" y="37"/>
                    <a:pt x="848" y="37"/>
                    <a:pt x="848" y="37"/>
                  </a:cubicBezTo>
                  <a:cubicBezTo>
                    <a:pt x="695" y="0"/>
                    <a:pt x="695" y="0"/>
                    <a:pt x="695" y="0"/>
                  </a:cubicBezTo>
                  <a:cubicBezTo>
                    <a:pt x="650" y="137"/>
                    <a:pt x="650" y="137"/>
                    <a:pt x="650" y="137"/>
                  </a:cubicBezTo>
                  <a:cubicBezTo>
                    <a:pt x="650" y="137"/>
                    <a:pt x="649" y="137"/>
                    <a:pt x="649" y="137"/>
                  </a:cubicBezTo>
                  <a:cubicBezTo>
                    <a:pt x="615" y="137"/>
                    <a:pt x="581" y="140"/>
                    <a:pt x="548" y="147"/>
                  </a:cubicBezTo>
                  <a:cubicBezTo>
                    <a:pt x="480" y="14"/>
                    <a:pt x="480" y="14"/>
                    <a:pt x="480" y="14"/>
                  </a:cubicBezTo>
                  <a:cubicBezTo>
                    <a:pt x="330" y="70"/>
                    <a:pt x="330" y="70"/>
                    <a:pt x="330" y="70"/>
                  </a:cubicBezTo>
                  <a:cubicBezTo>
                    <a:pt x="368" y="222"/>
                    <a:pt x="368" y="222"/>
                    <a:pt x="368" y="222"/>
                  </a:cubicBezTo>
                  <a:cubicBezTo>
                    <a:pt x="339" y="241"/>
                    <a:pt x="313" y="263"/>
                    <a:pt x="289" y="287"/>
                  </a:cubicBezTo>
                  <a:cubicBezTo>
                    <a:pt x="163" y="218"/>
                    <a:pt x="163" y="218"/>
                    <a:pt x="163" y="218"/>
                  </a:cubicBezTo>
                  <a:cubicBezTo>
                    <a:pt x="63" y="345"/>
                    <a:pt x="63" y="345"/>
                    <a:pt x="63" y="345"/>
                  </a:cubicBezTo>
                  <a:cubicBezTo>
                    <a:pt x="184" y="445"/>
                    <a:pt x="184" y="445"/>
                    <a:pt x="184" y="445"/>
                  </a:cubicBezTo>
                  <a:cubicBezTo>
                    <a:pt x="172" y="472"/>
                    <a:pt x="163" y="500"/>
                    <a:pt x="156" y="529"/>
                  </a:cubicBezTo>
                  <a:cubicBezTo>
                    <a:pt x="11" y="542"/>
                    <a:pt x="11" y="542"/>
                    <a:pt x="11" y="542"/>
                  </a:cubicBezTo>
                  <a:cubicBezTo>
                    <a:pt x="0" y="700"/>
                    <a:pt x="0" y="700"/>
                    <a:pt x="0" y="700"/>
                  </a:cubicBezTo>
                  <a:cubicBezTo>
                    <a:pt x="149" y="719"/>
                    <a:pt x="149" y="719"/>
                    <a:pt x="149" y="719"/>
                  </a:cubicBezTo>
                  <a:cubicBezTo>
                    <a:pt x="149" y="715"/>
                    <a:pt x="149" y="715"/>
                    <a:pt x="149" y="715"/>
                  </a:cubicBezTo>
                  <a:cubicBezTo>
                    <a:pt x="154" y="745"/>
                    <a:pt x="161" y="774"/>
                    <a:pt x="170" y="802"/>
                  </a:cubicBezTo>
                  <a:cubicBezTo>
                    <a:pt x="170" y="802"/>
                    <a:pt x="170" y="802"/>
                    <a:pt x="170" y="802"/>
                  </a:cubicBezTo>
                  <a:cubicBezTo>
                    <a:pt x="56" y="894"/>
                    <a:pt x="56" y="894"/>
                    <a:pt x="56" y="894"/>
                  </a:cubicBezTo>
                  <a:cubicBezTo>
                    <a:pt x="135" y="1037"/>
                    <a:pt x="135" y="1037"/>
                    <a:pt x="135" y="1037"/>
                  </a:cubicBezTo>
                  <a:cubicBezTo>
                    <a:pt x="270" y="976"/>
                    <a:pt x="270" y="976"/>
                    <a:pt x="270" y="976"/>
                  </a:cubicBezTo>
                  <a:cubicBezTo>
                    <a:pt x="270" y="976"/>
                    <a:pt x="270" y="976"/>
                    <a:pt x="270" y="976"/>
                  </a:cubicBezTo>
                  <a:cubicBezTo>
                    <a:pt x="292" y="1000"/>
                    <a:pt x="316" y="1022"/>
                    <a:pt x="341" y="1042"/>
                  </a:cubicBezTo>
                  <a:cubicBezTo>
                    <a:pt x="337" y="1040"/>
                    <a:pt x="337" y="1040"/>
                    <a:pt x="337" y="1040"/>
                  </a:cubicBezTo>
                  <a:cubicBezTo>
                    <a:pt x="288" y="1173"/>
                    <a:pt x="288" y="1173"/>
                    <a:pt x="288" y="1173"/>
                  </a:cubicBezTo>
                  <a:cubicBezTo>
                    <a:pt x="430" y="1244"/>
                    <a:pt x="430" y="1244"/>
                    <a:pt x="430" y="1244"/>
                  </a:cubicBezTo>
                  <a:cubicBezTo>
                    <a:pt x="505" y="1127"/>
                    <a:pt x="505" y="1127"/>
                    <a:pt x="505" y="1127"/>
                  </a:cubicBezTo>
                  <a:cubicBezTo>
                    <a:pt x="500" y="1125"/>
                    <a:pt x="500" y="1125"/>
                    <a:pt x="500" y="1125"/>
                  </a:cubicBezTo>
                  <a:cubicBezTo>
                    <a:pt x="535" y="1135"/>
                    <a:pt x="572" y="1142"/>
                    <a:pt x="609" y="1145"/>
                  </a:cubicBezTo>
                  <a:cubicBezTo>
                    <a:pt x="606" y="1146"/>
                    <a:pt x="606" y="1146"/>
                    <a:pt x="606" y="1146"/>
                  </a:cubicBezTo>
                  <a:cubicBezTo>
                    <a:pt x="633" y="1279"/>
                    <a:pt x="633" y="1279"/>
                    <a:pt x="633" y="1279"/>
                  </a:cubicBezTo>
                  <a:cubicBezTo>
                    <a:pt x="788" y="1263"/>
                    <a:pt x="788" y="1263"/>
                    <a:pt x="788" y="1263"/>
                  </a:cubicBezTo>
                  <a:cubicBezTo>
                    <a:pt x="793" y="1126"/>
                    <a:pt x="793" y="1126"/>
                    <a:pt x="793" y="1126"/>
                  </a:cubicBezTo>
                  <a:cubicBezTo>
                    <a:pt x="820" y="1118"/>
                    <a:pt x="847" y="1107"/>
                    <a:pt x="872" y="1095"/>
                  </a:cubicBezTo>
                  <a:cubicBezTo>
                    <a:pt x="978" y="1183"/>
                    <a:pt x="978" y="1183"/>
                    <a:pt x="978" y="1183"/>
                  </a:cubicBezTo>
                  <a:cubicBezTo>
                    <a:pt x="1095" y="1085"/>
                    <a:pt x="1095" y="1085"/>
                    <a:pt x="1095" y="1085"/>
                  </a:cubicBezTo>
                  <a:cubicBezTo>
                    <a:pt x="1024" y="980"/>
                    <a:pt x="1024" y="980"/>
                    <a:pt x="1024" y="980"/>
                  </a:cubicBezTo>
                  <a:cubicBezTo>
                    <a:pt x="1051" y="950"/>
                    <a:pt x="1075" y="916"/>
                    <a:pt x="1094" y="880"/>
                  </a:cubicBezTo>
                  <a:cubicBezTo>
                    <a:pt x="1214" y="916"/>
                    <a:pt x="1214" y="916"/>
                    <a:pt x="1214" y="916"/>
                  </a:cubicBezTo>
                  <a:cubicBezTo>
                    <a:pt x="1273" y="769"/>
                    <a:pt x="1273" y="769"/>
                    <a:pt x="1273" y="769"/>
                  </a:cubicBezTo>
                  <a:cubicBezTo>
                    <a:pt x="1150" y="705"/>
                    <a:pt x="1150" y="705"/>
                    <a:pt x="1150" y="705"/>
                  </a:cubicBezTo>
                  <a:cubicBezTo>
                    <a:pt x="1153" y="684"/>
                    <a:pt x="1154" y="663"/>
                    <a:pt x="1154" y="642"/>
                  </a:cubicBezTo>
                  <a:close/>
                  <a:moveTo>
                    <a:pt x="648" y="965"/>
                  </a:moveTo>
                  <a:cubicBezTo>
                    <a:pt x="470" y="965"/>
                    <a:pt x="325" y="821"/>
                    <a:pt x="325" y="643"/>
                  </a:cubicBezTo>
                  <a:cubicBezTo>
                    <a:pt x="325" y="465"/>
                    <a:pt x="470" y="321"/>
                    <a:pt x="648" y="321"/>
                  </a:cubicBezTo>
                  <a:cubicBezTo>
                    <a:pt x="826" y="321"/>
                    <a:pt x="970" y="465"/>
                    <a:pt x="970" y="643"/>
                  </a:cubicBezTo>
                  <a:cubicBezTo>
                    <a:pt x="970" y="821"/>
                    <a:pt x="826" y="965"/>
                    <a:pt x="648" y="965"/>
                  </a:cubicBezTo>
                  <a:close/>
                </a:path>
              </a:pathLst>
            </a:custGeom>
            <a:solidFill>
              <a:schemeClr val="tx2"/>
            </a:solidFill>
            <a:ln w="9525">
              <a:noFill/>
              <a:round/>
              <a:headEnd/>
              <a:tailEnd/>
            </a:ln>
          </p:spPr>
          <p:txBody>
            <a:bodyPr/>
            <a:lstStyle/>
            <a:p>
              <a:endParaRPr lang="en-GB" dirty="0"/>
            </a:p>
          </p:txBody>
        </p:sp>
        <p:sp>
          <p:nvSpPr>
            <p:cNvPr id="16" name="Freeform 5"/>
            <p:cNvSpPr>
              <a:spLocks noEditPoints="1"/>
            </p:cNvSpPr>
            <p:nvPr/>
          </p:nvSpPr>
          <p:spPr bwMode="auto">
            <a:xfrm>
              <a:off x="1299" y="1162"/>
              <a:ext cx="2107" cy="2111"/>
            </a:xfrm>
            <a:custGeom>
              <a:avLst/>
              <a:gdLst>
                <a:gd name="T0" fmla="*/ 5196 w 1276"/>
                <a:gd name="T1" fmla="*/ 2888 h 1279"/>
                <a:gd name="T2" fmla="*/ 5192 w 1276"/>
                <a:gd name="T3" fmla="*/ 2743 h 1279"/>
                <a:gd name="T4" fmla="*/ 5745 w 1276"/>
                <a:gd name="T5" fmla="*/ 2550 h 1279"/>
                <a:gd name="T6" fmla="*/ 5593 w 1276"/>
                <a:gd name="T7" fmla="*/ 1825 h 1279"/>
                <a:gd name="T8" fmla="*/ 4970 w 1276"/>
                <a:gd name="T9" fmla="*/ 1901 h 1279"/>
                <a:gd name="T10" fmla="*/ 4736 w 1276"/>
                <a:gd name="T11" fmla="*/ 1520 h 1279"/>
                <a:gd name="T12" fmla="*/ 5101 w 1276"/>
                <a:gd name="T13" fmla="*/ 1022 h 1279"/>
                <a:gd name="T14" fmla="*/ 4577 w 1276"/>
                <a:gd name="T15" fmla="*/ 498 h 1279"/>
                <a:gd name="T16" fmla="*/ 4093 w 1276"/>
                <a:gd name="T17" fmla="*/ 939 h 1279"/>
                <a:gd name="T18" fmla="*/ 3788 w 1276"/>
                <a:gd name="T19" fmla="*/ 787 h 1279"/>
                <a:gd name="T20" fmla="*/ 3818 w 1276"/>
                <a:gd name="T21" fmla="*/ 167 h 1279"/>
                <a:gd name="T22" fmla="*/ 3124 w 1276"/>
                <a:gd name="T23" fmla="*/ 0 h 1279"/>
                <a:gd name="T24" fmla="*/ 2926 w 1276"/>
                <a:gd name="T25" fmla="*/ 616 h 1279"/>
                <a:gd name="T26" fmla="*/ 2923 w 1276"/>
                <a:gd name="T27" fmla="*/ 616 h 1279"/>
                <a:gd name="T28" fmla="*/ 2467 w 1276"/>
                <a:gd name="T29" fmla="*/ 662 h 1279"/>
                <a:gd name="T30" fmla="*/ 2161 w 1276"/>
                <a:gd name="T31" fmla="*/ 63 h 1279"/>
                <a:gd name="T32" fmla="*/ 1481 w 1276"/>
                <a:gd name="T33" fmla="*/ 315 h 1279"/>
                <a:gd name="T34" fmla="*/ 1653 w 1276"/>
                <a:gd name="T35" fmla="*/ 997 h 1279"/>
                <a:gd name="T36" fmla="*/ 1301 w 1276"/>
                <a:gd name="T37" fmla="*/ 1291 h 1279"/>
                <a:gd name="T38" fmla="*/ 732 w 1276"/>
                <a:gd name="T39" fmla="*/ 980 h 1279"/>
                <a:gd name="T40" fmla="*/ 284 w 1276"/>
                <a:gd name="T41" fmla="*/ 1550 h 1279"/>
                <a:gd name="T42" fmla="*/ 824 w 1276"/>
                <a:gd name="T43" fmla="*/ 1999 h 1279"/>
                <a:gd name="T44" fmla="*/ 703 w 1276"/>
                <a:gd name="T45" fmla="*/ 2378 h 1279"/>
                <a:gd name="T46" fmla="*/ 46 w 1276"/>
                <a:gd name="T47" fmla="*/ 2438 h 1279"/>
                <a:gd name="T48" fmla="*/ 0 w 1276"/>
                <a:gd name="T49" fmla="*/ 3146 h 1279"/>
                <a:gd name="T50" fmla="*/ 670 w 1276"/>
                <a:gd name="T51" fmla="*/ 3233 h 1279"/>
                <a:gd name="T52" fmla="*/ 670 w 1276"/>
                <a:gd name="T53" fmla="*/ 3215 h 1279"/>
                <a:gd name="T54" fmla="*/ 761 w 1276"/>
                <a:gd name="T55" fmla="*/ 3606 h 1279"/>
                <a:gd name="T56" fmla="*/ 761 w 1276"/>
                <a:gd name="T57" fmla="*/ 3606 h 1279"/>
                <a:gd name="T58" fmla="*/ 251 w 1276"/>
                <a:gd name="T59" fmla="*/ 4021 h 1279"/>
                <a:gd name="T60" fmla="*/ 603 w 1276"/>
                <a:gd name="T61" fmla="*/ 4664 h 1279"/>
                <a:gd name="T62" fmla="*/ 1215 w 1276"/>
                <a:gd name="T63" fmla="*/ 4389 h 1279"/>
                <a:gd name="T64" fmla="*/ 1215 w 1276"/>
                <a:gd name="T65" fmla="*/ 4389 h 1279"/>
                <a:gd name="T66" fmla="*/ 1536 w 1276"/>
                <a:gd name="T67" fmla="*/ 4686 h 1279"/>
                <a:gd name="T68" fmla="*/ 1516 w 1276"/>
                <a:gd name="T69" fmla="*/ 4678 h 1279"/>
                <a:gd name="T70" fmla="*/ 1293 w 1276"/>
                <a:gd name="T71" fmla="*/ 5273 h 1279"/>
                <a:gd name="T72" fmla="*/ 1930 w 1276"/>
                <a:gd name="T73" fmla="*/ 5592 h 1279"/>
                <a:gd name="T74" fmla="*/ 2269 w 1276"/>
                <a:gd name="T75" fmla="*/ 5067 h 1279"/>
                <a:gd name="T76" fmla="*/ 2252 w 1276"/>
                <a:gd name="T77" fmla="*/ 5059 h 1279"/>
                <a:gd name="T78" fmla="*/ 2743 w 1276"/>
                <a:gd name="T79" fmla="*/ 5148 h 1279"/>
                <a:gd name="T80" fmla="*/ 2725 w 1276"/>
                <a:gd name="T81" fmla="*/ 5151 h 1279"/>
                <a:gd name="T82" fmla="*/ 2847 w 1276"/>
                <a:gd name="T83" fmla="*/ 5750 h 1279"/>
                <a:gd name="T84" fmla="*/ 3547 w 1276"/>
                <a:gd name="T85" fmla="*/ 5679 h 1279"/>
                <a:gd name="T86" fmla="*/ 3567 w 1276"/>
                <a:gd name="T87" fmla="*/ 5062 h 1279"/>
                <a:gd name="T88" fmla="*/ 3927 w 1276"/>
                <a:gd name="T89" fmla="*/ 4922 h 1279"/>
                <a:gd name="T90" fmla="*/ 4404 w 1276"/>
                <a:gd name="T91" fmla="*/ 5320 h 1279"/>
                <a:gd name="T92" fmla="*/ 4924 w 1276"/>
                <a:gd name="T93" fmla="*/ 4879 h 1279"/>
                <a:gd name="T94" fmla="*/ 4610 w 1276"/>
                <a:gd name="T95" fmla="*/ 4405 h 1279"/>
                <a:gd name="T96" fmla="*/ 4924 w 1276"/>
                <a:gd name="T97" fmla="*/ 3956 h 1279"/>
                <a:gd name="T98" fmla="*/ 5467 w 1276"/>
                <a:gd name="T99" fmla="*/ 4120 h 1279"/>
                <a:gd name="T100" fmla="*/ 5727 w 1276"/>
                <a:gd name="T101" fmla="*/ 3456 h 1279"/>
                <a:gd name="T102" fmla="*/ 5178 w 1276"/>
                <a:gd name="T103" fmla="*/ 3171 h 1279"/>
                <a:gd name="T104" fmla="*/ 5196 w 1276"/>
                <a:gd name="T105" fmla="*/ 2888 h 1279"/>
                <a:gd name="T106" fmla="*/ 2913 w 1276"/>
                <a:gd name="T107" fmla="*/ 4339 h 1279"/>
                <a:gd name="T108" fmla="*/ 1465 w 1276"/>
                <a:gd name="T109" fmla="*/ 2890 h 1279"/>
                <a:gd name="T110" fmla="*/ 2913 w 1276"/>
                <a:gd name="T111" fmla="*/ 1444 h 1279"/>
                <a:gd name="T112" fmla="*/ 4363 w 1276"/>
                <a:gd name="T113" fmla="*/ 2890 h 1279"/>
                <a:gd name="T114" fmla="*/ 2913 w 1276"/>
                <a:gd name="T115" fmla="*/ 4339 h 1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1279"/>
                <a:gd name="T176" fmla="*/ 1276 w 1276"/>
                <a:gd name="T177" fmla="*/ 1279 h 1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1279">
                  <a:moveTo>
                    <a:pt x="1154" y="642"/>
                  </a:moveTo>
                  <a:cubicBezTo>
                    <a:pt x="1154" y="631"/>
                    <a:pt x="1153" y="620"/>
                    <a:pt x="1153" y="610"/>
                  </a:cubicBezTo>
                  <a:cubicBezTo>
                    <a:pt x="1276" y="567"/>
                    <a:pt x="1276" y="567"/>
                    <a:pt x="1276" y="567"/>
                  </a:cubicBezTo>
                  <a:cubicBezTo>
                    <a:pt x="1242" y="406"/>
                    <a:pt x="1242" y="406"/>
                    <a:pt x="1242" y="406"/>
                  </a:cubicBezTo>
                  <a:cubicBezTo>
                    <a:pt x="1104" y="423"/>
                    <a:pt x="1104" y="423"/>
                    <a:pt x="1104" y="423"/>
                  </a:cubicBezTo>
                  <a:cubicBezTo>
                    <a:pt x="1089" y="393"/>
                    <a:pt x="1072" y="365"/>
                    <a:pt x="1052" y="338"/>
                  </a:cubicBezTo>
                  <a:cubicBezTo>
                    <a:pt x="1133" y="227"/>
                    <a:pt x="1133" y="227"/>
                    <a:pt x="1133" y="227"/>
                  </a:cubicBezTo>
                  <a:cubicBezTo>
                    <a:pt x="1017" y="111"/>
                    <a:pt x="1017" y="111"/>
                    <a:pt x="1017" y="111"/>
                  </a:cubicBezTo>
                  <a:cubicBezTo>
                    <a:pt x="909" y="209"/>
                    <a:pt x="909" y="209"/>
                    <a:pt x="909" y="209"/>
                  </a:cubicBezTo>
                  <a:cubicBezTo>
                    <a:pt x="887" y="196"/>
                    <a:pt x="865" y="184"/>
                    <a:pt x="841" y="175"/>
                  </a:cubicBezTo>
                  <a:cubicBezTo>
                    <a:pt x="848" y="37"/>
                    <a:pt x="848" y="37"/>
                    <a:pt x="848" y="37"/>
                  </a:cubicBezTo>
                  <a:cubicBezTo>
                    <a:pt x="694" y="0"/>
                    <a:pt x="694" y="0"/>
                    <a:pt x="694" y="0"/>
                  </a:cubicBezTo>
                  <a:cubicBezTo>
                    <a:pt x="650" y="137"/>
                    <a:pt x="650" y="137"/>
                    <a:pt x="650" y="137"/>
                  </a:cubicBezTo>
                  <a:cubicBezTo>
                    <a:pt x="649" y="137"/>
                    <a:pt x="649" y="137"/>
                    <a:pt x="649" y="137"/>
                  </a:cubicBezTo>
                  <a:cubicBezTo>
                    <a:pt x="614" y="137"/>
                    <a:pt x="580" y="140"/>
                    <a:pt x="548" y="147"/>
                  </a:cubicBezTo>
                  <a:cubicBezTo>
                    <a:pt x="480" y="14"/>
                    <a:pt x="480" y="14"/>
                    <a:pt x="480" y="14"/>
                  </a:cubicBezTo>
                  <a:cubicBezTo>
                    <a:pt x="329" y="70"/>
                    <a:pt x="329" y="70"/>
                    <a:pt x="329" y="70"/>
                  </a:cubicBezTo>
                  <a:cubicBezTo>
                    <a:pt x="367" y="222"/>
                    <a:pt x="367" y="222"/>
                    <a:pt x="367" y="222"/>
                  </a:cubicBezTo>
                  <a:cubicBezTo>
                    <a:pt x="339" y="241"/>
                    <a:pt x="313" y="263"/>
                    <a:pt x="289" y="287"/>
                  </a:cubicBezTo>
                  <a:cubicBezTo>
                    <a:pt x="162" y="218"/>
                    <a:pt x="162" y="218"/>
                    <a:pt x="162" y="218"/>
                  </a:cubicBezTo>
                  <a:cubicBezTo>
                    <a:pt x="63" y="345"/>
                    <a:pt x="63" y="345"/>
                    <a:pt x="63" y="345"/>
                  </a:cubicBezTo>
                  <a:cubicBezTo>
                    <a:pt x="183" y="445"/>
                    <a:pt x="183" y="445"/>
                    <a:pt x="183" y="445"/>
                  </a:cubicBezTo>
                  <a:cubicBezTo>
                    <a:pt x="172" y="472"/>
                    <a:pt x="163" y="500"/>
                    <a:pt x="156" y="529"/>
                  </a:cubicBezTo>
                  <a:cubicBezTo>
                    <a:pt x="10" y="542"/>
                    <a:pt x="10" y="542"/>
                    <a:pt x="10" y="542"/>
                  </a:cubicBezTo>
                  <a:cubicBezTo>
                    <a:pt x="0" y="700"/>
                    <a:pt x="0" y="700"/>
                    <a:pt x="0" y="700"/>
                  </a:cubicBezTo>
                  <a:cubicBezTo>
                    <a:pt x="149" y="719"/>
                    <a:pt x="149" y="719"/>
                    <a:pt x="149" y="719"/>
                  </a:cubicBezTo>
                  <a:cubicBezTo>
                    <a:pt x="149" y="715"/>
                    <a:pt x="149" y="715"/>
                    <a:pt x="149" y="715"/>
                  </a:cubicBezTo>
                  <a:cubicBezTo>
                    <a:pt x="153" y="745"/>
                    <a:pt x="160" y="774"/>
                    <a:pt x="169" y="802"/>
                  </a:cubicBezTo>
                  <a:cubicBezTo>
                    <a:pt x="169" y="802"/>
                    <a:pt x="169" y="802"/>
                    <a:pt x="169" y="802"/>
                  </a:cubicBezTo>
                  <a:cubicBezTo>
                    <a:pt x="56" y="894"/>
                    <a:pt x="56" y="894"/>
                    <a:pt x="56" y="894"/>
                  </a:cubicBezTo>
                  <a:cubicBezTo>
                    <a:pt x="134" y="1037"/>
                    <a:pt x="134" y="1037"/>
                    <a:pt x="134" y="1037"/>
                  </a:cubicBezTo>
                  <a:cubicBezTo>
                    <a:pt x="270" y="976"/>
                    <a:pt x="270" y="976"/>
                    <a:pt x="270" y="976"/>
                  </a:cubicBezTo>
                  <a:cubicBezTo>
                    <a:pt x="270" y="976"/>
                    <a:pt x="270" y="976"/>
                    <a:pt x="270" y="976"/>
                  </a:cubicBezTo>
                  <a:cubicBezTo>
                    <a:pt x="291" y="1000"/>
                    <a:pt x="315" y="1022"/>
                    <a:pt x="341" y="1042"/>
                  </a:cubicBezTo>
                  <a:cubicBezTo>
                    <a:pt x="337" y="1040"/>
                    <a:pt x="337" y="1040"/>
                    <a:pt x="337" y="1040"/>
                  </a:cubicBezTo>
                  <a:cubicBezTo>
                    <a:pt x="287" y="1173"/>
                    <a:pt x="287" y="1173"/>
                    <a:pt x="287" y="1173"/>
                  </a:cubicBezTo>
                  <a:cubicBezTo>
                    <a:pt x="429" y="1244"/>
                    <a:pt x="429" y="1244"/>
                    <a:pt x="429" y="1244"/>
                  </a:cubicBezTo>
                  <a:cubicBezTo>
                    <a:pt x="504" y="1127"/>
                    <a:pt x="504" y="1127"/>
                    <a:pt x="504" y="1127"/>
                  </a:cubicBezTo>
                  <a:cubicBezTo>
                    <a:pt x="500" y="1125"/>
                    <a:pt x="500" y="1125"/>
                    <a:pt x="500" y="1125"/>
                  </a:cubicBezTo>
                  <a:cubicBezTo>
                    <a:pt x="535" y="1135"/>
                    <a:pt x="571" y="1142"/>
                    <a:pt x="609" y="1145"/>
                  </a:cubicBezTo>
                  <a:cubicBezTo>
                    <a:pt x="605" y="1146"/>
                    <a:pt x="605" y="1146"/>
                    <a:pt x="605" y="1146"/>
                  </a:cubicBezTo>
                  <a:cubicBezTo>
                    <a:pt x="632" y="1279"/>
                    <a:pt x="632" y="1279"/>
                    <a:pt x="632" y="1279"/>
                  </a:cubicBezTo>
                  <a:cubicBezTo>
                    <a:pt x="788" y="1263"/>
                    <a:pt x="788" y="1263"/>
                    <a:pt x="788" y="1263"/>
                  </a:cubicBezTo>
                  <a:cubicBezTo>
                    <a:pt x="792" y="1126"/>
                    <a:pt x="792" y="1126"/>
                    <a:pt x="792" y="1126"/>
                  </a:cubicBezTo>
                  <a:cubicBezTo>
                    <a:pt x="820" y="1118"/>
                    <a:pt x="847" y="1107"/>
                    <a:pt x="872" y="1095"/>
                  </a:cubicBezTo>
                  <a:cubicBezTo>
                    <a:pt x="978" y="1183"/>
                    <a:pt x="978" y="1183"/>
                    <a:pt x="978" y="1183"/>
                  </a:cubicBezTo>
                  <a:cubicBezTo>
                    <a:pt x="1094" y="1085"/>
                    <a:pt x="1094" y="1085"/>
                    <a:pt x="1094" y="1085"/>
                  </a:cubicBezTo>
                  <a:cubicBezTo>
                    <a:pt x="1024" y="980"/>
                    <a:pt x="1024" y="980"/>
                    <a:pt x="1024" y="980"/>
                  </a:cubicBezTo>
                  <a:cubicBezTo>
                    <a:pt x="1051" y="950"/>
                    <a:pt x="1075" y="916"/>
                    <a:pt x="1094" y="880"/>
                  </a:cubicBezTo>
                  <a:cubicBezTo>
                    <a:pt x="1214" y="916"/>
                    <a:pt x="1214" y="916"/>
                    <a:pt x="1214" y="916"/>
                  </a:cubicBezTo>
                  <a:cubicBezTo>
                    <a:pt x="1272" y="769"/>
                    <a:pt x="1272" y="769"/>
                    <a:pt x="1272" y="769"/>
                  </a:cubicBezTo>
                  <a:cubicBezTo>
                    <a:pt x="1150" y="705"/>
                    <a:pt x="1150" y="705"/>
                    <a:pt x="1150" y="705"/>
                  </a:cubicBezTo>
                  <a:cubicBezTo>
                    <a:pt x="1152" y="684"/>
                    <a:pt x="1154" y="663"/>
                    <a:pt x="1154" y="642"/>
                  </a:cubicBezTo>
                  <a:close/>
                  <a:moveTo>
                    <a:pt x="647" y="965"/>
                  </a:moveTo>
                  <a:cubicBezTo>
                    <a:pt x="469" y="965"/>
                    <a:pt x="325" y="821"/>
                    <a:pt x="325" y="643"/>
                  </a:cubicBezTo>
                  <a:cubicBezTo>
                    <a:pt x="325" y="465"/>
                    <a:pt x="469" y="321"/>
                    <a:pt x="647" y="321"/>
                  </a:cubicBezTo>
                  <a:cubicBezTo>
                    <a:pt x="825" y="321"/>
                    <a:pt x="969" y="465"/>
                    <a:pt x="969" y="643"/>
                  </a:cubicBezTo>
                  <a:cubicBezTo>
                    <a:pt x="969" y="821"/>
                    <a:pt x="825" y="965"/>
                    <a:pt x="647" y="965"/>
                  </a:cubicBezTo>
                  <a:close/>
                </a:path>
              </a:pathLst>
            </a:custGeom>
            <a:solidFill>
              <a:srgbClr val="EB8C00"/>
            </a:solidFill>
            <a:ln w="9525">
              <a:noFill/>
              <a:round/>
              <a:headEnd/>
              <a:tailEnd/>
            </a:ln>
          </p:spPr>
          <p:txBody>
            <a:bodyPr/>
            <a:lstStyle/>
            <a:p>
              <a:endParaRPr lang="en-GB" dirty="0"/>
            </a:p>
          </p:txBody>
        </p:sp>
      </p:grpSp>
      <p:grpSp>
        <p:nvGrpSpPr>
          <p:cNvPr id="17" name="Group 16"/>
          <p:cNvGrpSpPr/>
          <p:nvPr/>
        </p:nvGrpSpPr>
        <p:grpSpPr>
          <a:xfrm rot="1243730">
            <a:off x="5886637" y="1131590"/>
            <a:ext cx="612632" cy="583680"/>
            <a:chOff x="4679826" y="1272207"/>
            <a:chExt cx="1136650" cy="1082933"/>
          </a:xfrm>
        </p:grpSpPr>
        <p:sp>
          <p:nvSpPr>
            <p:cNvPr id="18" name="Freeform 181"/>
            <p:cNvSpPr>
              <a:spLocks/>
            </p:cNvSpPr>
            <p:nvPr/>
          </p:nvSpPr>
          <p:spPr bwMode="auto">
            <a:xfrm>
              <a:off x="4679826" y="1356635"/>
              <a:ext cx="1063625" cy="998505"/>
            </a:xfrm>
            <a:custGeom>
              <a:avLst/>
              <a:gdLst>
                <a:gd name="T0" fmla="*/ 46 w 686"/>
                <a:gd name="T1" fmla="*/ 644 h 644"/>
                <a:gd name="T2" fmla="*/ 19 w 686"/>
                <a:gd name="T3" fmla="*/ 577 h 644"/>
                <a:gd name="T4" fmla="*/ 3 w 686"/>
                <a:gd name="T5" fmla="*/ 505 h 644"/>
                <a:gd name="T6" fmla="*/ 0 w 686"/>
                <a:gd name="T7" fmla="*/ 431 h 644"/>
                <a:gd name="T8" fmla="*/ 9 w 686"/>
                <a:gd name="T9" fmla="*/ 358 h 644"/>
                <a:gd name="T10" fmla="*/ 29 w 686"/>
                <a:gd name="T11" fmla="*/ 288 h 644"/>
                <a:gd name="T12" fmla="*/ 61 w 686"/>
                <a:gd name="T13" fmla="*/ 220 h 644"/>
                <a:gd name="T14" fmla="*/ 102 w 686"/>
                <a:gd name="T15" fmla="*/ 158 h 644"/>
                <a:gd name="T16" fmla="*/ 155 w 686"/>
                <a:gd name="T17" fmla="*/ 102 h 644"/>
                <a:gd name="T18" fmla="*/ 184 w 686"/>
                <a:gd name="T19" fmla="*/ 79 h 644"/>
                <a:gd name="T20" fmla="*/ 244 w 686"/>
                <a:gd name="T21" fmla="*/ 42 h 644"/>
                <a:gd name="T22" fmla="*/ 308 w 686"/>
                <a:gd name="T23" fmla="*/ 16 h 644"/>
                <a:gd name="T24" fmla="*/ 375 w 686"/>
                <a:gd name="T25" fmla="*/ 3 h 644"/>
                <a:gd name="T26" fmla="*/ 443 w 686"/>
                <a:gd name="T27" fmla="*/ 2 h 644"/>
                <a:gd name="T28" fmla="*/ 512 w 686"/>
                <a:gd name="T29" fmla="*/ 12 h 644"/>
                <a:gd name="T30" fmla="*/ 582 w 686"/>
                <a:gd name="T31" fmla="*/ 35 h 644"/>
                <a:gd name="T32" fmla="*/ 651 w 686"/>
                <a:gd name="T33" fmla="*/ 69 h 644"/>
                <a:gd name="T34" fmla="*/ 643 w 686"/>
                <a:gd name="T35" fmla="*/ 153 h 644"/>
                <a:gd name="T36" fmla="*/ 614 w 686"/>
                <a:gd name="T37" fmla="*/ 134 h 644"/>
                <a:gd name="T38" fmla="*/ 556 w 686"/>
                <a:gd name="T39" fmla="*/ 105 h 644"/>
                <a:gd name="T40" fmla="*/ 499 w 686"/>
                <a:gd name="T41" fmla="*/ 87 h 644"/>
                <a:gd name="T42" fmla="*/ 441 w 686"/>
                <a:gd name="T43" fmla="*/ 78 h 644"/>
                <a:gd name="T44" fmla="*/ 385 w 686"/>
                <a:gd name="T45" fmla="*/ 78 h 644"/>
                <a:gd name="T46" fmla="*/ 331 w 686"/>
                <a:gd name="T47" fmla="*/ 89 h 644"/>
                <a:gd name="T48" fmla="*/ 278 w 686"/>
                <a:gd name="T49" fmla="*/ 110 h 644"/>
                <a:gd name="T50" fmla="*/ 229 w 686"/>
                <a:gd name="T51" fmla="*/ 140 h 644"/>
                <a:gd name="T52" fmla="*/ 206 w 686"/>
                <a:gd name="T53" fmla="*/ 160 h 644"/>
                <a:gd name="T54" fmla="*/ 165 w 686"/>
                <a:gd name="T55" fmla="*/ 200 h 644"/>
                <a:gd name="T56" fmla="*/ 132 w 686"/>
                <a:gd name="T57" fmla="*/ 248 h 644"/>
                <a:gd name="T58" fmla="*/ 105 w 686"/>
                <a:gd name="T59" fmla="*/ 301 h 644"/>
                <a:gd name="T60" fmla="*/ 85 w 686"/>
                <a:gd name="T61" fmla="*/ 358 h 644"/>
                <a:gd name="T62" fmla="*/ 75 w 686"/>
                <a:gd name="T63" fmla="*/ 420 h 644"/>
                <a:gd name="T64" fmla="*/ 76 w 686"/>
                <a:gd name="T65" fmla="*/ 483 h 644"/>
                <a:gd name="T66" fmla="*/ 88 w 686"/>
                <a:gd name="T67" fmla="*/ 546 h 644"/>
                <a:gd name="T68" fmla="*/ 114 w 686"/>
                <a:gd name="T69" fmla="*/ 61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6" h="644">
                  <a:moveTo>
                    <a:pt x="46" y="644"/>
                  </a:moveTo>
                  <a:lnTo>
                    <a:pt x="46" y="644"/>
                  </a:lnTo>
                  <a:lnTo>
                    <a:pt x="30" y="611"/>
                  </a:lnTo>
                  <a:lnTo>
                    <a:pt x="19" y="577"/>
                  </a:lnTo>
                  <a:lnTo>
                    <a:pt x="9" y="541"/>
                  </a:lnTo>
                  <a:lnTo>
                    <a:pt x="3" y="505"/>
                  </a:lnTo>
                  <a:lnTo>
                    <a:pt x="0" y="467"/>
                  </a:lnTo>
                  <a:lnTo>
                    <a:pt x="0" y="431"/>
                  </a:lnTo>
                  <a:lnTo>
                    <a:pt x="3" y="394"/>
                  </a:lnTo>
                  <a:lnTo>
                    <a:pt x="9" y="358"/>
                  </a:lnTo>
                  <a:lnTo>
                    <a:pt x="17" y="322"/>
                  </a:lnTo>
                  <a:lnTo>
                    <a:pt x="29" y="288"/>
                  </a:lnTo>
                  <a:lnTo>
                    <a:pt x="43" y="253"/>
                  </a:lnTo>
                  <a:lnTo>
                    <a:pt x="61" y="220"/>
                  </a:lnTo>
                  <a:lnTo>
                    <a:pt x="81" y="189"/>
                  </a:lnTo>
                  <a:lnTo>
                    <a:pt x="102" y="158"/>
                  </a:lnTo>
                  <a:lnTo>
                    <a:pt x="128" y="130"/>
                  </a:lnTo>
                  <a:lnTo>
                    <a:pt x="155" y="102"/>
                  </a:lnTo>
                  <a:lnTo>
                    <a:pt x="155" y="102"/>
                  </a:lnTo>
                  <a:lnTo>
                    <a:pt x="184" y="79"/>
                  </a:lnTo>
                  <a:lnTo>
                    <a:pt x="214" y="59"/>
                  </a:lnTo>
                  <a:lnTo>
                    <a:pt x="244" y="42"/>
                  </a:lnTo>
                  <a:lnTo>
                    <a:pt x="276" y="28"/>
                  </a:lnTo>
                  <a:lnTo>
                    <a:pt x="308" y="16"/>
                  </a:lnTo>
                  <a:lnTo>
                    <a:pt x="341" y="9"/>
                  </a:lnTo>
                  <a:lnTo>
                    <a:pt x="375" y="3"/>
                  </a:lnTo>
                  <a:lnTo>
                    <a:pt x="408" y="0"/>
                  </a:lnTo>
                  <a:lnTo>
                    <a:pt x="443" y="2"/>
                  </a:lnTo>
                  <a:lnTo>
                    <a:pt x="477" y="5"/>
                  </a:lnTo>
                  <a:lnTo>
                    <a:pt x="512" y="12"/>
                  </a:lnTo>
                  <a:lnTo>
                    <a:pt x="546" y="22"/>
                  </a:lnTo>
                  <a:lnTo>
                    <a:pt x="582" y="35"/>
                  </a:lnTo>
                  <a:lnTo>
                    <a:pt x="617" y="51"/>
                  </a:lnTo>
                  <a:lnTo>
                    <a:pt x="651" y="69"/>
                  </a:lnTo>
                  <a:lnTo>
                    <a:pt x="686" y="91"/>
                  </a:lnTo>
                  <a:lnTo>
                    <a:pt x="643" y="153"/>
                  </a:lnTo>
                  <a:lnTo>
                    <a:pt x="643" y="153"/>
                  </a:lnTo>
                  <a:lnTo>
                    <a:pt x="614" y="134"/>
                  </a:lnTo>
                  <a:lnTo>
                    <a:pt x="585" y="118"/>
                  </a:lnTo>
                  <a:lnTo>
                    <a:pt x="556" y="105"/>
                  </a:lnTo>
                  <a:lnTo>
                    <a:pt x="528" y="95"/>
                  </a:lnTo>
                  <a:lnTo>
                    <a:pt x="499" y="87"/>
                  </a:lnTo>
                  <a:lnTo>
                    <a:pt x="470" y="81"/>
                  </a:lnTo>
                  <a:lnTo>
                    <a:pt x="441" y="78"/>
                  </a:lnTo>
                  <a:lnTo>
                    <a:pt x="413" y="77"/>
                  </a:lnTo>
                  <a:lnTo>
                    <a:pt x="385" y="78"/>
                  </a:lnTo>
                  <a:lnTo>
                    <a:pt x="358" y="82"/>
                  </a:lnTo>
                  <a:lnTo>
                    <a:pt x="331" y="89"/>
                  </a:lnTo>
                  <a:lnTo>
                    <a:pt x="303" y="98"/>
                  </a:lnTo>
                  <a:lnTo>
                    <a:pt x="278" y="110"/>
                  </a:lnTo>
                  <a:lnTo>
                    <a:pt x="253" y="124"/>
                  </a:lnTo>
                  <a:lnTo>
                    <a:pt x="229" y="140"/>
                  </a:lnTo>
                  <a:lnTo>
                    <a:pt x="206" y="160"/>
                  </a:lnTo>
                  <a:lnTo>
                    <a:pt x="206" y="160"/>
                  </a:lnTo>
                  <a:lnTo>
                    <a:pt x="186" y="179"/>
                  </a:lnTo>
                  <a:lnTo>
                    <a:pt x="165" y="200"/>
                  </a:lnTo>
                  <a:lnTo>
                    <a:pt x="148" y="223"/>
                  </a:lnTo>
                  <a:lnTo>
                    <a:pt x="132" y="248"/>
                  </a:lnTo>
                  <a:lnTo>
                    <a:pt x="118" y="273"/>
                  </a:lnTo>
                  <a:lnTo>
                    <a:pt x="105" y="301"/>
                  </a:lnTo>
                  <a:lnTo>
                    <a:pt x="94" y="329"/>
                  </a:lnTo>
                  <a:lnTo>
                    <a:pt x="85" y="358"/>
                  </a:lnTo>
                  <a:lnTo>
                    <a:pt x="79" y="390"/>
                  </a:lnTo>
                  <a:lnTo>
                    <a:pt x="75" y="420"/>
                  </a:lnTo>
                  <a:lnTo>
                    <a:pt x="73" y="452"/>
                  </a:lnTo>
                  <a:lnTo>
                    <a:pt x="76" y="483"/>
                  </a:lnTo>
                  <a:lnTo>
                    <a:pt x="81" y="515"/>
                  </a:lnTo>
                  <a:lnTo>
                    <a:pt x="88" y="546"/>
                  </a:lnTo>
                  <a:lnTo>
                    <a:pt x="99" y="578"/>
                  </a:lnTo>
                  <a:lnTo>
                    <a:pt x="114" y="610"/>
                  </a:lnTo>
                  <a:lnTo>
                    <a:pt x="46" y="644"/>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0" name="Freeform 182"/>
            <p:cNvSpPr>
              <a:spLocks/>
            </p:cNvSpPr>
            <p:nvPr/>
          </p:nvSpPr>
          <p:spPr bwMode="auto">
            <a:xfrm>
              <a:off x="5395788" y="1272207"/>
              <a:ext cx="420688" cy="423863"/>
            </a:xfrm>
            <a:custGeom>
              <a:avLst/>
              <a:gdLst>
                <a:gd name="T0" fmla="*/ 0 w 265"/>
                <a:gd name="T1" fmla="*/ 201 h 267"/>
                <a:gd name="T2" fmla="*/ 178 w 265"/>
                <a:gd name="T3" fmla="*/ 178 h 267"/>
                <a:gd name="T4" fmla="*/ 157 w 265"/>
                <a:gd name="T5" fmla="*/ 0 h 267"/>
                <a:gd name="T6" fmla="*/ 242 w 265"/>
                <a:gd name="T7" fmla="*/ 66 h 267"/>
                <a:gd name="T8" fmla="*/ 265 w 265"/>
                <a:gd name="T9" fmla="*/ 246 h 267"/>
                <a:gd name="T10" fmla="*/ 86 w 265"/>
                <a:gd name="T11" fmla="*/ 267 h 267"/>
                <a:gd name="T12" fmla="*/ 0 w 265"/>
                <a:gd name="T13" fmla="*/ 201 h 267"/>
              </a:gdLst>
              <a:ahLst/>
              <a:cxnLst>
                <a:cxn ang="0">
                  <a:pos x="T0" y="T1"/>
                </a:cxn>
                <a:cxn ang="0">
                  <a:pos x="T2" y="T3"/>
                </a:cxn>
                <a:cxn ang="0">
                  <a:pos x="T4" y="T5"/>
                </a:cxn>
                <a:cxn ang="0">
                  <a:pos x="T6" y="T7"/>
                </a:cxn>
                <a:cxn ang="0">
                  <a:pos x="T8" y="T9"/>
                </a:cxn>
                <a:cxn ang="0">
                  <a:pos x="T10" y="T11"/>
                </a:cxn>
                <a:cxn ang="0">
                  <a:pos x="T12" y="T13"/>
                </a:cxn>
              </a:cxnLst>
              <a:rect l="0" t="0" r="r" b="b"/>
              <a:pathLst>
                <a:path w="265" h="267">
                  <a:moveTo>
                    <a:pt x="0" y="201"/>
                  </a:moveTo>
                  <a:lnTo>
                    <a:pt x="178" y="178"/>
                  </a:lnTo>
                  <a:lnTo>
                    <a:pt x="157" y="0"/>
                  </a:lnTo>
                  <a:lnTo>
                    <a:pt x="242" y="66"/>
                  </a:lnTo>
                  <a:lnTo>
                    <a:pt x="265" y="246"/>
                  </a:lnTo>
                  <a:lnTo>
                    <a:pt x="86" y="267"/>
                  </a:lnTo>
                  <a:lnTo>
                    <a:pt x="0" y="201"/>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4" name="Freeform 213"/>
            <p:cNvSpPr>
              <a:spLocks/>
            </p:cNvSpPr>
            <p:nvPr/>
          </p:nvSpPr>
          <p:spPr bwMode="auto">
            <a:xfrm>
              <a:off x="4952876" y="2150094"/>
              <a:ext cx="119063" cy="93663"/>
            </a:xfrm>
            <a:custGeom>
              <a:avLst/>
              <a:gdLst>
                <a:gd name="T0" fmla="*/ 21 w 75"/>
                <a:gd name="T1" fmla="*/ 59 h 59"/>
                <a:gd name="T2" fmla="*/ 21 w 75"/>
                <a:gd name="T3" fmla="*/ 59 h 59"/>
                <a:gd name="T4" fmla="*/ 48 w 75"/>
                <a:gd name="T5" fmla="*/ 53 h 59"/>
                <a:gd name="T6" fmla="*/ 74 w 75"/>
                <a:gd name="T7" fmla="*/ 46 h 59"/>
                <a:gd name="T8" fmla="*/ 74 w 75"/>
                <a:gd name="T9" fmla="*/ 46 h 59"/>
                <a:gd name="T10" fmla="*/ 75 w 75"/>
                <a:gd name="T11" fmla="*/ 7 h 59"/>
                <a:gd name="T12" fmla="*/ 75 w 75"/>
                <a:gd name="T13" fmla="*/ 7 h 59"/>
                <a:gd name="T14" fmla="*/ 74 w 75"/>
                <a:gd name="T15" fmla="*/ 3 h 59"/>
                <a:gd name="T16" fmla="*/ 72 w 75"/>
                <a:gd name="T17" fmla="*/ 0 h 59"/>
                <a:gd name="T18" fmla="*/ 69 w 75"/>
                <a:gd name="T19" fmla="*/ 0 h 59"/>
                <a:gd name="T20" fmla="*/ 67 w 75"/>
                <a:gd name="T21" fmla="*/ 2 h 59"/>
                <a:gd name="T22" fmla="*/ 62 w 75"/>
                <a:gd name="T23" fmla="*/ 5 h 59"/>
                <a:gd name="T24" fmla="*/ 59 w 75"/>
                <a:gd name="T25" fmla="*/ 9 h 59"/>
                <a:gd name="T26" fmla="*/ 58 w 75"/>
                <a:gd name="T27" fmla="*/ 15 h 59"/>
                <a:gd name="T28" fmla="*/ 56 w 75"/>
                <a:gd name="T29" fmla="*/ 20 h 59"/>
                <a:gd name="T30" fmla="*/ 56 w 75"/>
                <a:gd name="T31" fmla="*/ 20 h 59"/>
                <a:gd name="T32" fmla="*/ 55 w 75"/>
                <a:gd name="T33" fmla="*/ 19 h 59"/>
                <a:gd name="T34" fmla="*/ 55 w 75"/>
                <a:gd name="T35" fmla="*/ 19 h 59"/>
                <a:gd name="T36" fmla="*/ 52 w 75"/>
                <a:gd name="T37" fmla="*/ 13 h 59"/>
                <a:gd name="T38" fmla="*/ 52 w 75"/>
                <a:gd name="T39" fmla="*/ 13 h 59"/>
                <a:gd name="T40" fmla="*/ 48 w 75"/>
                <a:gd name="T41" fmla="*/ 9 h 59"/>
                <a:gd name="T42" fmla="*/ 41 w 75"/>
                <a:gd name="T43" fmla="*/ 5 h 59"/>
                <a:gd name="T44" fmla="*/ 41 w 75"/>
                <a:gd name="T45" fmla="*/ 5 h 59"/>
                <a:gd name="T46" fmla="*/ 36 w 75"/>
                <a:gd name="T47" fmla="*/ 3 h 59"/>
                <a:gd name="T48" fmla="*/ 32 w 75"/>
                <a:gd name="T49" fmla="*/ 5 h 59"/>
                <a:gd name="T50" fmla="*/ 29 w 75"/>
                <a:gd name="T51" fmla="*/ 7 h 59"/>
                <a:gd name="T52" fmla="*/ 28 w 75"/>
                <a:gd name="T53" fmla="*/ 12 h 59"/>
                <a:gd name="T54" fmla="*/ 28 w 75"/>
                <a:gd name="T55" fmla="*/ 12 h 59"/>
                <a:gd name="T56" fmla="*/ 25 w 75"/>
                <a:gd name="T57" fmla="*/ 19 h 59"/>
                <a:gd name="T58" fmla="*/ 23 w 75"/>
                <a:gd name="T59" fmla="*/ 26 h 59"/>
                <a:gd name="T60" fmla="*/ 23 w 75"/>
                <a:gd name="T61" fmla="*/ 26 h 59"/>
                <a:gd name="T62" fmla="*/ 23 w 75"/>
                <a:gd name="T63" fmla="*/ 29 h 59"/>
                <a:gd name="T64" fmla="*/ 23 w 75"/>
                <a:gd name="T65" fmla="*/ 29 h 59"/>
                <a:gd name="T66" fmla="*/ 21 w 75"/>
                <a:gd name="T67" fmla="*/ 23 h 59"/>
                <a:gd name="T68" fmla="*/ 15 w 75"/>
                <a:gd name="T69" fmla="*/ 20 h 59"/>
                <a:gd name="T70" fmla="*/ 10 w 75"/>
                <a:gd name="T71" fmla="*/ 17 h 59"/>
                <a:gd name="T72" fmla="*/ 6 w 75"/>
                <a:gd name="T73" fmla="*/ 16 h 59"/>
                <a:gd name="T74" fmla="*/ 3 w 75"/>
                <a:gd name="T75" fmla="*/ 17 h 59"/>
                <a:gd name="T76" fmla="*/ 0 w 75"/>
                <a:gd name="T77" fmla="*/ 19 h 59"/>
                <a:gd name="T78" fmla="*/ 0 w 75"/>
                <a:gd name="T79" fmla="*/ 22 h 59"/>
                <a:gd name="T80" fmla="*/ 2 w 75"/>
                <a:gd name="T81" fmla="*/ 25 h 59"/>
                <a:gd name="T82" fmla="*/ 2 w 75"/>
                <a:gd name="T83" fmla="*/ 25 h 59"/>
                <a:gd name="T84" fmla="*/ 21 w 75"/>
                <a:gd name="T85" fmla="*/ 59 h 59"/>
                <a:gd name="T86" fmla="*/ 21 w 75"/>
                <a:gd name="T8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9">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grpSp>
      <p:grpSp>
        <p:nvGrpSpPr>
          <p:cNvPr id="34" name="Group 16"/>
          <p:cNvGrpSpPr/>
          <p:nvPr/>
        </p:nvGrpSpPr>
        <p:grpSpPr>
          <a:xfrm rot="4500000">
            <a:off x="8521946" y="1893587"/>
            <a:ext cx="559891" cy="533431"/>
            <a:chOff x="4679826" y="1272207"/>
            <a:chExt cx="1136650" cy="1082933"/>
          </a:xfrm>
        </p:grpSpPr>
        <p:sp>
          <p:nvSpPr>
            <p:cNvPr id="35" name="Freeform 181"/>
            <p:cNvSpPr>
              <a:spLocks/>
            </p:cNvSpPr>
            <p:nvPr/>
          </p:nvSpPr>
          <p:spPr bwMode="auto">
            <a:xfrm>
              <a:off x="4679826" y="1356635"/>
              <a:ext cx="1063625" cy="998505"/>
            </a:xfrm>
            <a:custGeom>
              <a:avLst/>
              <a:gdLst>
                <a:gd name="T0" fmla="*/ 46 w 686"/>
                <a:gd name="T1" fmla="*/ 644 h 644"/>
                <a:gd name="T2" fmla="*/ 19 w 686"/>
                <a:gd name="T3" fmla="*/ 577 h 644"/>
                <a:gd name="T4" fmla="*/ 3 w 686"/>
                <a:gd name="T5" fmla="*/ 505 h 644"/>
                <a:gd name="T6" fmla="*/ 0 w 686"/>
                <a:gd name="T7" fmla="*/ 431 h 644"/>
                <a:gd name="T8" fmla="*/ 9 w 686"/>
                <a:gd name="T9" fmla="*/ 358 h 644"/>
                <a:gd name="T10" fmla="*/ 29 w 686"/>
                <a:gd name="T11" fmla="*/ 288 h 644"/>
                <a:gd name="T12" fmla="*/ 61 w 686"/>
                <a:gd name="T13" fmla="*/ 220 h 644"/>
                <a:gd name="T14" fmla="*/ 102 w 686"/>
                <a:gd name="T15" fmla="*/ 158 h 644"/>
                <a:gd name="T16" fmla="*/ 155 w 686"/>
                <a:gd name="T17" fmla="*/ 102 h 644"/>
                <a:gd name="T18" fmla="*/ 184 w 686"/>
                <a:gd name="T19" fmla="*/ 79 h 644"/>
                <a:gd name="T20" fmla="*/ 244 w 686"/>
                <a:gd name="T21" fmla="*/ 42 h 644"/>
                <a:gd name="T22" fmla="*/ 308 w 686"/>
                <a:gd name="T23" fmla="*/ 16 h 644"/>
                <a:gd name="T24" fmla="*/ 375 w 686"/>
                <a:gd name="T25" fmla="*/ 3 h 644"/>
                <a:gd name="T26" fmla="*/ 443 w 686"/>
                <a:gd name="T27" fmla="*/ 2 h 644"/>
                <a:gd name="T28" fmla="*/ 512 w 686"/>
                <a:gd name="T29" fmla="*/ 12 h 644"/>
                <a:gd name="T30" fmla="*/ 582 w 686"/>
                <a:gd name="T31" fmla="*/ 35 h 644"/>
                <a:gd name="T32" fmla="*/ 651 w 686"/>
                <a:gd name="T33" fmla="*/ 69 h 644"/>
                <a:gd name="T34" fmla="*/ 643 w 686"/>
                <a:gd name="T35" fmla="*/ 153 h 644"/>
                <a:gd name="T36" fmla="*/ 614 w 686"/>
                <a:gd name="T37" fmla="*/ 134 h 644"/>
                <a:gd name="T38" fmla="*/ 556 w 686"/>
                <a:gd name="T39" fmla="*/ 105 h 644"/>
                <a:gd name="T40" fmla="*/ 499 w 686"/>
                <a:gd name="T41" fmla="*/ 87 h 644"/>
                <a:gd name="T42" fmla="*/ 441 w 686"/>
                <a:gd name="T43" fmla="*/ 78 h 644"/>
                <a:gd name="T44" fmla="*/ 385 w 686"/>
                <a:gd name="T45" fmla="*/ 78 h 644"/>
                <a:gd name="T46" fmla="*/ 331 w 686"/>
                <a:gd name="T47" fmla="*/ 89 h 644"/>
                <a:gd name="T48" fmla="*/ 278 w 686"/>
                <a:gd name="T49" fmla="*/ 110 h 644"/>
                <a:gd name="T50" fmla="*/ 229 w 686"/>
                <a:gd name="T51" fmla="*/ 140 h 644"/>
                <a:gd name="T52" fmla="*/ 206 w 686"/>
                <a:gd name="T53" fmla="*/ 160 h 644"/>
                <a:gd name="T54" fmla="*/ 165 w 686"/>
                <a:gd name="T55" fmla="*/ 200 h 644"/>
                <a:gd name="T56" fmla="*/ 132 w 686"/>
                <a:gd name="T57" fmla="*/ 248 h 644"/>
                <a:gd name="T58" fmla="*/ 105 w 686"/>
                <a:gd name="T59" fmla="*/ 301 h 644"/>
                <a:gd name="T60" fmla="*/ 85 w 686"/>
                <a:gd name="T61" fmla="*/ 358 h 644"/>
                <a:gd name="T62" fmla="*/ 75 w 686"/>
                <a:gd name="T63" fmla="*/ 420 h 644"/>
                <a:gd name="T64" fmla="*/ 76 w 686"/>
                <a:gd name="T65" fmla="*/ 483 h 644"/>
                <a:gd name="T66" fmla="*/ 88 w 686"/>
                <a:gd name="T67" fmla="*/ 546 h 644"/>
                <a:gd name="T68" fmla="*/ 114 w 686"/>
                <a:gd name="T69" fmla="*/ 61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6" h="644">
                  <a:moveTo>
                    <a:pt x="46" y="644"/>
                  </a:moveTo>
                  <a:lnTo>
                    <a:pt x="46" y="644"/>
                  </a:lnTo>
                  <a:lnTo>
                    <a:pt x="30" y="611"/>
                  </a:lnTo>
                  <a:lnTo>
                    <a:pt x="19" y="577"/>
                  </a:lnTo>
                  <a:lnTo>
                    <a:pt x="9" y="541"/>
                  </a:lnTo>
                  <a:lnTo>
                    <a:pt x="3" y="505"/>
                  </a:lnTo>
                  <a:lnTo>
                    <a:pt x="0" y="467"/>
                  </a:lnTo>
                  <a:lnTo>
                    <a:pt x="0" y="431"/>
                  </a:lnTo>
                  <a:lnTo>
                    <a:pt x="3" y="394"/>
                  </a:lnTo>
                  <a:lnTo>
                    <a:pt x="9" y="358"/>
                  </a:lnTo>
                  <a:lnTo>
                    <a:pt x="17" y="322"/>
                  </a:lnTo>
                  <a:lnTo>
                    <a:pt x="29" y="288"/>
                  </a:lnTo>
                  <a:lnTo>
                    <a:pt x="43" y="253"/>
                  </a:lnTo>
                  <a:lnTo>
                    <a:pt x="61" y="220"/>
                  </a:lnTo>
                  <a:lnTo>
                    <a:pt x="81" y="189"/>
                  </a:lnTo>
                  <a:lnTo>
                    <a:pt x="102" y="158"/>
                  </a:lnTo>
                  <a:lnTo>
                    <a:pt x="128" y="130"/>
                  </a:lnTo>
                  <a:lnTo>
                    <a:pt x="155" y="102"/>
                  </a:lnTo>
                  <a:lnTo>
                    <a:pt x="155" y="102"/>
                  </a:lnTo>
                  <a:lnTo>
                    <a:pt x="184" y="79"/>
                  </a:lnTo>
                  <a:lnTo>
                    <a:pt x="214" y="59"/>
                  </a:lnTo>
                  <a:lnTo>
                    <a:pt x="244" y="42"/>
                  </a:lnTo>
                  <a:lnTo>
                    <a:pt x="276" y="28"/>
                  </a:lnTo>
                  <a:lnTo>
                    <a:pt x="308" y="16"/>
                  </a:lnTo>
                  <a:lnTo>
                    <a:pt x="341" y="9"/>
                  </a:lnTo>
                  <a:lnTo>
                    <a:pt x="375" y="3"/>
                  </a:lnTo>
                  <a:lnTo>
                    <a:pt x="408" y="0"/>
                  </a:lnTo>
                  <a:lnTo>
                    <a:pt x="443" y="2"/>
                  </a:lnTo>
                  <a:lnTo>
                    <a:pt x="477" y="5"/>
                  </a:lnTo>
                  <a:lnTo>
                    <a:pt x="512" y="12"/>
                  </a:lnTo>
                  <a:lnTo>
                    <a:pt x="546" y="22"/>
                  </a:lnTo>
                  <a:lnTo>
                    <a:pt x="582" y="35"/>
                  </a:lnTo>
                  <a:lnTo>
                    <a:pt x="617" y="51"/>
                  </a:lnTo>
                  <a:lnTo>
                    <a:pt x="651" y="69"/>
                  </a:lnTo>
                  <a:lnTo>
                    <a:pt x="686" y="91"/>
                  </a:lnTo>
                  <a:lnTo>
                    <a:pt x="643" y="153"/>
                  </a:lnTo>
                  <a:lnTo>
                    <a:pt x="643" y="153"/>
                  </a:lnTo>
                  <a:lnTo>
                    <a:pt x="614" y="134"/>
                  </a:lnTo>
                  <a:lnTo>
                    <a:pt x="585" y="118"/>
                  </a:lnTo>
                  <a:lnTo>
                    <a:pt x="556" y="105"/>
                  </a:lnTo>
                  <a:lnTo>
                    <a:pt x="528" y="95"/>
                  </a:lnTo>
                  <a:lnTo>
                    <a:pt x="499" y="87"/>
                  </a:lnTo>
                  <a:lnTo>
                    <a:pt x="470" y="81"/>
                  </a:lnTo>
                  <a:lnTo>
                    <a:pt x="441" y="78"/>
                  </a:lnTo>
                  <a:lnTo>
                    <a:pt x="413" y="77"/>
                  </a:lnTo>
                  <a:lnTo>
                    <a:pt x="385" y="78"/>
                  </a:lnTo>
                  <a:lnTo>
                    <a:pt x="358" y="82"/>
                  </a:lnTo>
                  <a:lnTo>
                    <a:pt x="331" y="89"/>
                  </a:lnTo>
                  <a:lnTo>
                    <a:pt x="303" y="98"/>
                  </a:lnTo>
                  <a:lnTo>
                    <a:pt x="278" y="110"/>
                  </a:lnTo>
                  <a:lnTo>
                    <a:pt x="253" y="124"/>
                  </a:lnTo>
                  <a:lnTo>
                    <a:pt x="229" y="140"/>
                  </a:lnTo>
                  <a:lnTo>
                    <a:pt x="206" y="160"/>
                  </a:lnTo>
                  <a:lnTo>
                    <a:pt x="206" y="160"/>
                  </a:lnTo>
                  <a:lnTo>
                    <a:pt x="186" y="179"/>
                  </a:lnTo>
                  <a:lnTo>
                    <a:pt x="165" y="200"/>
                  </a:lnTo>
                  <a:lnTo>
                    <a:pt x="148" y="223"/>
                  </a:lnTo>
                  <a:lnTo>
                    <a:pt x="132" y="248"/>
                  </a:lnTo>
                  <a:lnTo>
                    <a:pt x="118" y="273"/>
                  </a:lnTo>
                  <a:lnTo>
                    <a:pt x="105" y="301"/>
                  </a:lnTo>
                  <a:lnTo>
                    <a:pt x="94" y="329"/>
                  </a:lnTo>
                  <a:lnTo>
                    <a:pt x="85" y="358"/>
                  </a:lnTo>
                  <a:lnTo>
                    <a:pt x="79" y="390"/>
                  </a:lnTo>
                  <a:lnTo>
                    <a:pt x="75" y="420"/>
                  </a:lnTo>
                  <a:lnTo>
                    <a:pt x="73" y="452"/>
                  </a:lnTo>
                  <a:lnTo>
                    <a:pt x="76" y="483"/>
                  </a:lnTo>
                  <a:lnTo>
                    <a:pt x="81" y="515"/>
                  </a:lnTo>
                  <a:lnTo>
                    <a:pt x="88" y="546"/>
                  </a:lnTo>
                  <a:lnTo>
                    <a:pt x="99" y="578"/>
                  </a:lnTo>
                  <a:lnTo>
                    <a:pt x="114" y="610"/>
                  </a:lnTo>
                  <a:lnTo>
                    <a:pt x="46" y="644"/>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36" name="Freeform 182"/>
            <p:cNvSpPr>
              <a:spLocks/>
            </p:cNvSpPr>
            <p:nvPr/>
          </p:nvSpPr>
          <p:spPr bwMode="auto">
            <a:xfrm>
              <a:off x="5395788" y="1272207"/>
              <a:ext cx="420688" cy="423863"/>
            </a:xfrm>
            <a:custGeom>
              <a:avLst/>
              <a:gdLst>
                <a:gd name="T0" fmla="*/ 0 w 265"/>
                <a:gd name="T1" fmla="*/ 201 h 267"/>
                <a:gd name="T2" fmla="*/ 178 w 265"/>
                <a:gd name="T3" fmla="*/ 178 h 267"/>
                <a:gd name="T4" fmla="*/ 157 w 265"/>
                <a:gd name="T5" fmla="*/ 0 h 267"/>
                <a:gd name="T6" fmla="*/ 242 w 265"/>
                <a:gd name="T7" fmla="*/ 66 h 267"/>
                <a:gd name="T8" fmla="*/ 265 w 265"/>
                <a:gd name="T9" fmla="*/ 246 h 267"/>
                <a:gd name="T10" fmla="*/ 86 w 265"/>
                <a:gd name="T11" fmla="*/ 267 h 267"/>
                <a:gd name="T12" fmla="*/ 0 w 265"/>
                <a:gd name="T13" fmla="*/ 201 h 267"/>
              </a:gdLst>
              <a:ahLst/>
              <a:cxnLst>
                <a:cxn ang="0">
                  <a:pos x="T0" y="T1"/>
                </a:cxn>
                <a:cxn ang="0">
                  <a:pos x="T2" y="T3"/>
                </a:cxn>
                <a:cxn ang="0">
                  <a:pos x="T4" y="T5"/>
                </a:cxn>
                <a:cxn ang="0">
                  <a:pos x="T6" y="T7"/>
                </a:cxn>
                <a:cxn ang="0">
                  <a:pos x="T8" y="T9"/>
                </a:cxn>
                <a:cxn ang="0">
                  <a:pos x="T10" y="T11"/>
                </a:cxn>
                <a:cxn ang="0">
                  <a:pos x="T12" y="T13"/>
                </a:cxn>
              </a:cxnLst>
              <a:rect l="0" t="0" r="r" b="b"/>
              <a:pathLst>
                <a:path w="265" h="267">
                  <a:moveTo>
                    <a:pt x="0" y="201"/>
                  </a:moveTo>
                  <a:lnTo>
                    <a:pt x="178" y="178"/>
                  </a:lnTo>
                  <a:lnTo>
                    <a:pt x="157" y="0"/>
                  </a:lnTo>
                  <a:lnTo>
                    <a:pt x="242" y="66"/>
                  </a:lnTo>
                  <a:lnTo>
                    <a:pt x="265" y="246"/>
                  </a:lnTo>
                  <a:lnTo>
                    <a:pt x="86" y="267"/>
                  </a:lnTo>
                  <a:lnTo>
                    <a:pt x="0" y="201"/>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37" name="Freeform 213"/>
            <p:cNvSpPr>
              <a:spLocks/>
            </p:cNvSpPr>
            <p:nvPr/>
          </p:nvSpPr>
          <p:spPr bwMode="auto">
            <a:xfrm>
              <a:off x="4952876" y="2150094"/>
              <a:ext cx="119063" cy="93663"/>
            </a:xfrm>
            <a:custGeom>
              <a:avLst/>
              <a:gdLst>
                <a:gd name="T0" fmla="*/ 21 w 75"/>
                <a:gd name="T1" fmla="*/ 59 h 59"/>
                <a:gd name="T2" fmla="*/ 21 w 75"/>
                <a:gd name="T3" fmla="*/ 59 h 59"/>
                <a:gd name="T4" fmla="*/ 48 w 75"/>
                <a:gd name="T5" fmla="*/ 53 h 59"/>
                <a:gd name="T6" fmla="*/ 74 w 75"/>
                <a:gd name="T7" fmla="*/ 46 h 59"/>
                <a:gd name="T8" fmla="*/ 74 w 75"/>
                <a:gd name="T9" fmla="*/ 46 h 59"/>
                <a:gd name="T10" fmla="*/ 75 w 75"/>
                <a:gd name="T11" fmla="*/ 7 h 59"/>
                <a:gd name="T12" fmla="*/ 75 w 75"/>
                <a:gd name="T13" fmla="*/ 7 h 59"/>
                <a:gd name="T14" fmla="*/ 74 w 75"/>
                <a:gd name="T15" fmla="*/ 3 h 59"/>
                <a:gd name="T16" fmla="*/ 72 w 75"/>
                <a:gd name="T17" fmla="*/ 0 h 59"/>
                <a:gd name="T18" fmla="*/ 69 w 75"/>
                <a:gd name="T19" fmla="*/ 0 h 59"/>
                <a:gd name="T20" fmla="*/ 67 w 75"/>
                <a:gd name="T21" fmla="*/ 2 h 59"/>
                <a:gd name="T22" fmla="*/ 62 w 75"/>
                <a:gd name="T23" fmla="*/ 5 h 59"/>
                <a:gd name="T24" fmla="*/ 59 w 75"/>
                <a:gd name="T25" fmla="*/ 9 h 59"/>
                <a:gd name="T26" fmla="*/ 58 w 75"/>
                <a:gd name="T27" fmla="*/ 15 h 59"/>
                <a:gd name="T28" fmla="*/ 56 w 75"/>
                <a:gd name="T29" fmla="*/ 20 h 59"/>
                <a:gd name="T30" fmla="*/ 56 w 75"/>
                <a:gd name="T31" fmla="*/ 20 h 59"/>
                <a:gd name="T32" fmla="*/ 55 w 75"/>
                <a:gd name="T33" fmla="*/ 19 h 59"/>
                <a:gd name="T34" fmla="*/ 55 w 75"/>
                <a:gd name="T35" fmla="*/ 19 h 59"/>
                <a:gd name="T36" fmla="*/ 52 w 75"/>
                <a:gd name="T37" fmla="*/ 13 h 59"/>
                <a:gd name="T38" fmla="*/ 52 w 75"/>
                <a:gd name="T39" fmla="*/ 13 h 59"/>
                <a:gd name="T40" fmla="*/ 48 w 75"/>
                <a:gd name="T41" fmla="*/ 9 h 59"/>
                <a:gd name="T42" fmla="*/ 41 w 75"/>
                <a:gd name="T43" fmla="*/ 5 h 59"/>
                <a:gd name="T44" fmla="*/ 41 w 75"/>
                <a:gd name="T45" fmla="*/ 5 h 59"/>
                <a:gd name="T46" fmla="*/ 36 w 75"/>
                <a:gd name="T47" fmla="*/ 3 h 59"/>
                <a:gd name="T48" fmla="*/ 32 w 75"/>
                <a:gd name="T49" fmla="*/ 5 h 59"/>
                <a:gd name="T50" fmla="*/ 29 w 75"/>
                <a:gd name="T51" fmla="*/ 7 h 59"/>
                <a:gd name="T52" fmla="*/ 28 w 75"/>
                <a:gd name="T53" fmla="*/ 12 h 59"/>
                <a:gd name="T54" fmla="*/ 28 w 75"/>
                <a:gd name="T55" fmla="*/ 12 h 59"/>
                <a:gd name="T56" fmla="*/ 25 w 75"/>
                <a:gd name="T57" fmla="*/ 19 h 59"/>
                <a:gd name="T58" fmla="*/ 23 w 75"/>
                <a:gd name="T59" fmla="*/ 26 h 59"/>
                <a:gd name="T60" fmla="*/ 23 w 75"/>
                <a:gd name="T61" fmla="*/ 26 h 59"/>
                <a:gd name="T62" fmla="*/ 23 w 75"/>
                <a:gd name="T63" fmla="*/ 29 h 59"/>
                <a:gd name="T64" fmla="*/ 23 w 75"/>
                <a:gd name="T65" fmla="*/ 29 h 59"/>
                <a:gd name="T66" fmla="*/ 21 w 75"/>
                <a:gd name="T67" fmla="*/ 23 h 59"/>
                <a:gd name="T68" fmla="*/ 15 w 75"/>
                <a:gd name="T69" fmla="*/ 20 h 59"/>
                <a:gd name="T70" fmla="*/ 10 w 75"/>
                <a:gd name="T71" fmla="*/ 17 h 59"/>
                <a:gd name="T72" fmla="*/ 6 w 75"/>
                <a:gd name="T73" fmla="*/ 16 h 59"/>
                <a:gd name="T74" fmla="*/ 3 w 75"/>
                <a:gd name="T75" fmla="*/ 17 h 59"/>
                <a:gd name="T76" fmla="*/ 0 w 75"/>
                <a:gd name="T77" fmla="*/ 19 h 59"/>
                <a:gd name="T78" fmla="*/ 0 w 75"/>
                <a:gd name="T79" fmla="*/ 22 h 59"/>
                <a:gd name="T80" fmla="*/ 2 w 75"/>
                <a:gd name="T81" fmla="*/ 25 h 59"/>
                <a:gd name="T82" fmla="*/ 2 w 75"/>
                <a:gd name="T83" fmla="*/ 25 h 59"/>
                <a:gd name="T84" fmla="*/ 21 w 75"/>
                <a:gd name="T85" fmla="*/ 59 h 59"/>
                <a:gd name="T86" fmla="*/ 21 w 75"/>
                <a:gd name="T8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9">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grpSp>
      <p:sp>
        <p:nvSpPr>
          <p:cNvPr id="25" name="Espace réservé du contenu 2"/>
          <p:cNvSpPr txBox="1">
            <a:spLocks/>
          </p:cNvSpPr>
          <p:nvPr/>
        </p:nvSpPr>
        <p:spPr>
          <a:xfrm>
            <a:off x="107503" y="4249576"/>
            <a:ext cx="5959619" cy="482414"/>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just">
              <a:buNone/>
            </a:pPr>
            <a:r>
              <a:rPr lang="en-GB" altLang="ko-KR" sz="1000" b="1" dirty="0">
                <a:solidFill>
                  <a:srgbClr val="2D2E83"/>
                </a:solidFill>
              </a:rPr>
              <a:t>All funds are deposited into « e-wallets » within a regulated European payment institution.</a:t>
            </a:r>
          </a:p>
        </p:txBody>
      </p:sp>
      <p:sp>
        <p:nvSpPr>
          <p:cNvPr id="27" name="Title 2"/>
          <p:cNvSpPr txBox="1">
            <a:spLocks/>
          </p:cNvSpPr>
          <p:nvPr/>
        </p:nvSpPr>
        <p:spPr>
          <a:xfrm>
            <a:off x="683568" y="273358"/>
            <a:ext cx="8244408" cy="88736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sz="1200" dirty="0"/>
              <a:t>2. How does it work?</a:t>
            </a:r>
            <a:br>
              <a:rPr lang="fr-FR" sz="1200" dirty="0"/>
            </a:br>
            <a:r>
              <a:rPr lang="en-US" sz="1600" dirty="0"/>
              <a:t>/A secured common pot</a:t>
            </a:r>
          </a:p>
        </p:txBody>
      </p:sp>
    </p:spTree>
    <p:extLst>
      <p:ext uri="{BB962C8B-B14F-4D97-AF65-F5344CB8AC3E}">
        <p14:creationId xmlns:p14="http://schemas.microsoft.com/office/powerpoint/2010/main" val="7193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9" name="Content Placeholder 4"/>
          <p:cNvSpPr txBox="1">
            <a:spLocks/>
          </p:cNvSpPr>
          <p:nvPr/>
        </p:nvSpPr>
        <p:spPr>
          <a:xfrm>
            <a:off x="1187624" y="1100610"/>
            <a:ext cx="7956376" cy="36894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altLang="ko-KR" sz="2400" dirty="0">
              <a:solidFill>
                <a:srgbClr val="2D2E83"/>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age 3"/>
          <p:cNvPicPr>
            <a:picLocks noChangeAspect="1"/>
          </p:cNvPicPr>
          <p:nvPr/>
        </p:nvPicPr>
        <p:blipFill rotWithShape="1">
          <a:blip r:embed="rId5"/>
          <a:srcRect l="21397" r="63816" b="28193"/>
          <a:stretch/>
        </p:blipFill>
        <p:spPr>
          <a:xfrm>
            <a:off x="395536" y="2516443"/>
            <a:ext cx="1728192" cy="1797029"/>
          </a:xfrm>
          <a:prstGeom prst="rect">
            <a:avLst/>
          </a:prstGeom>
        </p:spPr>
      </p:pic>
      <p:sp>
        <p:nvSpPr>
          <p:cNvPr id="12" name="Espace réservé du numéro de diapositive 11"/>
          <p:cNvSpPr>
            <a:spLocks noGrp="1"/>
          </p:cNvSpPr>
          <p:nvPr>
            <p:ph type="sldNum" sz="quarter" idx="12"/>
          </p:nvPr>
        </p:nvSpPr>
        <p:spPr/>
        <p:txBody>
          <a:bodyPr/>
          <a:lstStyle/>
          <a:p>
            <a:fld id="{0F31DC1F-5561-484E-AB46-68C682854F61}" type="slidenum">
              <a:rPr lang="en-US" smtClean="0"/>
              <a:t>8</a:t>
            </a:fld>
            <a:endParaRPr lang="en-US" dirty="0"/>
          </a:p>
        </p:txBody>
      </p:sp>
      <p:sp>
        <p:nvSpPr>
          <p:cNvPr id="14" name="Espace réservé du contenu 2"/>
          <p:cNvSpPr txBox="1">
            <a:spLocks/>
          </p:cNvSpPr>
          <p:nvPr/>
        </p:nvSpPr>
        <p:spPr>
          <a:xfrm>
            <a:off x="107504" y="1200151"/>
            <a:ext cx="8928992" cy="867544"/>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altLang="ko-KR" sz="1200" dirty="0">
                <a:solidFill>
                  <a:srgbClr val="2D2E83"/>
                </a:solidFill>
              </a:rPr>
              <a:t>The business model is at the crossroad of the sharing economy (a commission paid for money-in) and the B2B2C approach (we target the group manager who will manage/animate his community).</a:t>
            </a:r>
          </a:p>
          <a:p>
            <a:pPr algn="just"/>
            <a:r>
              <a:rPr lang="en-GB" altLang="ko-KR" sz="1200" dirty="0">
                <a:solidFill>
                  <a:srgbClr val="2D2E83"/>
                </a:solidFill>
              </a:rPr>
              <a:t>Commissions are paid only if the group is activated.</a:t>
            </a:r>
          </a:p>
        </p:txBody>
      </p:sp>
      <p:sp>
        <p:nvSpPr>
          <p:cNvPr id="18" name="Title 2"/>
          <p:cNvSpPr txBox="1">
            <a:spLocks/>
          </p:cNvSpPr>
          <p:nvPr/>
        </p:nvSpPr>
        <p:spPr>
          <a:xfrm>
            <a:off x="0" y="273358"/>
            <a:ext cx="8927976" cy="887363"/>
          </a:xfrm>
          <a:prstGeom prst="rect">
            <a:avLst/>
          </a:prstGeom>
        </p:spPr>
        <p:txBody>
          <a:bodyPr vert="horz" lIns="91440" tIns="45720" rIns="91440" bIns="45720" rtlCol="0" anchor="t">
            <a:noAutofit/>
          </a:bodyPr>
          <a:lstStyle>
            <a:lvl1pPr algn="ctr" defTabSz="914400" rtl="0" eaLnBrk="1" latinLnBrk="0" hangingPunct="1">
              <a:spcBef>
                <a:spcPct val="0"/>
              </a:spcBef>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sz="1200" dirty="0"/>
              <a:t>2. How does it work?</a:t>
            </a:r>
            <a:br>
              <a:rPr lang="fr-FR" sz="1200" dirty="0"/>
            </a:br>
            <a:r>
              <a:rPr lang="fr-FR" sz="1600" dirty="0"/>
              <a:t>/An efficient value </a:t>
            </a:r>
            <a:r>
              <a:rPr lang="fr-FR" sz="1600" dirty="0" err="1"/>
              <a:t>proposal</a:t>
            </a:r>
            <a:r>
              <a:rPr lang="fr-FR" sz="1600" dirty="0"/>
              <a:t> for </a:t>
            </a:r>
            <a:r>
              <a:rPr lang="fr-FR" sz="1600" dirty="0" err="1"/>
              <a:t>customers</a:t>
            </a:r>
            <a:endParaRPr lang="en-US" sz="1600" dirty="0"/>
          </a:p>
        </p:txBody>
      </p:sp>
      <p:sp>
        <p:nvSpPr>
          <p:cNvPr id="5" name="Pentagone 4"/>
          <p:cNvSpPr/>
          <p:nvPr/>
        </p:nvSpPr>
        <p:spPr>
          <a:xfrm>
            <a:off x="2267744" y="2709515"/>
            <a:ext cx="432048" cy="1410886"/>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ontent Placeholder 4"/>
          <p:cNvSpPr txBox="1">
            <a:spLocks/>
          </p:cNvSpPr>
          <p:nvPr/>
        </p:nvSpPr>
        <p:spPr>
          <a:xfrm>
            <a:off x="4356376" y="2499742"/>
            <a:ext cx="4600940" cy="432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altLang="ko-KR" sz="1200" dirty="0">
                <a:solidFill>
                  <a:srgbClr val="E94E1B"/>
                </a:solidFill>
                <a:latin typeface="Verdana" panose="020B0604030504040204" pitchFamily="34" charset="0"/>
                <a:ea typeface="Verdana" panose="020B0604030504040204" pitchFamily="34" charset="0"/>
                <a:cs typeface="Verdana" panose="020B0604030504040204" pitchFamily="34" charset="0"/>
              </a:rPr>
              <a:t>Yakman Commission</a:t>
            </a:r>
          </a:p>
        </p:txBody>
      </p:sp>
      <p:sp>
        <p:nvSpPr>
          <p:cNvPr id="22" name="Content Placeholder 4"/>
          <p:cNvSpPr txBox="1">
            <a:spLocks/>
          </p:cNvSpPr>
          <p:nvPr/>
        </p:nvSpPr>
        <p:spPr>
          <a:xfrm>
            <a:off x="4356376" y="2793060"/>
            <a:ext cx="4600940" cy="288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altLang="ko-KR" sz="1200" dirty="0">
                <a:solidFill>
                  <a:srgbClr val="71246C"/>
                </a:solidFill>
                <a:latin typeface="Verdana" panose="020B0604030504040204" pitchFamily="34" charset="0"/>
                <a:ea typeface="Verdana" panose="020B0604030504040204" pitchFamily="34" charset="0"/>
                <a:cs typeface="Verdana" panose="020B0604030504040204" pitchFamily="34" charset="0"/>
              </a:rPr>
              <a:t>Group manager commission</a:t>
            </a:r>
          </a:p>
        </p:txBody>
      </p:sp>
      <p:sp>
        <p:nvSpPr>
          <p:cNvPr id="23" name="Rectangle 22"/>
          <p:cNvSpPr/>
          <p:nvPr/>
        </p:nvSpPr>
        <p:spPr>
          <a:xfrm>
            <a:off x="3141588" y="2632820"/>
            <a:ext cx="772473" cy="193118"/>
          </a:xfrm>
          <a:prstGeom prst="rect">
            <a:avLst/>
          </a:prstGeom>
          <a:solidFill>
            <a:srgbClr val="E94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141588" y="2858358"/>
            <a:ext cx="772473" cy="193118"/>
          </a:xfrm>
          <a:prstGeom prst="rect">
            <a:avLst/>
          </a:prstGeom>
          <a:solidFill>
            <a:srgbClr val="71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141587" y="3083896"/>
            <a:ext cx="772475" cy="1327640"/>
          </a:xfrm>
          <a:prstGeom prst="rect">
            <a:avLst/>
          </a:prstGeom>
          <a:solidFill>
            <a:srgbClr val="241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Content Placeholder 4"/>
          <p:cNvSpPr txBox="1">
            <a:spLocks/>
          </p:cNvSpPr>
          <p:nvPr/>
        </p:nvSpPr>
        <p:spPr>
          <a:xfrm>
            <a:off x="4327036" y="3603716"/>
            <a:ext cx="4600940" cy="288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ko-KR" sz="1200" dirty="0">
                <a:solidFill>
                  <a:srgbClr val="2D2E83"/>
                </a:solidFill>
                <a:latin typeface="Verdana" panose="020B0604030504040204" pitchFamily="34" charset="0"/>
                <a:ea typeface="Verdana" panose="020B0604030504040204" pitchFamily="34" charset="0"/>
                <a:cs typeface="Verdana" panose="020B0604030504040204" pitchFamily="34" charset="0"/>
              </a:rPr>
              <a:t>Portion of the member contribution feeding the common pot to pay for claims and the cash-back</a:t>
            </a:r>
          </a:p>
        </p:txBody>
      </p:sp>
      <p:cxnSp>
        <p:nvCxnSpPr>
          <p:cNvPr id="27" name="Connecteur droit 26"/>
          <p:cNvCxnSpPr/>
          <p:nvPr/>
        </p:nvCxnSpPr>
        <p:spPr>
          <a:xfrm>
            <a:off x="2987824" y="4443958"/>
            <a:ext cx="1080000" cy="0"/>
          </a:xfrm>
          <a:prstGeom prst="line">
            <a:avLst/>
          </a:prstGeom>
          <a:ln w="19050">
            <a:solidFill>
              <a:srgbClr val="5F5F5F"/>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141588" y="2407282"/>
            <a:ext cx="772473" cy="193118"/>
          </a:xfrm>
          <a:prstGeom prst="rect">
            <a:avLst/>
          </a:prstGeom>
          <a:noFill/>
          <a:ln w="12700">
            <a:solidFill>
              <a:srgbClr val="7124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Content Placeholder 4"/>
          <p:cNvSpPr txBox="1">
            <a:spLocks/>
          </p:cNvSpPr>
          <p:nvPr/>
        </p:nvSpPr>
        <p:spPr>
          <a:xfrm>
            <a:off x="4356376" y="2297379"/>
            <a:ext cx="4600940" cy="432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altLang="ko-KR" sz="1200" dirty="0">
                <a:solidFill>
                  <a:srgbClr val="71246C"/>
                </a:solidFill>
                <a:latin typeface="Verdana" panose="020B0604030504040204" pitchFamily="34" charset="0"/>
                <a:ea typeface="Verdana" panose="020B0604030504040204" pitchFamily="34" charset="0"/>
                <a:cs typeface="Verdana" panose="020B0604030504040204" pitchFamily="34" charset="0"/>
              </a:rPr>
              <a:t>IPT and </a:t>
            </a:r>
            <a:r>
              <a:rPr lang="fr-FR" altLang="ko-KR" sz="1200" dirty="0" err="1">
                <a:solidFill>
                  <a:srgbClr val="71246C"/>
                </a:solidFill>
                <a:latin typeface="Verdana" panose="020B0604030504040204" pitchFamily="34" charset="0"/>
                <a:ea typeface="Verdana" panose="020B0604030504040204" pitchFamily="34" charset="0"/>
                <a:cs typeface="Verdana" panose="020B0604030504040204" pitchFamily="34" charset="0"/>
              </a:rPr>
              <a:t>insurance</a:t>
            </a:r>
            <a:r>
              <a:rPr lang="fr-FR" altLang="ko-KR" sz="1200" dirty="0">
                <a:solidFill>
                  <a:srgbClr val="71246C"/>
                </a:solidFill>
                <a:latin typeface="Verdana" panose="020B0604030504040204" pitchFamily="34" charset="0"/>
                <a:ea typeface="Verdana" panose="020B0604030504040204" pitchFamily="34" charset="0"/>
                <a:cs typeface="Verdana" panose="020B0604030504040204" pitchFamily="34" charset="0"/>
              </a:rPr>
              <a:t> premium</a:t>
            </a:r>
          </a:p>
        </p:txBody>
      </p:sp>
    </p:spTree>
    <p:extLst>
      <p:ext uri="{BB962C8B-B14F-4D97-AF65-F5344CB8AC3E}">
        <p14:creationId xmlns:p14="http://schemas.microsoft.com/office/powerpoint/2010/main" val="22947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920470" y="1173758"/>
            <a:ext cx="3116026" cy="1584175"/>
          </a:xfrm>
          <a:prstGeom prst="rect">
            <a:avLst/>
          </a:prstGeom>
          <a:solidFill>
            <a:srgbClr val="8064A2">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4068" y="2376516"/>
            <a:ext cx="2627784" cy="1535381"/>
          </a:xfrm>
          <a:prstGeom prst="rect">
            <a:avLst/>
          </a:prstGeom>
          <a:solidFill>
            <a:srgbClr val="4BACC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ángulo 6"/>
          <p:cNvSpPr/>
          <p:nvPr/>
        </p:nvSpPr>
        <p:spPr>
          <a:xfrm>
            <a:off x="0" y="4803998"/>
            <a:ext cx="9144000" cy="339502"/>
          </a:xfrm>
          <a:prstGeom prst="rect">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7884368" y="4841486"/>
            <a:ext cx="1080120" cy="25054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11733"/>
          </a:xfrm>
          <a:prstGeom prst="rect">
            <a:avLst/>
          </a:prstGeom>
        </p:spPr>
      </p:pic>
      <p:sp>
        <p:nvSpPr>
          <p:cNvPr id="3" name="Title 2"/>
          <p:cNvSpPr>
            <a:spLocks noGrp="1"/>
          </p:cNvSpPr>
          <p:nvPr>
            <p:ph type="title" idx="4294967295"/>
          </p:nvPr>
        </p:nvSpPr>
        <p:spPr>
          <a:xfrm>
            <a:off x="1835696" y="244227"/>
            <a:ext cx="7092280" cy="887363"/>
          </a:xfrm>
        </p:spPr>
        <p:txBody>
          <a:bodyPr anchor="t">
            <a:normAutofit/>
          </a:bodyPr>
          <a:lstStyle/>
          <a:p>
            <a:pPr algn="r"/>
            <a:r>
              <a:rPr lang="en-US" sz="1200" dirty="0"/>
              <a:t> 2</a:t>
            </a:r>
            <a:r>
              <a:rPr lang="en-US" sz="1200" dirty="0">
                <a:solidFill>
                  <a:schemeClr val="bg1"/>
                </a:solidFill>
              </a:rPr>
              <a:t>. </a:t>
            </a:r>
            <a:r>
              <a:rPr lang="fr-FR" sz="1200" dirty="0">
                <a:solidFill>
                  <a:schemeClr val="bg1"/>
                </a:solidFill>
              </a:rPr>
              <a:t>Yakman </a:t>
            </a:r>
            <a:r>
              <a:rPr lang="fr-FR" sz="1200" dirty="0" err="1">
                <a:solidFill>
                  <a:schemeClr val="bg1"/>
                </a:solidFill>
              </a:rPr>
              <a:t>bring</a:t>
            </a:r>
            <a:r>
              <a:rPr lang="fr-FR" sz="1200" dirty="0">
                <a:solidFill>
                  <a:schemeClr val="bg1"/>
                </a:solidFill>
              </a:rPr>
              <a:t> </a:t>
            </a:r>
            <a:r>
              <a:rPr lang="fr-FR" sz="1200" dirty="0" err="1">
                <a:solidFill>
                  <a:schemeClr val="bg1"/>
                </a:solidFill>
              </a:rPr>
              <a:t>strong</a:t>
            </a:r>
            <a:r>
              <a:rPr lang="fr-FR" sz="1200" dirty="0">
                <a:solidFill>
                  <a:schemeClr val="bg1"/>
                </a:solidFill>
              </a:rPr>
              <a:t> innovations.</a:t>
            </a:r>
            <a:br>
              <a:rPr lang="fr-FR" sz="1200" dirty="0">
                <a:solidFill>
                  <a:schemeClr val="bg1"/>
                </a:solidFill>
              </a:rPr>
            </a:br>
            <a:r>
              <a:rPr lang="fr-FR" sz="1600" dirty="0"/>
              <a:t>/ A disruption </a:t>
            </a:r>
            <a:endParaRPr lang="en-US" sz="1600" dirty="0">
              <a:solidFill>
                <a:schemeClr val="bg1"/>
              </a:solidFill>
            </a:endParaRPr>
          </a:p>
        </p:txBody>
      </p:sp>
      <p:sp>
        <p:nvSpPr>
          <p:cNvPr id="2" name="Espace réservé du numéro de diapositive 1"/>
          <p:cNvSpPr>
            <a:spLocks noGrp="1"/>
          </p:cNvSpPr>
          <p:nvPr>
            <p:ph type="sldNum" sz="quarter" idx="12"/>
          </p:nvPr>
        </p:nvSpPr>
        <p:spPr/>
        <p:txBody>
          <a:bodyPr/>
          <a:lstStyle/>
          <a:p>
            <a:fld id="{0F31DC1F-5561-484E-AB46-68C682854F61}" type="slidenum">
              <a:rPr lang="en-US" smtClean="0"/>
              <a:t>9</a:t>
            </a:fld>
            <a:endParaRPr lang="en-US" dirty="0"/>
          </a:p>
        </p:txBody>
      </p:sp>
      <p:sp>
        <p:nvSpPr>
          <p:cNvPr id="9" name="Espace réservé du contenu 2"/>
          <p:cNvSpPr txBox="1">
            <a:spLocks/>
          </p:cNvSpPr>
          <p:nvPr/>
        </p:nvSpPr>
        <p:spPr>
          <a:xfrm>
            <a:off x="-108520" y="1200150"/>
            <a:ext cx="3432212" cy="919531"/>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altLang="ko-KR" sz="1400" dirty="0">
                <a:solidFill>
                  <a:srgbClr val="2D2E83"/>
                </a:solidFill>
              </a:rPr>
              <a:t>Yakman is a projects with innovation in 3 different areas</a:t>
            </a:r>
          </a:p>
          <a:p>
            <a:pPr marL="0" indent="0" algn="r">
              <a:buNone/>
            </a:pPr>
            <a:endParaRPr lang="fr-FR" altLang="ko-KR" sz="1400" dirty="0">
              <a:solidFill>
                <a:srgbClr val="2D2E83"/>
              </a:solidFill>
            </a:endParaRPr>
          </a:p>
        </p:txBody>
      </p:sp>
      <p:grpSp>
        <p:nvGrpSpPr>
          <p:cNvPr id="11" name="Groupe 10"/>
          <p:cNvGrpSpPr/>
          <p:nvPr/>
        </p:nvGrpSpPr>
        <p:grpSpPr>
          <a:xfrm>
            <a:off x="2863227" y="1149068"/>
            <a:ext cx="3220941" cy="3027484"/>
            <a:chOff x="1845220" y="495443"/>
            <a:chExt cx="4598988" cy="4322763"/>
          </a:xfrm>
        </p:grpSpPr>
        <p:grpSp>
          <p:nvGrpSpPr>
            <p:cNvPr id="12" name="Group 3981"/>
            <p:cNvGrpSpPr/>
            <p:nvPr/>
          </p:nvGrpSpPr>
          <p:grpSpPr>
            <a:xfrm>
              <a:off x="1845220" y="495443"/>
              <a:ext cx="4598988" cy="4322763"/>
              <a:chOff x="531688" y="2298700"/>
              <a:chExt cx="4598988" cy="4322763"/>
            </a:xfrm>
          </p:grpSpPr>
          <p:sp>
            <p:nvSpPr>
              <p:cNvPr id="22" name="Oval 3976"/>
              <p:cNvSpPr/>
              <p:nvPr/>
            </p:nvSpPr>
            <p:spPr bwMode="ltGray">
              <a:xfrm>
                <a:off x="2084513" y="2832751"/>
                <a:ext cx="1476000" cy="1476000"/>
              </a:xfrm>
              <a:prstGeom prst="ellipse">
                <a:avLst/>
              </a:prstGeom>
              <a:noFill/>
              <a:ln w="3175">
                <a:solidFill>
                  <a:srgbClr val="D5D1C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23" name="Oval 3975"/>
              <p:cNvSpPr/>
              <p:nvPr/>
            </p:nvSpPr>
            <p:spPr bwMode="ltGray">
              <a:xfrm>
                <a:off x="3111224" y="4596771"/>
                <a:ext cx="1476000" cy="1476000"/>
              </a:xfrm>
              <a:prstGeom prst="ellipse">
                <a:avLst/>
              </a:prstGeom>
              <a:noFill/>
              <a:ln w="3175">
                <a:solidFill>
                  <a:srgbClr val="D5D1C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24" name="Oval 3974"/>
              <p:cNvSpPr/>
              <p:nvPr/>
            </p:nvSpPr>
            <p:spPr bwMode="ltGray">
              <a:xfrm>
                <a:off x="1067884" y="4596771"/>
                <a:ext cx="1476000" cy="1476000"/>
              </a:xfrm>
              <a:prstGeom prst="ellipse">
                <a:avLst/>
              </a:prstGeom>
              <a:noFill/>
              <a:ln w="3175">
                <a:solidFill>
                  <a:srgbClr val="D5D1C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25" name="Freeform 2210"/>
              <p:cNvSpPr>
                <a:spLocks/>
              </p:cNvSpPr>
              <p:nvPr/>
            </p:nvSpPr>
            <p:spPr bwMode="auto">
              <a:xfrm>
                <a:off x="531688" y="4037013"/>
                <a:ext cx="2300287" cy="2584450"/>
              </a:xfrm>
              <a:custGeom>
                <a:avLst/>
                <a:gdLst>
                  <a:gd name="T0" fmla="*/ 1268 w 1449"/>
                  <a:gd name="T1" fmla="*/ 851 h 1628"/>
                  <a:gd name="T2" fmla="*/ 1252 w 1449"/>
                  <a:gd name="T3" fmla="*/ 939 h 1628"/>
                  <a:gd name="T4" fmla="*/ 1220 w 1449"/>
                  <a:gd name="T5" fmla="*/ 1020 h 1628"/>
                  <a:gd name="T6" fmla="*/ 1174 w 1449"/>
                  <a:gd name="T7" fmla="*/ 1093 h 1628"/>
                  <a:gd name="T8" fmla="*/ 1116 w 1449"/>
                  <a:gd name="T9" fmla="*/ 1155 h 1628"/>
                  <a:gd name="T10" fmla="*/ 1046 w 1449"/>
                  <a:gd name="T11" fmla="*/ 1206 h 1628"/>
                  <a:gd name="T12" fmla="*/ 967 w 1449"/>
                  <a:gd name="T13" fmla="*/ 1242 h 1628"/>
                  <a:gd name="T14" fmla="*/ 882 w 1449"/>
                  <a:gd name="T15" fmla="*/ 1264 h 1628"/>
                  <a:gd name="T16" fmla="*/ 814 w 1449"/>
                  <a:gd name="T17" fmla="*/ 1269 h 1628"/>
                  <a:gd name="T18" fmla="*/ 722 w 1449"/>
                  <a:gd name="T19" fmla="*/ 1260 h 1628"/>
                  <a:gd name="T20" fmla="*/ 637 w 1449"/>
                  <a:gd name="T21" fmla="*/ 1234 h 1628"/>
                  <a:gd name="T22" fmla="*/ 560 w 1449"/>
                  <a:gd name="T23" fmla="*/ 1192 h 1628"/>
                  <a:gd name="T24" fmla="*/ 492 w 1449"/>
                  <a:gd name="T25" fmla="*/ 1136 h 1628"/>
                  <a:gd name="T26" fmla="*/ 436 w 1449"/>
                  <a:gd name="T27" fmla="*/ 1068 h 1628"/>
                  <a:gd name="T28" fmla="*/ 394 w 1449"/>
                  <a:gd name="T29" fmla="*/ 991 h 1628"/>
                  <a:gd name="T30" fmla="*/ 368 w 1449"/>
                  <a:gd name="T31" fmla="*/ 906 h 1628"/>
                  <a:gd name="T32" fmla="*/ 359 w 1449"/>
                  <a:gd name="T33" fmla="*/ 814 h 1628"/>
                  <a:gd name="T34" fmla="*/ 364 w 1449"/>
                  <a:gd name="T35" fmla="*/ 745 h 1628"/>
                  <a:gd name="T36" fmla="*/ 387 w 1449"/>
                  <a:gd name="T37" fmla="*/ 658 h 1628"/>
                  <a:gd name="T38" fmla="*/ 425 w 1449"/>
                  <a:gd name="T39" fmla="*/ 578 h 1628"/>
                  <a:gd name="T40" fmla="*/ 477 w 1449"/>
                  <a:gd name="T41" fmla="*/ 508 h 1628"/>
                  <a:gd name="T42" fmla="*/ 542 w 1449"/>
                  <a:gd name="T43" fmla="*/ 450 h 1628"/>
                  <a:gd name="T44" fmla="*/ 617 w 1449"/>
                  <a:gd name="T45" fmla="*/ 404 h 1628"/>
                  <a:gd name="T46" fmla="*/ 701 w 1449"/>
                  <a:gd name="T47" fmla="*/ 374 h 1628"/>
                  <a:gd name="T48" fmla="*/ 791 w 1449"/>
                  <a:gd name="T49" fmla="*/ 360 h 1628"/>
                  <a:gd name="T50" fmla="*/ 866 w 1449"/>
                  <a:gd name="T51" fmla="*/ 362 h 1628"/>
                  <a:gd name="T52" fmla="*/ 962 w 1449"/>
                  <a:gd name="T53" fmla="*/ 384 h 1628"/>
                  <a:gd name="T54" fmla="*/ 1015 w 1449"/>
                  <a:gd name="T55" fmla="*/ 406 h 1628"/>
                  <a:gd name="T56" fmla="*/ 1188 w 1449"/>
                  <a:gd name="T57" fmla="*/ 91 h 1628"/>
                  <a:gd name="T58" fmla="*/ 1009 w 1449"/>
                  <a:gd name="T59" fmla="*/ 25 h 1628"/>
                  <a:gd name="T60" fmla="*/ 839 w 1449"/>
                  <a:gd name="T61" fmla="*/ 0 h 1628"/>
                  <a:gd name="T62" fmla="*/ 750 w 1449"/>
                  <a:gd name="T63" fmla="*/ 3 h 1628"/>
                  <a:gd name="T64" fmla="*/ 652 w 1449"/>
                  <a:gd name="T65" fmla="*/ 17 h 1628"/>
                  <a:gd name="T66" fmla="*/ 514 w 1449"/>
                  <a:gd name="T67" fmla="*/ 58 h 1628"/>
                  <a:gd name="T68" fmla="*/ 386 w 1449"/>
                  <a:gd name="T69" fmla="*/ 122 h 1628"/>
                  <a:gd name="T70" fmla="*/ 273 w 1449"/>
                  <a:gd name="T71" fmla="*/ 206 h 1628"/>
                  <a:gd name="T72" fmla="*/ 176 w 1449"/>
                  <a:gd name="T73" fmla="*/ 309 h 1628"/>
                  <a:gd name="T74" fmla="*/ 97 w 1449"/>
                  <a:gd name="T75" fmla="*/ 427 h 1628"/>
                  <a:gd name="T76" fmla="*/ 40 w 1449"/>
                  <a:gd name="T77" fmla="*/ 559 h 1628"/>
                  <a:gd name="T78" fmla="*/ 7 w 1449"/>
                  <a:gd name="T79" fmla="*/ 701 h 1628"/>
                  <a:gd name="T80" fmla="*/ 0 w 1449"/>
                  <a:gd name="T81" fmla="*/ 814 h 1628"/>
                  <a:gd name="T82" fmla="*/ 16 w 1449"/>
                  <a:gd name="T83" fmla="*/ 978 h 1628"/>
                  <a:gd name="T84" fmla="*/ 64 w 1449"/>
                  <a:gd name="T85" fmla="*/ 1131 h 1628"/>
                  <a:gd name="T86" fmla="*/ 139 w 1449"/>
                  <a:gd name="T87" fmla="*/ 1269 h 1628"/>
                  <a:gd name="T88" fmla="*/ 238 w 1449"/>
                  <a:gd name="T89" fmla="*/ 1390 h 1628"/>
                  <a:gd name="T90" fmla="*/ 359 w 1449"/>
                  <a:gd name="T91" fmla="*/ 1489 h 1628"/>
                  <a:gd name="T92" fmla="*/ 497 w 1449"/>
                  <a:gd name="T93" fmla="*/ 1564 h 1628"/>
                  <a:gd name="T94" fmla="*/ 650 w 1449"/>
                  <a:gd name="T95" fmla="*/ 1612 h 1628"/>
                  <a:gd name="T96" fmla="*/ 814 w 1449"/>
                  <a:gd name="T97" fmla="*/ 1628 h 1628"/>
                  <a:gd name="T98" fmla="*/ 955 w 1449"/>
                  <a:gd name="T99" fmla="*/ 1616 h 1628"/>
                  <a:gd name="T100" fmla="*/ 1131 w 1449"/>
                  <a:gd name="T101" fmla="*/ 1564 h 1628"/>
                  <a:gd name="T102" fmla="*/ 1287 w 1449"/>
                  <a:gd name="T103" fmla="*/ 1476 h 1628"/>
                  <a:gd name="T104" fmla="*/ 1419 w 1449"/>
                  <a:gd name="T105" fmla="*/ 1358 h 1628"/>
                  <a:gd name="T106" fmla="*/ 1409 w 1449"/>
                  <a:gd name="T107" fmla="*/ 1272 h 1628"/>
                  <a:gd name="T108" fmla="*/ 1344 w 1449"/>
                  <a:gd name="T109" fmla="*/ 1157 h 1628"/>
                  <a:gd name="T110" fmla="*/ 1299 w 1449"/>
                  <a:gd name="T111" fmla="*/ 1032 h 1628"/>
                  <a:gd name="T112" fmla="*/ 1273 w 1449"/>
                  <a:gd name="T113" fmla="*/ 898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9" h="1628">
                    <a:moveTo>
                      <a:pt x="1269" y="828"/>
                    </a:moveTo>
                    <a:lnTo>
                      <a:pt x="1269" y="828"/>
                    </a:lnTo>
                    <a:lnTo>
                      <a:pt x="1269" y="828"/>
                    </a:lnTo>
                    <a:lnTo>
                      <a:pt x="1268" y="851"/>
                    </a:lnTo>
                    <a:lnTo>
                      <a:pt x="1266" y="874"/>
                    </a:lnTo>
                    <a:lnTo>
                      <a:pt x="1262" y="896"/>
                    </a:lnTo>
                    <a:lnTo>
                      <a:pt x="1257" y="917"/>
                    </a:lnTo>
                    <a:lnTo>
                      <a:pt x="1252" y="939"/>
                    </a:lnTo>
                    <a:lnTo>
                      <a:pt x="1245" y="960"/>
                    </a:lnTo>
                    <a:lnTo>
                      <a:pt x="1238" y="981"/>
                    </a:lnTo>
                    <a:lnTo>
                      <a:pt x="1229" y="1001"/>
                    </a:lnTo>
                    <a:lnTo>
                      <a:pt x="1220" y="1020"/>
                    </a:lnTo>
                    <a:lnTo>
                      <a:pt x="1210" y="1039"/>
                    </a:lnTo>
                    <a:lnTo>
                      <a:pt x="1198" y="1058"/>
                    </a:lnTo>
                    <a:lnTo>
                      <a:pt x="1187" y="1076"/>
                    </a:lnTo>
                    <a:lnTo>
                      <a:pt x="1174" y="1093"/>
                    </a:lnTo>
                    <a:lnTo>
                      <a:pt x="1160" y="1109"/>
                    </a:lnTo>
                    <a:lnTo>
                      <a:pt x="1146" y="1126"/>
                    </a:lnTo>
                    <a:lnTo>
                      <a:pt x="1131" y="1141"/>
                    </a:lnTo>
                    <a:lnTo>
                      <a:pt x="1116" y="1155"/>
                    </a:lnTo>
                    <a:lnTo>
                      <a:pt x="1099" y="1169"/>
                    </a:lnTo>
                    <a:lnTo>
                      <a:pt x="1081" y="1183"/>
                    </a:lnTo>
                    <a:lnTo>
                      <a:pt x="1064" y="1194"/>
                    </a:lnTo>
                    <a:lnTo>
                      <a:pt x="1046" y="1206"/>
                    </a:lnTo>
                    <a:lnTo>
                      <a:pt x="1027" y="1217"/>
                    </a:lnTo>
                    <a:lnTo>
                      <a:pt x="1008" y="1226"/>
                    </a:lnTo>
                    <a:lnTo>
                      <a:pt x="988" y="1235"/>
                    </a:lnTo>
                    <a:lnTo>
                      <a:pt x="967" y="1242"/>
                    </a:lnTo>
                    <a:lnTo>
                      <a:pt x="947" y="1250"/>
                    </a:lnTo>
                    <a:lnTo>
                      <a:pt x="925" y="1255"/>
                    </a:lnTo>
                    <a:lnTo>
                      <a:pt x="904" y="1260"/>
                    </a:lnTo>
                    <a:lnTo>
                      <a:pt x="882" y="1264"/>
                    </a:lnTo>
                    <a:lnTo>
                      <a:pt x="859" y="1268"/>
                    </a:lnTo>
                    <a:lnTo>
                      <a:pt x="836" y="1269"/>
                    </a:lnTo>
                    <a:lnTo>
                      <a:pt x="814" y="1269"/>
                    </a:lnTo>
                    <a:lnTo>
                      <a:pt x="814" y="1269"/>
                    </a:lnTo>
                    <a:lnTo>
                      <a:pt x="791" y="1269"/>
                    </a:lnTo>
                    <a:lnTo>
                      <a:pt x="768" y="1267"/>
                    </a:lnTo>
                    <a:lnTo>
                      <a:pt x="745" y="1264"/>
                    </a:lnTo>
                    <a:lnTo>
                      <a:pt x="722" y="1260"/>
                    </a:lnTo>
                    <a:lnTo>
                      <a:pt x="701" y="1255"/>
                    </a:lnTo>
                    <a:lnTo>
                      <a:pt x="679" y="1249"/>
                    </a:lnTo>
                    <a:lnTo>
                      <a:pt x="657" y="1242"/>
                    </a:lnTo>
                    <a:lnTo>
                      <a:pt x="637" y="1234"/>
                    </a:lnTo>
                    <a:lnTo>
                      <a:pt x="617" y="1225"/>
                    </a:lnTo>
                    <a:lnTo>
                      <a:pt x="596" y="1214"/>
                    </a:lnTo>
                    <a:lnTo>
                      <a:pt x="577" y="1203"/>
                    </a:lnTo>
                    <a:lnTo>
                      <a:pt x="560" y="1192"/>
                    </a:lnTo>
                    <a:lnTo>
                      <a:pt x="542" y="1179"/>
                    </a:lnTo>
                    <a:lnTo>
                      <a:pt x="524" y="1165"/>
                    </a:lnTo>
                    <a:lnTo>
                      <a:pt x="508" y="1151"/>
                    </a:lnTo>
                    <a:lnTo>
                      <a:pt x="492" y="1136"/>
                    </a:lnTo>
                    <a:lnTo>
                      <a:pt x="477" y="1121"/>
                    </a:lnTo>
                    <a:lnTo>
                      <a:pt x="463" y="1104"/>
                    </a:lnTo>
                    <a:lnTo>
                      <a:pt x="449" y="1086"/>
                    </a:lnTo>
                    <a:lnTo>
                      <a:pt x="436" y="1068"/>
                    </a:lnTo>
                    <a:lnTo>
                      <a:pt x="425" y="1051"/>
                    </a:lnTo>
                    <a:lnTo>
                      <a:pt x="414" y="1032"/>
                    </a:lnTo>
                    <a:lnTo>
                      <a:pt x="403" y="1011"/>
                    </a:lnTo>
                    <a:lnTo>
                      <a:pt x="394" y="991"/>
                    </a:lnTo>
                    <a:lnTo>
                      <a:pt x="387" y="971"/>
                    </a:lnTo>
                    <a:lnTo>
                      <a:pt x="379" y="949"/>
                    </a:lnTo>
                    <a:lnTo>
                      <a:pt x="373" y="927"/>
                    </a:lnTo>
                    <a:lnTo>
                      <a:pt x="368" y="906"/>
                    </a:lnTo>
                    <a:lnTo>
                      <a:pt x="364" y="883"/>
                    </a:lnTo>
                    <a:lnTo>
                      <a:pt x="361" y="860"/>
                    </a:lnTo>
                    <a:lnTo>
                      <a:pt x="359" y="837"/>
                    </a:lnTo>
                    <a:lnTo>
                      <a:pt x="359" y="814"/>
                    </a:lnTo>
                    <a:lnTo>
                      <a:pt x="359" y="814"/>
                    </a:lnTo>
                    <a:lnTo>
                      <a:pt x="359" y="790"/>
                    </a:lnTo>
                    <a:lnTo>
                      <a:pt x="361" y="767"/>
                    </a:lnTo>
                    <a:lnTo>
                      <a:pt x="364" y="745"/>
                    </a:lnTo>
                    <a:lnTo>
                      <a:pt x="368" y="723"/>
                    </a:lnTo>
                    <a:lnTo>
                      <a:pt x="373" y="700"/>
                    </a:lnTo>
                    <a:lnTo>
                      <a:pt x="379" y="679"/>
                    </a:lnTo>
                    <a:lnTo>
                      <a:pt x="387" y="658"/>
                    </a:lnTo>
                    <a:lnTo>
                      <a:pt x="394" y="637"/>
                    </a:lnTo>
                    <a:lnTo>
                      <a:pt x="403" y="616"/>
                    </a:lnTo>
                    <a:lnTo>
                      <a:pt x="414" y="597"/>
                    </a:lnTo>
                    <a:lnTo>
                      <a:pt x="425" y="578"/>
                    </a:lnTo>
                    <a:lnTo>
                      <a:pt x="436" y="559"/>
                    </a:lnTo>
                    <a:lnTo>
                      <a:pt x="449" y="541"/>
                    </a:lnTo>
                    <a:lnTo>
                      <a:pt x="463" y="525"/>
                    </a:lnTo>
                    <a:lnTo>
                      <a:pt x="477" y="508"/>
                    </a:lnTo>
                    <a:lnTo>
                      <a:pt x="492" y="492"/>
                    </a:lnTo>
                    <a:lnTo>
                      <a:pt x="508" y="477"/>
                    </a:lnTo>
                    <a:lnTo>
                      <a:pt x="524" y="463"/>
                    </a:lnTo>
                    <a:lnTo>
                      <a:pt x="542" y="450"/>
                    </a:lnTo>
                    <a:lnTo>
                      <a:pt x="560" y="437"/>
                    </a:lnTo>
                    <a:lnTo>
                      <a:pt x="577" y="425"/>
                    </a:lnTo>
                    <a:lnTo>
                      <a:pt x="596" y="414"/>
                    </a:lnTo>
                    <a:lnTo>
                      <a:pt x="617" y="404"/>
                    </a:lnTo>
                    <a:lnTo>
                      <a:pt x="637" y="394"/>
                    </a:lnTo>
                    <a:lnTo>
                      <a:pt x="657" y="387"/>
                    </a:lnTo>
                    <a:lnTo>
                      <a:pt x="679" y="379"/>
                    </a:lnTo>
                    <a:lnTo>
                      <a:pt x="701" y="374"/>
                    </a:lnTo>
                    <a:lnTo>
                      <a:pt x="722" y="369"/>
                    </a:lnTo>
                    <a:lnTo>
                      <a:pt x="745" y="364"/>
                    </a:lnTo>
                    <a:lnTo>
                      <a:pt x="768" y="361"/>
                    </a:lnTo>
                    <a:lnTo>
                      <a:pt x="791" y="360"/>
                    </a:lnTo>
                    <a:lnTo>
                      <a:pt x="814" y="359"/>
                    </a:lnTo>
                    <a:lnTo>
                      <a:pt x="814" y="359"/>
                    </a:lnTo>
                    <a:lnTo>
                      <a:pt x="840" y="360"/>
                    </a:lnTo>
                    <a:lnTo>
                      <a:pt x="866" y="362"/>
                    </a:lnTo>
                    <a:lnTo>
                      <a:pt x="890" y="365"/>
                    </a:lnTo>
                    <a:lnTo>
                      <a:pt x="915" y="370"/>
                    </a:lnTo>
                    <a:lnTo>
                      <a:pt x="938" y="376"/>
                    </a:lnTo>
                    <a:lnTo>
                      <a:pt x="962" y="384"/>
                    </a:lnTo>
                    <a:lnTo>
                      <a:pt x="985" y="393"/>
                    </a:lnTo>
                    <a:lnTo>
                      <a:pt x="1008" y="402"/>
                    </a:lnTo>
                    <a:lnTo>
                      <a:pt x="1008" y="402"/>
                    </a:lnTo>
                    <a:lnTo>
                      <a:pt x="1015" y="406"/>
                    </a:lnTo>
                    <a:lnTo>
                      <a:pt x="1200" y="98"/>
                    </a:lnTo>
                    <a:lnTo>
                      <a:pt x="1200" y="98"/>
                    </a:lnTo>
                    <a:lnTo>
                      <a:pt x="1188" y="91"/>
                    </a:lnTo>
                    <a:lnTo>
                      <a:pt x="1188" y="91"/>
                    </a:lnTo>
                    <a:lnTo>
                      <a:pt x="1145" y="70"/>
                    </a:lnTo>
                    <a:lnTo>
                      <a:pt x="1101" y="53"/>
                    </a:lnTo>
                    <a:lnTo>
                      <a:pt x="1056" y="37"/>
                    </a:lnTo>
                    <a:lnTo>
                      <a:pt x="1009" y="25"/>
                    </a:lnTo>
                    <a:lnTo>
                      <a:pt x="962" y="13"/>
                    </a:lnTo>
                    <a:lnTo>
                      <a:pt x="914" y="7"/>
                    </a:lnTo>
                    <a:lnTo>
                      <a:pt x="864" y="2"/>
                    </a:lnTo>
                    <a:lnTo>
                      <a:pt x="839" y="0"/>
                    </a:lnTo>
                    <a:lnTo>
                      <a:pt x="814" y="0"/>
                    </a:lnTo>
                    <a:lnTo>
                      <a:pt x="814" y="0"/>
                    </a:lnTo>
                    <a:lnTo>
                      <a:pt x="782" y="0"/>
                    </a:lnTo>
                    <a:lnTo>
                      <a:pt x="750" y="3"/>
                    </a:lnTo>
                    <a:lnTo>
                      <a:pt x="720" y="6"/>
                    </a:lnTo>
                    <a:lnTo>
                      <a:pt x="689" y="9"/>
                    </a:lnTo>
                    <a:lnTo>
                      <a:pt x="689" y="9"/>
                    </a:lnTo>
                    <a:lnTo>
                      <a:pt x="652" y="17"/>
                    </a:lnTo>
                    <a:lnTo>
                      <a:pt x="617" y="25"/>
                    </a:lnTo>
                    <a:lnTo>
                      <a:pt x="581" y="33"/>
                    </a:lnTo>
                    <a:lnTo>
                      <a:pt x="547" y="45"/>
                    </a:lnTo>
                    <a:lnTo>
                      <a:pt x="514" y="58"/>
                    </a:lnTo>
                    <a:lnTo>
                      <a:pt x="480" y="72"/>
                    </a:lnTo>
                    <a:lnTo>
                      <a:pt x="448" y="87"/>
                    </a:lnTo>
                    <a:lnTo>
                      <a:pt x="416" y="103"/>
                    </a:lnTo>
                    <a:lnTo>
                      <a:pt x="386" y="122"/>
                    </a:lnTo>
                    <a:lnTo>
                      <a:pt x="356" y="141"/>
                    </a:lnTo>
                    <a:lnTo>
                      <a:pt x="327" y="162"/>
                    </a:lnTo>
                    <a:lnTo>
                      <a:pt x="299" y="183"/>
                    </a:lnTo>
                    <a:lnTo>
                      <a:pt x="273" y="206"/>
                    </a:lnTo>
                    <a:lnTo>
                      <a:pt x="246" y="230"/>
                    </a:lnTo>
                    <a:lnTo>
                      <a:pt x="222" y="256"/>
                    </a:lnTo>
                    <a:lnTo>
                      <a:pt x="198" y="282"/>
                    </a:lnTo>
                    <a:lnTo>
                      <a:pt x="176" y="309"/>
                    </a:lnTo>
                    <a:lnTo>
                      <a:pt x="154" y="337"/>
                    </a:lnTo>
                    <a:lnTo>
                      <a:pt x="134" y="366"/>
                    </a:lnTo>
                    <a:lnTo>
                      <a:pt x="115" y="397"/>
                    </a:lnTo>
                    <a:lnTo>
                      <a:pt x="97" y="427"/>
                    </a:lnTo>
                    <a:lnTo>
                      <a:pt x="81" y="459"/>
                    </a:lnTo>
                    <a:lnTo>
                      <a:pt x="66" y="492"/>
                    </a:lnTo>
                    <a:lnTo>
                      <a:pt x="53" y="525"/>
                    </a:lnTo>
                    <a:lnTo>
                      <a:pt x="40" y="559"/>
                    </a:lnTo>
                    <a:lnTo>
                      <a:pt x="30" y="593"/>
                    </a:lnTo>
                    <a:lnTo>
                      <a:pt x="21" y="629"/>
                    </a:lnTo>
                    <a:lnTo>
                      <a:pt x="14" y="666"/>
                    </a:lnTo>
                    <a:lnTo>
                      <a:pt x="7" y="701"/>
                    </a:lnTo>
                    <a:lnTo>
                      <a:pt x="3" y="738"/>
                    </a:lnTo>
                    <a:lnTo>
                      <a:pt x="1" y="776"/>
                    </a:lnTo>
                    <a:lnTo>
                      <a:pt x="0" y="814"/>
                    </a:lnTo>
                    <a:lnTo>
                      <a:pt x="0" y="814"/>
                    </a:lnTo>
                    <a:lnTo>
                      <a:pt x="1" y="856"/>
                    </a:lnTo>
                    <a:lnTo>
                      <a:pt x="5" y="897"/>
                    </a:lnTo>
                    <a:lnTo>
                      <a:pt x="10" y="938"/>
                    </a:lnTo>
                    <a:lnTo>
                      <a:pt x="16" y="978"/>
                    </a:lnTo>
                    <a:lnTo>
                      <a:pt x="25" y="1018"/>
                    </a:lnTo>
                    <a:lnTo>
                      <a:pt x="36" y="1056"/>
                    </a:lnTo>
                    <a:lnTo>
                      <a:pt x="49" y="1094"/>
                    </a:lnTo>
                    <a:lnTo>
                      <a:pt x="64" y="1131"/>
                    </a:lnTo>
                    <a:lnTo>
                      <a:pt x="81" y="1167"/>
                    </a:lnTo>
                    <a:lnTo>
                      <a:pt x="99" y="1202"/>
                    </a:lnTo>
                    <a:lnTo>
                      <a:pt x="118" y="1236"/>
                    </a:lnTo>
                    <a:lnTo>
                      <a:pt x="139" y="1269"/>
                    </a:lnTo>
                    <a:lnTo>
                      <a:pt x="162" y="1301"/>
                    </a:lnTo>
                    <a:lnTo>
                      <a:pt x="186" y="1333"/>
                    </a:lnTo>
                    <a:lnTo>
                      <a:pt x="212" y="1362"/>
                    </a:lnTo>
                    <a:lnTo>
                      <a:pt x="238" y="1390"/>
                    </a:lnTo>
                    <a:lnTo>
                      <a:pt x="266" y="1416"/>
                    </a:lnTo>
                    <a:lnTo>
                      <a:pt x="297" y="1442"/>
                    </a:lnTo>
                    <a:lnTo>
                      <a:pt x="327" y="1466"/>
                    </a:lnTo>
                    <a:lnTo>
                      <a:pt x="359" y="1489"/>
                    </a:lnTo>
                    <a:lnTo>
                      <a:pt x="392" y="1510"/>
                    </a:lnTo>
                    <a:lnTo>
                      <a:pt x="426" y="1529"/>
                    </a:lnTo>
                    <a:lnTo>
                      <a:pt x="461" y="1548"/>
                    </a:lnTo>
                    <a:lnTo>
                      <a:pt x="497" y="1564"/>
                    </a:lnTo>
                    <a:lnTo>
                      <a:pt x="534" y="1579"/>
                    </a:lnTo>
                    <a:lnTo>
                      <a:pt x="572" y="1592"/>
                    </a:lnTo>
                    <a:lnTo>
                      <a:pt x="610" y="1603"/>
                    </a:lnTo>
                    <a:lnTo>
                      <a:pt x="650" y="1612"/>
                    </a:lnTo>
                    <a:lnTo>
                      <a:pt x="690" y="1618"/>
                    </a:lnTo>
                    <a:lnTo>
                      <a:pt x="731" y="1623"/>
                    </a:lnTo>
                    <a:lnTo>
                      <a:pt x="772" y="1627"/>
                    </a:lnTo>
                    <a:lnTo>
                      <a:pt x="814" y="1628"/>
                    </a:lnTo>
                    <a:lnTo>
                      <a:pt x="814" y="1628"/>
                    </a:lnTo>
                    <a:lnTo>
                      <a:pt x="862" y="1627"/>
                    </a:lnTo>
                    <a:lnTo>
                      <a:pt x="909" y="1622"/>
                    </a:lnTo>
                    <a:lnTo>
                      <a:pt x="955" y="1616"/>
                    </a:lnTo>
                    <a:lnTo>
                      <a:pt x="1000" y="1607"/>
                    </a:lnTo>
                    <a:lnTo>
                      <a:pt x="1045" y="1595"/>
                    </a:lnTo>
                    <a:lnTo>
                      <a:pt x="1088" y="1580"/>
                    </a:lnTo>
                    <a:lnTo>
                      <a:pt x="1131" y="1564"/>
                    </a:lnTo>
                    <a:lnTo>
                      <a:pt x="1172" y="1546"/>
                    </a:lnTo>
                    <a:lnTo>
                      <a:pt x="1211" y="1524"/>
                    </a:lnTo>
                    <a:lnTo>
                      <a:pt x="1250" y="1501"/>
                    </a:lnTo>
                    <a:lnTo>
                      <a:pt x="1287" y="1476"/>
                    </a:lnTo>
                    <a:lnTo>
                      <a:pt x="1323" y="1449"/>
                    </a:lnTo>
                    <a:lnTo>
                      <a:pt x="1357" y="1421"/>
                    </a:lnTo>
                    <a:lnTo>
                      <a:pt x="1389" y="1390"/>
                    </a:lnTo>
                    <a:lnTo>
                      <a:pt x="1419" y="1358"/>
                    </a:lnTo>
                    <a:lnTo>
                      <a:pt x="1449" y="1324"/>
                    </a:lnTo>
                    <a:lnTo>
                      <a:pt x="1449" y="1324"/>
                    </a:lnTo>
                    <a:lnTo>
                      <a:pt x="1428" y="1298"/>
                    </a:lnTo>
                    <a:lnTo>
                      <a:pt x="1409" y="1272"/>
                    </a:lnTo>
                    <a:lnTo>
                      <a:pt x="1391" y="1244"/>
                    </a:lnTo>
                    <a:lnTo>
                      <a:pt x="1375" y="1216"/>
                    </a:lnTo>
                    <a:lnTo>
                      <a:pt x="1360" y="1187"/>
                    </a:lnTo>
                    <a:lnTo>
                      <a:pt x="1344" y="1157"/>
                    </a:lnTo>
                    <a:lnTo>
                      <a:pt x="1332" y="1127"/>
                    </a:lnTo>
                    <a:lnTo>
                      <a:pt x="1319" y="1095"/>
                    </a:lnTo>
                    <a:lnTo>
                      <a:pt x="1309" y="1063"/>
                    </a:lnTo>
                    <a:lnTo>
                      <a:pt x="1299" y="1032"/>
                    </a:lnTo>
                    <a:lnTo>
                      <a:pt x="1290" y="999"/>
                    </a:lnTo>
                    <a:lnTo>
                      <a:pt x="1283" y="966"/>
                    </a:lnTo>
                    <a:lnTo>
                      <a:pt x="1278" y="933"/>
                    </a:lnTo>
                    <a:lnTo>
                      <a:pt x="1273" y="898"/>
                    </a:lnTo>
                    <a:lnTo>
                      <a:pt x="1271" y="864"/>
                    </a:lnTo>
                    <a:lnTo>
                      <a:pt x="1269" y="828"/>
                    </a:lnTo>
                    <a:lnTo>
                      <a:pt x="1269" y="828"/>
                    </a:lnTo>
                    <a:close/>
                  </a:path>
                </a:pathLst>
              </a:custGeom>
              <a:solidFill>
                <a:srgbClr val="4BACC6"/>
              </a:solidFill>
              <a:ln w="7938">
                <a:no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Freeform 2211"/>
              <p:cNvSpPr>
                <a:spLocks/>
              </p:cNvSpPr>
              <p:nvPr/>
            </p:nvSpPr>
            <p:spPr bwMode="auto">
              <a:xfrm>
                <a:off x="2546226" y="4051300"/>
                <a:ext cx="2584450" cy="2570162"/>
              </a:xfrm>
              <a:custGeom>
                <a:avLst/>
                <a:gdLst>
                  <a:gd name="T0" fmla="*/ 239 w 1628"/>
                  <a:gd name="T1" fmla="*/ 1381 h 1619"/>
                  <a:gd name="T2" fmla="*/ 379 w 1628"/>
                  <a:gd name="T3" fmla="*/ 1492 h 1619"/>
                  <a:gd name="T4" fmla="*/ 540 w 1628"/>
                  <a:gd name="T5" fmla="*/ 1571 h 1619"/>
                  <a:gd name="T6" fmla="*/ 719 w 1628"/>
                  <a:gd name="T7" fmla="*/ 1613 h 1619"/>
                  <a:gd name="T8" fmla="*/ 856 w 1628"/>
                  <a:gd name="T9" fmla="*/ 1618 h 1619"/>
                  <a:gd name="T10" fmla="*/ 1018 w 1628"/>
                  <a:gd name="T11" fmla="*/ 1594 h 1619"/>
                  <a:gd name="T12" fmla="*/ 1167 w 1628"/>
                  <a:gd name="T13" fmla="*/ 1539 h 1619"/>
                  <a:gd name="T14" fmla="*/ 1301 w 1628"/>
                  <a:gd name="T15" fmla="*/ 1457 h 1619"/>
                  <a:gd name="T16" fmla="*/ 1416 w 1628"/>
                  <a:gd name="T17" fmla="*/ 1353 h 1619"/>
                  <a:gd name="T18" fmla="*/ 1510 w 1628"/>
                  <a:gd name="T19" fmla="*/ 1227 h 1619"/>
                  <a:gd name="T20" fmla="*/ 1579 w 1628"/>
                  <a:gd name="T21" fmla="*/ 1085 h 1619"/>
                  <a:gd name="T22" fmla="*/ 1618 w 1628"/>
                  <a:gd name="T23" fmla="*/ 929 h 1619"/>
                  <a:gd name="T24" fmla="*/ 1628 w 1628"/>
                  <a:gd name="T25" fmla="*/ 805 h 1619"/>
                  <a:gd name="T26" fmla="*/ 1614 w 1628"/>
                  <a:gd name="T27" fmla="*/ 657 h 1619"/>
                  <a:gd name="T28" fmla="*/ 1575 w 1628"/>
                  <a:gd name="T29" fmla="*/ 516 h 1619"/>
                  <a:gd name="T30" fmla="*/ 1513 w 1628"/>
                  <a:gd name="T31" fmla="*/ 388 h 1619"/>
                  <a:gd name="T32" fmla="*/ 1430 w 1628"/>
                  <a:gd name="T33" fmla="*/ 273 h 1619"/>
                  <a:gd name="T34" fmla="*/ 1329 w 1628"/>
                  <a:gd name="T35" fmla="*/ 174 h 1619"/>
                  <a:gd name="T36" fmla="*/ 1212 w 1628"/>
                  <a:gd name="T37" fmla="*/ 94 h 1619"/>
                  <a:gd name="T38" fmla="*/ 1081 w 1628"/>
                  <a:gd name="T39" fmla="*/ 36 h 1619"/>
                  <a:gd name="T40" fmla="*/ 940 w 1628"/>
                  <a:gd name="T41" fmla="*/ 0 h 1619"/>
                  <a:gd name="T42" fmla="*/ 900 w 1628"/>
                  <a:gd name="T43" fmla="*/ 89 h 1619"/>
                  <a:gd name="T44" fmla="*/ 831 w 1628"/>
                  <a:gd name="T45" fmla="*/ 197 h 1619"/>
                  <a:gd name="T46" fmla="*/ 746 w 1628"/>
                  <a:gd name="T47" fmla="*/ 294 h 1619"/>
                  <a:gd name="T48" fmla="*/ 647 w 1628"/>
                  <a:gd name="T49" fmla="*/ 375 h 1619"/>
                  <a:gd name="T50" fmla="*/ 666 w 1628"/>
                  <a:gd name="T51" fmla="*/ 375 h 1619"/>
                  <a:gd name="T52" fmla="*/ 764 w 1628"/>
                  <a:gd name="T53" fmla="*/ 353 h 1619"/>
                  <a:gd name="T54" fmla="*/ 837 w 1628"/>
                  <a:gd name="T55" fmla="*/ 351 h 1619"/>
                  <a:gd name="T56" fmla="*/ 927 w 1628"/>
                  <a:gd name="T57" fmla="*/ 365 h 1619"/>
                  <a:gd name="T58" fmla="*/ 1011 w 1628"/>
                  <a:gd name="T59" fmla="*/ 395 h 1619"/>
                  <a:gd name="T60" fmla="*/ 1086 w 1628"/>
                  <a:gd name="T61" fmla="*/ 441 h 1619"/>
                  <a:gd name="T62" fmla="*/ 1151 w 1628"/>
                  <a:gd name="T63" fmla="*/ 499 h 1619"/>
                  <a:gd name="T64" fmla="*/ 1203 w 1628"/>
                  <a:gd name="T65" fmla="*/ 569 h 1619"/>
                  <a:gd name="T66" fmla="*/ 1242 w 1628"/>
                  <a:gd name="T67" fmla="*/ 649 h 1619"/>
                  <a:gd name="T68" fmla="*/ 1264 w 1628"/>
                  <a:gd name="T69" fmla="*/ 736 h 1619"/>
                  <a:gd name="T70" fmla="*/ 1269 w 1628"/>
                  <a:gd name="T71" fmla="*/ 805 h 1619"/>
                  <a:gd name="T72" fmla="*/ 1260 w 1628"/>
                  <a:gd name="T73" fmla="*/ 897 h 1619"/>
                  <a:gd name="T74" fmla="*/ 1234 w 1628"/>
                  <a:gd name="T75" fmla="*/ 982 h 1619"/>
                  <a:gd name="T76" fmla="*/ 1192 w 1628"/>
                  <a:gd name="T77" fmla="*/ 1059 h 1619"/>
                  <a:gd name="T78" fmla="*/ 1136 w 1628"/>
                  <a:gd name="T79" fmla="*/ 1127 h 1619"/>
                  <a:gd name="T80" fmla="*/ 1068 w 1628"/>
                  <a:gd name="T81" fmla="*/ 1183 h 1619"/>
                  <a:gd name="T82" fmla="*/ 991 w 1628"/>
                  <a:gd name="T83" fmla="*/ 1225 h 1619"/>
                  <a:gd name="T84" fmla="*/ 906 w 1628"/>
                  <a:gd name="T85" fmla="*/ 1251 h 1619"/>
                  <a:gd name="T86" fmla="*/ 814 w 1628"/>
                  <a:gd name="T87" fmla="*/ 1260 h 1619"/>
                  <a:gd name="T88" fmla="*/ 746 w 1628"/>
                  <a:gd name="T89" fmla="*/ 1255 h 1619"/>
                  <a:gd name="T90" fmla="*/ 661 w 1628"/>
                  <a:gd name="T91" fmla="*/ 1233 h 1619"/>
                  <a:gd name="T92" fmla="*/ 582 w 1628"/>
                  <a:gd name="T93" fmla="*/ 1197 h 1619"/>
                  <a:gd name="T94" fmla="*/ 512 w 1628"/>
                  <a:gd name="T95" fmla="*/ 1146 h 1619"/>
                  <a:gd name="T96" fmla="*/ 454 w 1628"/>
                  <a:gd name="T97" fmla="*/ 1084 h 1619"/>
                  <a:gd name="T98" fmla="*/ 408 w 1628"/>
                  <a:gd name="T99" fmla="*/ 1011 h 1619"/>
                  <a:gd name="T100" fmla="*/ 376 w 1628"/>
                  <a:gd name="T101" fmla="*/ 930 h 1619"/>
                  <a:gd name="T102" fmla="*/ 361 w 1628"/>
                  <a:gd name="T103" fmla="*/ 842 h 1619"/>
                  <a:gd name="T104" fmla="*/ 0 w 1628"/>
                  <a:gd name="T105" fmla="*/ 819 h 1619"/>
                  <a:gd name="T106" fmla="*/ 14 w 1628"/>
                  <a:gd name="T107" fmla="*/ 957 h 1619"/>
                  <a:gd name="T108" fmla="*/ 50 w 1628"/>
                  <a:gd name="T109" fmla="*/ 1086 h 1619"/>
                  <a:gd name="T110" fmla="*/ 106 w 1628"/>
                  <a:gd name="T111" fmla="*/ 1207 h 1619"/>
                  <a:gd name="T112" fmla="*/ 180 w 1628"/>
                  <a:gd name="T113" fmla="*/ 1315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8" h="1619">
                    <a:moveTo>
                      <a:pt x="180" y="1315"/>
                    </a:moveTo>
                    <a:lnTo>
                      <a:pt x="180" y="1315"/>
                    </a:lnTo>
                    <a:lnTo>
                      <a:pt x="209" y="1349"/>
                    </a:lnTo>
                    <a:lnTo>
                      <a:pt x="239" y="1381"/>
                    </a:lnTo>
                    <a:lnTo>
                      <a:pt x="271" y="1412"/>
                    </a:lnTo>
                    <a:lnTo>
                      <a:pt x="305" y="1440"/>
                    </a:lnTo>
                    <a:lnTo>
                      <a:pt x="341" y="1467"/>
                    </a:lnTo>
                    <a:lnTo>
                      <a:pt x="379" y="1492"/>
                    </a:lnTo>
                    <a:lnTo>
                      <a:pt x="417" y="1515"/>
                    </a:lnTo>
                    <a:lnTo>
                      <a:pt x="456" y="1537"/>
                    </a:lnTo>
                    <a:lnTo>
                      <a:pt x="498" y="1555"/>
                    </a:lnTo>
                    <a:lnTo>
                      <a:pt x="540" y="1571"/>
                    </a:lnTo>
                    <a:lnTo>
                      <a:pt x="583" y="1586"/>
                    </a:lnTo>
                    <a:lnTo>
                      <a:pt x="628" y="1598"/>
                    </a:lnTo>
                    <a:lnTo>
                      <a:pt x="673" y="1607"/>
                    </a:lnTo>
                    <a:lnTo>
                      <a:pt x="719" y="1613"/>
                    </a:lnTo>
                    <a:lnTo>
                      <a:pt x="766" y="1618"/>
                    </a:lnTo>
                    <a:lnTo>
                      <a:pt x="814" y="1619"/>
                    </a:lnTo>
                    <a:lnTo>
                      <a:pt x="814" y="1619"/>
                    </a:lnTo>
                    <a:lnTo>
                      <a:pt x="856" y="1618"/>
                    </a:lnTo>
                    <a:lnTo>
                      <a:pt x="897" y="1614"/>
                    </a:lnTo>
                    <a:lnTo>
                      <a:pt x="938" y="1609"/>
                    </a:lnTo>
                    <a:lnTo>
                      <a:pt x="978" y="1603"/>
                    </a:lnTo>
                    <a:lnTo>
                      <a:pt x="1018" y="1594"/>
                    </a:lnTo>
                    <a:lnTo>
                      <a:pt x="1056" y="1583"/>
                    </a:lnTo>
                    <a:lnTo>
                      <a:pt x="1094" y="1570"/>
                    </a:lnTo>
                    <a:lnTo>
                      <a:pt x="1131" y="1555"/>
                    </a:lnTo>
                    <a:lnTo>
                      <a:pt x="1167" y="1539"/>
                    </a:lnTo>
                    <a:lnTo>
                      <a:pt x="1202" y="1520"/>
                    </a:lnTo>
                    <a:lnTo>
                      <a:pt x="1236" y="1501"/>
                    </a:lnTo>
                    <a:lnTo>
                      <a:pt x="1269" y="1480"/>
                    </a:lnTo>
                    <a:lnTo>
                      <a:pt x="1301" y="1457"/>
                    </a:lnTo>
                    <a:lnTo>
                      <a:pt x="1333" y="1433"/>
                    </a:lnTo>
                    <a:lnTo>
                      <a:pt x="1362" y="1407"/>
                    </a:lnTo>
                    <a:lnTo>
                      <a:pt x="1390" y="1381"/>
                    </a:lnTo>
                    <a:lnTo>
                      <a:pt x="1416" y="1353"/>
                    </a:lnTo>
                    <a:lnTo>
                      <a:pt x="1442" y="1324"/>
                    </a:lnTo>
                    <a:lnTo>
                      <a:pt x="1466" y="1292"/>
                    </a:lnTo>
                    <a:lnTo>
                      <a:pt x="1489" y="1260"/>
                    </a:lnTo>
                    <a:lnTo>
                      <a:pt x="1510" y="1227"/>
                    </a:lnTo>
                    <a:lnTo>
                      <a:pt x="1529" y="1193"/>
                    </a:lnTo>
                    <a:lnTo>
                      <a:pt x="1548" y="1158"/>
                    </a:lnTo>
                    <a:lnTo>
                      <a:pt x="1564" y="1122"/>
                    </a:lnTo>
                    <a:lnTo>
                      <a:pt x="1579" y="1085"/>
                    </a:lnTo>
                    <a:lnTo>
                      <a:pt x="1592" y="1047"/>
                    </a:lnTo>
                    <a:lnTo>
                      <a:pt x="1603" y="1009"/>
                    </a:lnTo>
                    <a:lnTo>
                      <a:pt x="1612" y="969"/>
                    </a:lnTo>
                    <a:lnTo>
                      <a:pt x="1618" y="929"/>
                    </a:lnTo>
                    <a:lnTo>
                      <a:pt x="1623" y="888"/>
                    </a:lnTo>
                    <a:lnTo>
                      <a:pt x="1627" y="847"/>
                    </a:lnTo>
                    <a:lnTo>
                      <a:pt x="1628" y="805"/>
                    </a:lnTo>
                    <a:lnTo>
                      <a:pt x="1628" y="805"/>
                    </a:lnTo>
                    <a:lnTo>
                      <a:pt x="1627" y="767"/>
                    </a:lnTo>
                    <a:lnTo>
                      <a:pt x="1625" y="729"/>
                    </a:lnTo>
                    <a:lnTo>
                      <a:pt x="1621" y="692"/>
                    </a:lnTo>
                    <a:lnTo>
                      <a:pt x="1614" y="657"/>
                    </a:lnTo>
                    <a:lnTo>
                      <a:pt x="1607" y="620"/>
                    </a:lnTo>
                    <a:lnTo>
                      <a:pt x="1598" y="584"/>
                    </a:lnTo>
                    <a:lnTo>
                      <a:pt x="1588" y="550"/>
                    </a:lnTo>
                    <a:lnTo>
                      <a:pt x="1575" y="516"/>
                    </a:lnTo>
                    <a:lnTo>
                      <a:pt x="1562" y="483"/>
                    </a:lnTo>
                    <a:lnTo>
                      <a:pt x="1547" y="450"/>
                    </a:lnTo>
                    <a:lnTo>
                      <a:pt x="1531" y="418"/>
                    </a:lnTo>
                    <a:lnTo>
                      <a:pt x="1513" y="388"/>
                    </a:lnTo>
                    <a:lnTo>
                      <a:pt x="1494" y="357"/>
                    </a:lnTo>
                    <a:lnTo>
                      <a:pt x="1474" y="328"/>
                    </a:lnTo>
                    <a:lnTo>
                      <a:pt x="1453" y="300"/>
                    </a:lnTo>
                    <a:lnTo>
                      <a:pt x="1430" y="273"/>
                    </a:lnTo>
                    <a:lnTo>
                      <a:pt x="1406" y="247"/>
                    </a:lnTo>
                    <a:lnTo>
                      <a:pt x="1382" y="221"/>
                    </a:lnTo>
                    <a:lnTo>
                      <a:pt x="1355" y="197"/>
                    </a:lnTo>
                    <a:lnTo>
                      <a:pt x="1329" y="174"/>
                    </a:lnTo>
                    <a:lnTo>
                      <a:pt x="1301" y="153"/>
                    </a:lnTo>
                    <a:lnTo>
                      <a:pt x="1272" y="132"/>
                    </a:lnTo>
                    <a:lnTo>
                      <a:pt x="1242" y="113"/>
                    </a:lnTo>
                    <a:lnTo>
                      <a:pt x="1212" y="94"/>
                    </a:lnTo>
                    <a:lnTo>
                      <a:pt x="1180" y="78"/>
                    </a:lnTo>
                    <a:lnTo>
                      <a:pt x="1148" y="63"/>
                    </a:lnTo>
                    <a:lnTo>
                      <a:pt x="1115" y="49"/>
                    </a:lnTo>
                    <a:lnTo>
                      <a:pt x="1081" y="36"/>
                    </a:lnTo>
                    <a:lnTo>
                      <a:pt x="1047" y="24"/>
                    </a:lnTo>
                    <a:lnTo>
                      <a:pt x="1011" y="16"/>
                    </a:lnTo>
                    <a:lnTo>
                      <a:pt x="976" y="8"/>
                    </a:lnTo>
                    <a:lnTo>
                      <a:pt x="940" y="0"/>
                    </a:lnTo>
                    <a:lnTo>
                      <a:pt x="940" y="0"/>
                    </a:lnTo>
                    <a:lnTo>
                      <a:pt x="927" y="31"/>
                    </a:lnTo>
                    <a:lnTo>
                      <a:pt x="914" y="60"/>
                    </a:lnTo>
                    <a:lnTo>
                      <a:pt x="900" y="89"/>
                    </a:lnTo>
                    <a:lnTo>
                      <a:pt x="884" y="117"/>
                    </a:lnTo>
                    <a:lnTo>
                      <a:pt x="867" y="145"/>
                    </a:lnTo>
                    <a:lnTo>
                      <a:pt x="849" y="172"/>
                    </a:lnTo>
                    <a:lnTo>
                      <a:pt x="831" y="197"/>
                    </a:lnTo>
                    <a:lnTo>
                      <a:pt x="811" y="223"/>
                    </a:lnTo>
                    <a:lnTo>
                      <a:pt x="790" y="247"/>
                    </a:lnTo>
                    <a:lnTo>
                      <a:pt x="769" y="271"/>
                    </a:lnTo>
                    <a:lnTo>
                      <a:pt x="746" y="294"/>
                    </a:lnTo>
                    <a:lnTo>
                      <a:pt x="723" y="315"/>
                    </a:lnTo>
                    <a:lnTo>
                      <a:pt x="699" y="337"/>
                    </a:lnTo>
                    <a:lnTo>
                      <a:pt x="673" y="356"/>
                    </a:lnTo>
                    <a:lnTo>
                      <a:pt x="647" y="375"/>
                    </a:lnTo>
                    <a:lnTo>
                      <a:pt x="621" y="393"/>
                    </a:lnTo>
                    <a:lnTo>
                      <a:pt x="621" y="393"/>
                    </a:lnTo>
                    <a:lnTo>
                      <a:pt x="643" y="384"/>
                    </a:lnTo>
                    <a:lnTo>
                      <a:pt x="666" y="375"/>
                    </a:lnTo>
                    <a:lnTo>
                      <a:pt x="690" y="367"/>
                    </a:lnTo>
                    <a:lnTo>
                      <a:pt x="714" y="361"/>
                    </a:lnTo>
                    <a:lnTo>
                      <a:pt x="738" y="356"/>
                    </a:lnTo>
                    <a:lnTo>
                      <a:pt x="764" y="353"/>
                    </a:lnTo>
                    <a:lnTo>
                      <a:pt x="788" y="351"/>
                    </a:lnTo>
                    <a:lnTo>
                      <a:pt x="814" y="350"/>
                    </a:lnTo>
                    <a:lnTo>
                      <a:pt x="814" y="350"/>
                    </a:lnTo>
                    <a:lnTo>
                      <a:pt x="837" y="351"/>
                    </a:lnTo>
                    <a:lnTo>
                      <a:pt x="860" y="352"/>
                    </a:lnTo>
                    <a:lnTo>
                      <a:pt x="883" y="355"/>
                    </a:lnTo>
                    <a:lnTo>
                      <a:pt x="906" y="360"/>
                    </a:lnTo>
                    <a:lnTo>
                      <a:pt x="927" y="365"/>
                    </a:lnTo>
                    <a:lnTo>
                      <a:pt x="949" y="370"/>
                    </a:lnTo>
                    <a:lnTo>
                      <a:pt x="971" y="378"/>
                    </a:lnTo>
                    <a:lnTo>
                      <a:pt x="991" y="385"/>
                    </a:lnTo>
                    <a:lnTo>
                      <a:pt x="1011" y="395"/>
                    </a:lnTo>
                    <a:lnTo>
                      <a:pt x="1032" y="405"/>
                    </a:lnTo>
                    <a:lnTo>
                      <a:pt x="1051" y="416"/>
                    </a:lnTo>
                    <a:lnTo>
                      <a:pt x="1068" y="428"/>
                    </a:lnTo>
                    <a:lnTo>
                      <a:pt x="1086" y="441"/>
                    </a:lnTo>
                    <a:lnTo>
                      <a:pt x="1104" y="454"/>
                    </a:lnTo>
                    <a:lnTo>
                      <a:pt x="1120" y="468"/>
                    </a:lnTo>
                    <a:lnTo>
                      <a:pt x="1136" y="483"/>
                    </a:lnTo>
                    <a:lnTo>
                      <a:pt x="1151" y="499"/>
                    </a:lnTo>
                    <a:lnTo>
                      <a:pt x="1165" y="516"/>
                    </a:lnTo>
                    <a:lnTo>
                      <a:pt x="1179" y="532"/>
                    </a:lnTo>
                    <a:lnTo>
                      <a:pt x="1192" y="550"/>
                    </a:lnTo>
                    <a:lnTo>
                      <a:pt x="1203" y="569"/>
                    </a:lnTo>
                    <a:lnTo>
                      <a:pt x="1214" y="588"/>
                    </a:lnTo>
                    <a:lnTo>
                      <a:pt x="1225" y="607"/>
                    </a:lnTo>
                    <a:lnTo>
                      <a:pt x="1234" y="628"/>
                    </a:lnTo>
                    <a:lnTo>
                      <a:pt x="1242" y="649"/>
                    </a:lnTo>
                    <a:lnTo>
                      <a:pt x="1249" y="670"/>
                    </a:lnTo>
                    <a:lnTo>
                      <a:pt x="1255" y="691"/>
                    </a:lnTo>
                    <a:lnTo>
                      <a:pt x="1260" y="714"/>
                    </a:lnTo>
                    <a:lnTo>
                      <a:pt x="1264" y="736"/>
                    </a:lnTo>
                    <a:lnTo>
                      <a:pt x="1267" y="758"/>
                    </a:lnTo>
                    <a:lnTo>
                      <a:pt x="1269" y="781"/>
                    </a:lnTo>
                    <a:lnTo>
                      <a:pt x="1269" y="805"/>
                    </a:lnTo>
                    <a:lnTo>
                      <a:pt x="1269" y="805"/>
                    </a:lnTo>
                    <a:lnTo>
                      <a:pt x="1269" y="828"/>
                    </a:lnTo>
                    <a:lnTo>
                      <a:pt x="1267" y="851"/>
                    </a:lnTo>
                    <a:lnTo>
                      <a:pt x="1264" y="874"/>
                    </a:lnTo>
                    <a:lnTo>
                      <a:pt x="1260" y="897"/>
                    </a:lnTo>
                    <a:lnTo>
                      <a:pt x="1255" y="918"/>
                    </a:lnTo>
                    <a:lnTo>
                      <a:pt x="1249" y="940"/>
                    </a:lnTo>
                    <a:lnTo>
                      <a:pt x="1242" y="962"/>
                    </a:lnTo>
                    <a:lnTo>
                      <a:pt x="1234" y="982"/>
                    </a:lnTo>
                    <a:lnTo>
                      <a:pt x="1225" y="1002"/>
                    </a:lnTo>
                    <a:lnTo>
                      <a:pt x="1214" y="1023"/>
                    </a:lnTo>
                    <a:lnTo>
                      <a:pt x="1203" y="1042"/>
                    </a:lnTo>
                    <a:lnTo>
                      <a:pt x="1192" y="1059"/>
                    </a:lnTo>
                    <a:lnTo>
                      <a:pt x="1179" y="1077"/>
                    </a:lnTo>
                    <a:lnTo>
                      <a:pt x="1165" y="1095"/>
                    </a:lnTo>
                    <a:lnTo>
                      <a:pt x="1151" y="1112"/>
                    </a:lnTo>
                    <a:lnTo>
                      <a:pt x="1136" y="1127"/>
                    </a:lnTo>
                    <a:lnTo>
                      <a:pt x="1120" y="1142"/>
                    </a:lnTo>
                    <a:lnTo>
                      <a:pt x="1104" y="1156"/>
                    </a:lnTo>
                    <a:lnTo>
                      <a:pt x="1086" y="1170"/>
                    </a:lnTo>
                    <a:lnTo>
                      <a:pt x="1068" y="1183"/>
                    </a:lnTo>
                    <a:lnTo>
                      <a:pt x="1051" y="1194"/>
                    </a:lnTo>
                    <a:lnTo>
                      <a:pt x="1032" y="1205"/>
                    </a:lnTo>
                    <a:lnTo>
                      <a:pt x="1011" y="1216"/>
                    </a:lnTo>
                    <a:lnTo>
                      <a:pt x="991" y="1225"/>
                    </a:lnTo>
                    <a:lnTo>
                      <a:pt x="971" y="1233"/>
                    </a:lnTo>
                    <a:lnTo>
                      <a:pt x="949" y="1240"/>
                    </a:lnTo>
                    <a:lnTo>
                      <a:pt x="927" y="1246"/>
                    </a:lnTo>
                    <a:lnTo>
                      <a:pt x="906" y="1251"/>
                    </a:lnTo>
                    <a:lnTo>
                      <a:pt x="883" y="1255"/>
                    </a:lnTo>
                    <a:lnTo>
                      <a:pt x="860" y="1258"/>
                    </a:lnTo>
                    <a:lnTo>
                      <a:pt x="837" y="1260"/>
                    </a:lnTo>
                    <a:lnTo>
                      <a:pt x="814" y="1260"/>
                    </a:lnTo>
                    <a:lnTo>
                      <a:pt x="814" y="1260"/>
                    </a:lnTo>
                    <a:lnTo>
                      <a:pt x="792" y="1260"/>
                    </a:lnTo>
                    <a:lnTo>
                      <a:pt x="769" y="1259"/>
                    </a:lnTo>
                    <a:lnTo>
                      <a:pt x="746" y="1255"/>
                    </a:lnTo>
                    <a:lnTo>
                      <a:pt x="724" y="1251"/>
                    </a:lnTo>
                    <a:lnTo>
                      <a:pt x="703" y="1246"/>
                    </a:lnTo>
                    <a:lnTo>
                      <a:pt x="681" y="1241"/>
                    </a:lnTo>
                    <a:lnTo>
                      <a:pt x="661" y="1233"/>
                    </a:lnTo>
                    <a:lnTo>
                      <a:pt x="640" y="1226"/>
                    </a:lnTo>
                    <a:lnTo>
                      <a:pt x="620" y="1217"/>
                    </a:lnTo>
                    <a:lnTo>
                      <a:pt x="601" y="1208"/>
                    </a:lnTo>
                    <a:lnTo>
                      <a:pt x="582" y="1197"/>
                    </a:lnTo>
                    <a:lnTo>
                      <a:pt x="564" y="1185"/>
                    </a:lnTo>
                    <a:lnTo>
                      <a:pt x="547" y="1174"/>
                    </a:lnTo>
                    <a:lnTo>
                      <a:pt x="529" y="1160"/>
                    </a:lnTo>
                    <a:lnTo>
                      <a:pt x="512" y="1146"/>
                    </a:lnTo>
                    <a:lnTo>
                      <a:pt x="497" y="1132"/>
                    </a:lnTo>
                    <a:lnTo>
                      <a:pt x="482" y="1117"/>
                    </a:lnTo>
                    <a:lnTo>
                      <a:pt x="468" y="1100"/>
                    </a:lnTo>
                    <a:lnTo>
                      <a:pt x="454" y="1084"/>
                    </a:lnTo>
                    <a:lnTo>
                      <a:pt x="441" y="1067"/>
                    </a:lnTo>
                    <a:lnTo>
                      <a:pt x="430" y="1049"/>
                    </a:lnTo>
                    <a:lnTo>
                      <a:pt x="418" y="1030"/>
                    </a:lnTo>
                    <a:lnTo>
                      <a:pt x="408" y="1011"/>
                    </a:lnTo>
                    <a:lnTo>
                      <a:pt x="399" y="992"/>
                    </a:lnTo>
                    <a:lnTo>
                      <a:pt x="390" y="972"/>
                    </a:lnTo>
                    <a:lnTo>
                      <a:pt x="383" y="951"/>
                    </a:lnTo>
                    <a:lnTo>
                      <a:pt x="376" y="930"/>
                    </a:lnTo>
                    <a:lnTo>
                      <a:pt x="371" y="908"/>
                    </a:lnTo>
                    <a:lnTo>
                      <a:pt x="366" y="887"/>
                    </a:lnTo>
                    <a:lnTo>
                      <a:pt x="362" y="865"/>
                    </a:lnTo>
                    <a:lnTo>
                      <a:pt x="361" y="842"/>
                    </a:lnTo>
                    <a:lnTo>
                      <a:pt x="360" y="819"/>
                    </a:lnTo>
                    <a:lnTo>
                      <a:pt x="359" y="819"/>
                    </a:lnTo>
                    <a:lnTo>
                      <a:pt x="0" y="819"/>
                    </a:lnTo>
                    <a:lnTo>
                      <a:pt x="0" y="819"/>
                    </a:lnTo>
                    <a:lnTo>
                      <a:pt x="2" y="855"/>
                    </a:lnTo>
                    <a:lnTo>
                      <a:pt x="4" y="889"/>
                    </a:lnTo>
                    <a:lnTo>
                      <a:pt x="9" y="924"/>
                    </a:lnTo>
                    <a:lnTo>
                      <a:pt x="14" y="957"/>
                    </a:lnTo>
                    <a:lnTo>
                      <a:pt x="21" y="990"/>
                    </a:lnTo>
                    <a:lnTo>
                      <a:pt x="30" y="1023"/>
                    </a:lnTo>
                    <a:lnTo>
                      <a:pt x="40" y="1054"/>
                    </a:lnTo>
                    <a:lnTo>
                      <a:pt x="50" y="1086"/>
                    </a:lnTo>
                    <a:lnTo>
                      <a:pt x="63" y="1118"/>
                    </a:lnTo>
                    <a:lnTo>
                      <a:pt x="75" y="1148"/>
                    </a:lnTo>
                    <a:lnTo>
                      <a:pt x="91" y="1178"/>
                    </a:lnTo>
                    <a:lnTo>
                      <a:pt x="106" y="1207"/>
                    </a:lnTo>
                    <a:lnTo>
                      <a:pt x="122" y="1235"/>
                    </a:lnTo>
                    <a:lnTo>
                      <a:pt x="140" y="1263"/>
                    </a:lnTo>
                    <a:lnTo>
                      <a:pt x="159" y="1289"/>
                    </a:lnTo>
                    <a:lnTo>
                      <a:pt x="180" y="1315"/>
                    </a:lnTo>
                    <a:lnTo>
                      <a:pt x="180" y="1315"/>
                    </a:lnTo>
                    <a:close/>
                  </a:path>
                </a:pathLst>
              </a:custGeom>
              <a:solidFill>
                <a:srgbClr val="EB8C00"/>
              </a:solidFill>
              <a:ln w="7938">
                <a:no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Freeform 2212"/>
              <p:cNvSpPr>
                <a:spLocks/>
              </p:cNvSpPr>
              <p:nvPr/>
            </p:nvSpPr>
            <p:spPr bwMode="auto">
              <a:xfrm>
                <a:off x="1538163" y="2298700"/>
                <a:ext cx="2586037" cy="2382837"/>
              </a:xfrm>
              <a:custGeom>
                <a:avLst/>
                <a:gdLst>
                  <a:gd name="T0" fmla="*/ 116 w 1629"/>
                  <a:gd name="T1" fmla="*/ 1098 h 1501"/>
                  <a:gd name="T2" fmla="*/ 205 w 1629"/>
                  <a:gd name="T3" fmla="*/ 1095 h 1501"/>
                  <a:gd name="T4" fmla="*/ 375 w 1629"/>
                  <a:gd name="T5" fmla="*/ 1120 h 1501"/>
                  <a:gd name="T6" fmla="*/ 554 w 1629"/>
                  <a:gd name="T7" fmla="*/ 1186 h 1501"/>
                  <a:gd name="T8" fmla="*/ 492 w 1629"/>
                  <a:gd name="T9" fmla="*/ 1135 h 1501"/>
                  <a:gd name="T10" fmla="*/ 426 w 1629"/>
                  <a:gd name="T11" fmla="*/ 1050 h 1501"/>
                  <a:gd name="T12" fmla="*/ 380 w 1629"/>
                  <a:gd name="T13" fmla="*/ 952 h 1501"/>
                  <a:gd name="T14" fmla="*/ 360 w 1629"/>
                  <a:gd name="T15" fmla="*/ 841 h 1501"/>
                  <a:gd name="T16" fmla="*/ 361 w 1629"/>
                  <a:gd name="T17" fmla="*/ 767 h 1501"/>
                  <a:gd name="T18" fmla="*/ 380 w 1629"/>
                  <a:gd name="T19" fmla="*/ 678 h 1501"/>
                  <a:gd name="T20" fmla="*/ 414 w 1629"/>
                  <a:gd name="T21" fmla="*/ 596 h 1501"/>
                  <a:gd name="T22" fmla="*/ 463 w 1629"/>
                  <a:gd name="T23" fmla="*/ 524 h 1501"/>
                  <a:gd name="T24" fmla="*/ 525 w 1629"/>
                  <a:gd name="T25" fmla="*/ 462 h 1501"/>
                  <a:gd name="T26" fmla="*/ 597 w 1629"/>
                  <a:gd name="T27" fmla="*/ 412 h 1501"/>
                  <a:gd name="T28" fmla="*/ 679 w 1629"/>
                  <a:gd name="T29" fmla="*/ 378 h 1501"/>
                  <a:gd name="T30" fmla="*/ 768 w 1629"/>
                  <a:gd name="T31" fmla="*/ 360 h 1501"/>
                  <a:gd name="T32" fmla="*/ 837 w 1629"/>
                  <a:gd name="T33" fmla="*/ 359 h 1501"/>
                  <a:gd name="T34" fmla="*/ 929 w 1629"/>
                  <a:gd name="T35" fmla="*/ 372 h 1501"/>
                  <a:gd name="T36" fmla="*/ 1011 w 1629"/>
                  <a:gd name="T37" fmla="*/ 402 h 1501"/>
                  <a:gd name="T38" fmla="*/ 1088 w 1629"/>
                  <a:gd name="T39" fmla="*/ 448 h 1501"/>
                  <a:gd name="T40" fmla="*/ 1151 w 1629"/>
                  <a:gd name="T41" fmla="*/ 507 h 1501"/>
                  <a:gd name="T42" fmla="*/ 1204 w 1629"/>
                  <a:gd name="T43" fmla="*/ 577 h 1501"/>
                  <a:gd name="T44" fmla="*/ 1242 w 1629"/>
                  <a:gd name="T45" fmla="*/ 656 h 1501"/>
                  <a:gd name="T46" fmla="*/ 1264 w 1629"/>
                  <a:gd name="T47" fmla="*/ 744 h 1501"/>
                  <a:gd name="T48" fmla="*/ 1270 w 1629"/>
                  <a:gd name="T49" fmla="*/ 814 h 1501"/>
                  <a:gd name="T50" fmla="*/ 1256 w 1629"/>
                  <a:gd name="T51" fmla="*/ 925 h 1501"/>
                  <a:gd name="T52" fmla="*/ 1217 w 1629"/>
                  <a:gd name="T53" fmla="*/ 1027 h 1501"/>
                  <a:gd name="T54" fmla="*/ 1155 w 1629"/>
                  <a:gd name="T55" fmla="*/ 1115 h 1501"/>
                  <a:gd name="T56" fmla="*/ 1075 w 1629"/>
                  <a:gd name="T57" fmla="*/ 1186 h 1501"/>
                  <a:gd name="T58" fmla="*/ 1248 w 1629"/>
                  <a:gd name="T59" fmla="*/ 1501 h 1501"/>
                  <a:gd name="T60" fmla="*/ 1308 w 1629"/>
                  <a:gd name="T61" fmla="*/ 1460 h 1501"/>
                  <a:gd name="T62" fmla="*/ 1404 w 1629"/>
                  <a:gd name="T63" fmla="*/ 1375 h 1501"/>
                  <a:gd name="T64" fmla="*/ 1484 w 1629"/>
                  <a:gd name="T65" fmla="*/ 1276 h 1501"/>
                  <a:gd name="T66" fmla="*/ 1549 w 1629"/>
                  <a:gd name="T67" fmla="*/ 1164 h 1501"/>
                  <a:gd name="T68" fmla="*/ 1587 w 1629"/>
                  <a:gd name="T69" fmla="*/ 1070 h 1501"/>
                  <a:gd name="T70" fmla="*/ 1621 w 1629"/>
                  <a:gd name="T71" fmla="*/ 927 h 1501"/>
                  <a:gd name="T72" fmla="*/ 1629 w 1629"/>
                  <a:gd name="T73" fmla="*/ 814 h 1501"/>
                  <a:gd name="T74" fmla="*/ 1612 w 1629"/>
                  <a:gd name="T75" fmla="*/ 648 h 1501"/>
                  <a:gd name="T76" fmla="*/ 1565 w 1629"/>
                  <a:gd name="T77" fmla="*/ 496 h 1501"/>
                  <a:gd name="T78" fmla="*/ 1490 w 1629"/>
                  <a:gd name="T79" fmla="*/ 358 h 1501"/>
                  <a:gd name="T80" fmla="*/ 1390 w 1629"/>
                  <a:gd name="T81" fmla="*/ 237 h 1501"/>
                  <a:gd name="T82" fmla="*/ 1269 w 1629"/>
                  <a:gd name="T83" fmla="*/ 138 h 1501"/>
                  <a:gd name="T84" fmla="*/ 1132 w 1629"/>
                  <a:gd name="T85" fmla="*/ 63 h 1501"/>
                  <a:gd name="T86" fmla="*/ 978 w 1629"/>
                  <a:gd name="T87" fmla="*/ 16 h 1501"/>
                  <a:gd name="T88" fmla="*/ 815 w 1629"/>
                  <a:gd name="T89" fmla="*/ 0 h 1501"/>
                  <a:gd name="T90" fmla="*/ 690 w 1629"/>
                  <a:gd name="T91" fmla="*/ 8 h 1501"/>
                  <a:gd name="T92" fmla="*/ 535 w 1629"/>
                  <a:gd name="T93" fmla="*/ 49 h 1501"/>
                  <a:gd name="T94" fmla="*/ 393 w 1629"/>
                  <a:gd name="T95" fmla="*/ 116 h 1501"/>
                  <a:gd name="T96" fmla="*/ 267 w 1629"/>
                  <a:gd name="T97" fmla="*/ 210 h 1501"/>
                  <a:gd name="T98" fmla="*/ 162 w 1629"/>
                  <a:gd name="T99" fmla="*/ 326 h 1501"/>
                  <a:gd name="T100" fmla="*/ 80 w 1629"/>
                  <a:gd name="T101" fmla="*/ 461 h 1501"/>
                  <a:gd name="T102" fmla="*/ 26 w 1629"/>
                  <a:gd name="T103" fmla="*/ 609 h 1501"/>
                  <a:gd name="T104" fmla="*/ 2 w 1629"/>
                  <a:gd name="T105" fmla="*/ 772 h 1501"/>
                  <a:gd name="T106" fmla="*/ 4 w 1629"/>
                  <a:gd name="T107" fmla="*/ 890 h 1501"/>
                  <a:gd name="T108" fmla="*/ 31 w 1629"/>
                  <a:gd name="T109" fmla="*/ 1036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9" h="1501">
                    <a:moveTo>
                      <a:pt x="55" y="1104"/>
                    </a:moveTo>
                    <a:lnTo>
                      <a:pt x="55" y="1104"/>
                    </a:lnTo>
                    <a:lnTo>
                      <a:pt x="86" y="1101"/>
                    </a:lnTo>
                    <a:lnTo>
                      <a:pt x="116" y="1098"/>
                    </a:lnTo>
                    <a:lnTo>
                      <a:pt x="148" y="1095"/>
                    </a:lnTo>
                    <a:lnTo>
                      <a:pt x="180" y="1095"/>
                    </a:lnTo>
                    <a:lnTo>
                      <a:pt x="180" y="1095"/>
                    </a:lnTo>
                    <a:lnTo>
                      <a:pt x="205" y="1095"/>
                    </a:lnTo>
                    <a:lnTo>
                      <a:pt x="230" y="1097"/>
                    </a:lnTo>
                    <a:lnTo>
                      <a:pt x="280" y="1102"/>
                    </a:lnTo>
                    <a:lnTo>
                      <a:pt x="328" y="1108"/>
                    </a:lnTo>
                    <a:lnTo>
                      <a:pt x="375" y="1120"/>
                    </a:lnTo>
                    <a:lnTo>
                      <a:pt x="422" y="1132"/>
                    </a:lnTo>
                    <a:lnTo>
                      <a:pt x="467" y="1148"/>
                    </a:lnTo>
                    <a:lnTo>
                      <a:pt x="511" y="1165"/>
                    </a:lnTo>
                    <a:lnTo>
                      <a:pt x="554" y="1186"/>
                    </a:lnTo>
                    <a:lnTo>
                      <a:pt x="554" y="1186"/>
                    </a:lnTo>
                    <a:lnTo>
                      <a:pt x="533" y="1170"/>
                    </a:lnTo>
                    <a:lnTo>
                      <a:pt x="511" y="1153"/>
                    </a:lnTo>
                    <a:lnTo>
                      <a:pt x="492" y="1135"/>
                    </a:lnTo>
                    <a:lnTo>
                      <a:pt x="474" y="1115"/>
                    </a:lnTo>
                    <a:lnTo>
                      <a:pt x="456" y="1094"/>
                    </a:lnTo>
                    <a:lnTo>
                      <a:pt x="441" y="1073"/>
                    </a:lnTo>
                    <a:lnTo>
                      <a:pt x="426" y="1050"/>
                    </a:lnTo>
                    <a:lnTo>
                      <a:pt x="412" y="1027"/>
                    </a:lnTo>
                    <a:lnTo>
                      <a:pt x="401" y="1003"/>
                    </a:lnTo>
                    <a:lnTo>
                      <a:pt x="390" y="977"/>
                    </a:lnTo>
                    <a:lnTo>
                      <a:pt x="380" y="952"/>
                    </a:lnTo>
                    <a:lnTo>
                      <a:pt x="373" y="925"/>
                    </a:lnTo>
                    <a:lnTo>
                      <a:pt x="367" y="897"/>
                    </a:lnTo>
                    <a:lnTo>
                      <a:pt x="362" y="869"/>
                    </a:lnTo>
                    <a:lnTo>
                      <a:pt x="360" y="841"/>
                    </a:lnTo>
                    <a:lnTo>
                      <a:pt x="360" y="814"/>
                    </a:lnTo>
                    <a:lnTo>
                      <a:pt x="360" y="814"/>
                    </a:lnTo>
                    <a:lnTo>
                      <a:pt x="360" y="789"/>
                    </a:lnTo>
                    <a:lnTo>
                      <a:pt x="361" y="767"/>
                    </a:lnTo>
                    <a:lnTo>
                      <a:pt x="365" y="744"/>
                    </a:lnTo>
                    <a:lnTo>
                      <a:pt x="369" y="721"/>
                    </a:lnTo>
                    <a:lnTo>
                      <a:pt x="374" y="699"/>
                    </a:lnTo>
                    <a:lnTo>
                      <a:pt x="380" y="678"/>
                    </a:lnTo>
                    <a:lnTo>
                      <a:pt x="387" y="656"/>
                    </a:lnTo>
                    <a:lnTo>
                      <a:pt x="395" y="636"/>
                    </a:lnTo>
                    <a:lnTo>
                      <a:pt x="404" y="615"/>
                    </a:lnTo>
                    <a:lnTo>
                      <a:pt x="414" y="596"/>
                    </a:lnTo>
                    <a:lnTo>
                      <a:pt x="425" y="577"/>
                    </a:lnTo>
                    <a:lnTo>
                      <a:pt x="437" y="558"/>
                    </a:lnTo>
                    <a:lnTo>
                      <a:pt x="450" y="541"/>
                    </a:lnTo>
                    <a:lnTo>
                      <a:pt x="463" y="524"/>
                    </a:lnTo>
                    <a:lnTo>
                      <a:pt x="478" y="507"/>
                    </a:lnTo>
                    <a:lnTo>
                      <a:pt x="493" y="491"/>
                    </a:lnTo>
                    <a:lnTo>
                      <a:pt x="508" y="476"/>
                    </a:lnTo>
                    <a:lnTo>
                      <a:pt x="525" y="462"/>
                    </a:lnTo>
                    <a:lnTo>
                      <a:pt x="543" y="448"/>
                    </a:lnTo>
                    <a:lnTo>
                      <a:pt x="561" y="435"/>
                    </a:lnTo>
                    <a:lnTo>
                      <a:pt x="578" y="424"/>
                    </a:lnTo>
                    <a:lnTo>
                      <a:pt x="597" y="412"/>
                    </a:lnTo>
                    <a:lnTo>
                      <a:pt x="618" y="402"/>
                    </a:lnTo>
                    <a:lnTo>
                      <a:pt x="637" y="393"/>
                    </a:lnTo>
                    <a:lnTo>
                      <a:pt x="658" y="386"/>
                    </a:lnTo>
                    <a:lnTo>
                      <a:pt x="679" y="378"/>
                    </a:lnTo>
                    <a:lnTo>
                      <a:pt x="700" y="372"/>
                    </a:lnTo>
                    <a:lnTo>
                      <a:pt x="723" y="367"/>
                    </a:lnTo>
                    <a:lnTo>
                      <a:pt x="745" y="363"/>
                    </a:lnTo>
                    <a:lnTo>
                      <a:pt x="768" y="360"/>
                    </a:lnTo>
                    <a:lnTo>
                      <a:pt x="792" y="359"/>
                    </a:lnTo>
                    <a:lnTo>
                      <a:pt x="815" y="358"/>
                    </a:lnTo>
                    <a:lnTo>
                      <a:pt x="815" y="358"/>
                    </a:lnTo>
                    <a:lnTo>
                      <a:pt x="837" y="359"/>
                    </a:lnTo>
                    <a:lnTo>
                      <a:pt x="861" y="360"/>
                    </a:lnTo>
                    <a:lnTo>
                      <a:pt x="884" y="363"/>
                    </a:lnTo>
                    <a:lnTo>
                      <a:pt x="906" y="367"/>
                    </a:lnTo>
                    <a:lnTo>
                      <a:pt x="929" y="372"/>
                    </a:lnTo>
                    <a:lnTo>
                      <a:pt x="950" y="378"/>
                    </a:lnTo>
                    <a:lnTo>
                      <a:pt x="971" y="386"/>
                    </a:lnTo>
                    <a:lnTo>
                      <a:pt x="992" y="393"/>
                    </a:lnTo>
                    <a:lnTo>
                      <a:pt x="1011" y="402"/>
                    </a:lnTo>
                    <a:lnTo>
                      <a:pt x="1032" y="412"/>
                    </a:lnTo>
                    <a:lnTo>
                      <a:pt x="1051" y="424"/>
                    </a:lnTo>
                    <a:lnTo>
                      <a:pt x="1068" y="435"/>
                    </a:lnTo>
                    <a:lnTo>
                      <a:pt x="1088" y="448"/>
                    </a:lnTo>
                    <a:lnTo>
                      <a:pt x="1104" y="462"/>
                    </a:lnTo>
                    <a:lnTo>
                      <a:pt x="1121" y="476"/>
                    </a:lnTo>
                    <a:lnTo>
                      <a:pt x="1137" y="491"/>
                    </a:lnTo>
                    <a:lnTo>
                      <a:pt x="1151" y="507"/>
                    </a:lnTo>
                    <a:lnTo>
                      <a:pt x="1166" y="524"/>
                    </a:lnTo>
                    <a:lnTo>
                      <a:pt x="1179" y="541"/>
                    </a:lnTo>
                    <a:lnTo>
                      <a:pt x="1192" y="558"/>
                    </a:lnTo>
                    <a:lnTo>
                      <a:pt x="1204" y="577"/>
                    </a:lnTo>
                    <a:lnTo>
                      <a:pt x="1215" y="596"/>
                    </a:lnTo>
                    <a:lnTo>
                      <a:pt x="1225" y="615"/>
                    </a:lnTo>
                    <a:lnTo>
                      <a:pt x="1234" y="636"/>
                    </a:lnTo>
                    <a:lnTo>
                      <a:pt x="1242" y="656"/>
                    </a:lnTo>
                    <a:lnTo>
                      <a:pt x="1249" y="678"/>
                    </a:lnTo>
                    <a:lnTo>
                      <a:pt x="1255" y="699"/>
                    </a:lnTo>
                    <a:lnTo>
                      <a:pt x="1260" y="721"/>
                    </a:lnTo>
                    <a:lnTo>
                      <a:pt x="1264" y="744"/>
                    </a:lnTo>
                    <a:lnTo>
                      <a:pt x="1268" y="767"/>
                    </a:lnTo>
                    <a:lnTo>
                      <a:pt x="1269" y="789"/>
                    </a:lnTo>
                    <a:lnTo>
                      <a:pt x="1270" y="814"/>
                    </a:lnTo>
                    <a:lnTo>
                      <a:pt x="1270" y="814"/>
                    </a:lnTo>
                    <a:lnTo>
                      <a:pt x="1269" y="841"/>
                    </a:lnTo>
                    <a:lnTo>
                      <a:pt x="1267" y="869"/>
                    </a:lnTo>
                    <a:lnTo>
                      <a:pt x="1262" y="897"/>
                    </a:lnTo>
                    <a:lnTo>
                      <a:pt x="1256" y="925"/>
                    </a:lnTo>
                    <a:lnTo>
                      <a:pt x="1249" y="952"/>
                    </a:lnTo>
                    <a:lnTo>
                      <a:pt x="1240" y="977"/>
                    </a:lnTo>
                    <a:lnTo>
                      <a:pt x="1228" y="1003"/>
                    </a:lnTo>
                    <a:lnTo>
                      <a:pt x="1217" y="1027"/>
                    </a:lnTo>
                    <a:lnTo>
                      <a:pt x="1203" y="1050"/>
                    </a:lnTo>
                    <a:lnTo>
                      <a:pt x="1189" y="1073"/>
                    </a:lnTo>
                    <a:lnTo>
                      <a:pt x="1173" y="1094"/>
                    </a:lnTo>
                    <a:lnTo>
                      <a:pt x="1155" y="1115"/>
                    </a:lnTo>
                    <a:lnTo>
                      <a:pt x="1137" y="1135"/>
                    </a:lnTo>
                    <a:lnTo>
                      <a:pt x="1118" y="1153"/>
                    </a:lnTo>
                    <a:lnTo>
                      <a:pt x="1096" y="1170"/>
                    </a:lnTo>
                    <a:lnTo>
                      <a:pt x="1075" y="1186"/>
                    </a:lnTo>
                    <a:lnTo>
                      <a:pt x="1075" y="1186"/>
                    </a:lnTo>
                    <a:lnTo>
                      <a:pt x="1065" y="1193"/>
                    </a:lnTo>
                    <a:lnTo>
                      <a:pt x="1248" y="1501"/>
                    </a:lnTo>
                    <a:lnTo>
                      <a:pt x="1248" y="1501"/>
                    </a:lnTo>
                    <a:lnTo>
                      <a:pt x="1256" y="1497"/>
                    </a:lnTo>
                    <a:lnTo>
                      <a:pt x="1256" y="1497"/>
                    </a:lnTo>
                    <a:lnTo>
                      <a:pt x="1282" y="1479"/>
                    </a:lnTo>
                    <a:lnTo>
                      <a:pt x="1308" y="1460"/>
                    </a:lnTo>
                    <a:lnTo>
                      <a:pt x="1334" y="1441"/>
                    </a:lnTo>
                    <a:lnTo>
                      <a:pt x="1358" y="1419"/>
                    </a:lnTo>
                    <a:lnTo>
                      <a:pt x="1381" y="1398"/>
                    </a:lnTo>
                    <a:lnTo>
                      <a:pt x="1404" y="1375"/>
                    </a:lnTo>
                    <a:lnTo>
                      <a:pt x="1425" y="1351"/>
                    </a:lnTo>
                    <a:lnTo>
                      <a:pt x="1446" y="1327"/>
                    </a:lnTo>
                    <a:lnTo>
                      <a:pt x="1466" y="1301"/>
                    </a:lnTo>
                    <a:lnTo>
                      <a:pt x="1484" y="1276"/>
                    </a:lnTo>
                    <a:lnTo>
                      <a:pt x="1502" y="1249"/>
                    </a:lnTo>
                    <a:lnTo>
                      <a:pt x="1519" y="1221"/>
                    </a:lnTo>
                    <a:lnTo>
                      <a:pt x="1535" y="1193"/>
                    </a:lnTo>
                    <a:lnTo>
                      <a:pt x="1549" y="1164"/>
                    </a:lnTo>
                    <a:lnTo>
                      <a:pt x="1562" y="1135"/>
                    </a:lnTo>
                    <a:lnTo>
                      <a:pt x="1575" y="1104"/>
                    </a:lnTo>
                    <a:lnTo>
                      <a:pt x="1575" y="1104"/>
                    </a:lnTo>
                    <a:lnTo>
                      <a:pt x="1587" y="1070"/>
                    </a:lnTo>
                    <a:lnTo>
                      <a:pt x="1598" y="1036"/>
                    </a:lnTo>
                    <a:lnTo>
                      <a:pt x="1607" y="1000"/>
                    </a:lnTo>
                    <a:lnTo>
                      <a:pt x="1615" y="963"/>
                    </a:lnTo>
                    <a:lnTo>
                      <a:pt x="1621" y="927"/>
                    </a:lnTo>
                    <a:lnTo>
                      <a:pt x="1625" y="890"/>
                    </a:lnTo>
                    <a:lnTo>
                      <a:pt x="1627" y="852"/>
                    </a:lnTo>
                    <a:lnTo>
                      <a:pt x="1629" y="814"/>
                    </a:lnTo>
                    <a:lnTo>
                      <a:pt x="1629" y="814"/>
                    </a:lnTo>
                    <a:lnTo>
                      <a:pt x="1627" y="772"/>
                    </a:lnTo>
                    <a:lnTo>
                      <a:pt x="1625" y="730"/>
                    </a:lnTo>
                    <a:lnTo>
                      <a:pt x="1620" y="689"/>
                    </a:lnTo>
                    <a:lnTo>
                      <a:pt x="1612" y="648"/>
                    </a:lnTo>
                    <a:lnTo>
                      <a:pt x="1603" y="609"/>
                    </a:lnTo>
                    <a:lnTo>
                      <a:pt x="1592" y="571"/>
                    </a:lnTo>
                    <a:lnTo>
                      <a:pt x="1579" y="533"/>
                    </a:lnTo>
                    <a:lnTo>
                      <a:pt x="1565" y="496"/>
                    </a:lnTo>
                    <a:lnTo>
                      <a:pt x="1549" y="461"/>
                    </a:lnTo>
                    <a:lnTo>
                      <a:pt x="1531" y="425"/>
                    </a:lnTo>
                    <a:lnTo>
                      <a:pt x="1510" y="391"/>
                    </a:lnTo>
                    <a:lnTo>
                      <a:pt x="1490" y="358"/>
                    </a:lnTo>
                    <a:lnTo>
                      <a:pt x="1467" y="326"/>
                    </a:lnTo>
                    <a:lnTo>
                      <a:pt x="1443" y="295"/>
                    </a:lnTo>
                    <a:lnTo>
                      <a:pt x="1418" y="266"/>
                    </a:lnTo>
                    <a:lnTo>
                      <a:pt x="1390" y="237"/>
                    </a:lnTo>
                    <a:lnTo>
                      <a:pt x="1362" y="210"/>
                    </a:lnTo>
                    <a:lnTo>
                      <a:pt x="1333" y="185"/>
                    </a:lnTo>
                    <a:lnTo>
                      <a:pt x="1302" y="161"/>
                    </a:lnTo>
                    <a:lnTo>
                      <a:pt x="1269" y="138"/>
                    </a:lnTo>
                    <a:lnTo>
                      <a:pt x="1236" y="116"/>
                    </a:lnTo>
                    <a:lnTo>
                      <a:pt x="1203" y="97"/>
                    </a:lnTo>
                    <a:lnTo>
                      <a:pt x="1168" y="80"/>
                    </a:lnTo>
                    <a:lnTo>
                      <a:pt x="1132" y="63"/>
                    </a:lnTo>
                    <a:lnTo>
                      <a:pt x="1094" y="49"/>
                    </a:lnTo>
                    <a:lnTo>
                      <a:pt x="1057" y="35"/>
                    </a:lnTo>
                    <a:lnTo>
                      <a:pt x="1018" y="25"/>
                    </a:lnTo>
                    <a:lnTo>
                      <a:pt x="978" y="16"/>
                    </a:lnTo>
                    <a:lnTo>
                      <a:pt x="939" y="8"/>
                    </a:lnTo>
                    <a:lnTo>
                      <a:pt x="898" y="3"/>
                    </a:lnTo>
                    <a:lnTo>
                      <a:pt x="856" y="1"/>
                    </a:lnTo>
                    <a:lnTo>
                      <a:pt x="815" y="0"/>
                    </a:lnTo>
                    <a:lnTo>
                      <a:pt x="815" y="0"/>
                    </a:lnTo>
                    <a:lnTo>
                      <a:pt x="773" y="1"/>
                    </a:lnTo>
                    <a:lnTo>
                      <a:pt x="732" y="3"/>
                    </a:lnTo>
                    <a:lnTo>
                      <a:pt x="690" y="8"/>
                    </a:lnTo>
                    <a:lnTo>
                      <a:pt x="651" y="16"/>
                    </a:lnTo>
                    <a:lnTo>
                      <a:pt x="611" y="25"/>
                    </a:lnTo>
                    <a:lnTo>
                      <a:pt x="572" y="35"/>
                    </a:lnTo>
                    <a:lnTo>
                      <a:pt x="535" y="49"/>
                    </a:lnTo>
                    <a:lnTo>
                      <a:pt x="498" y="63"/>
                    </a:lnTo>
                    <a:lnTo>
                      <a:pt x="461" y="80"/>
                    </a:lnTo>
                    <a:lnTo>
                      <a:pt x="427" y="97"/>
                    </a:lnTo>
                    <a:lnTo>
                      <a:pt x="393" y="116"/>
                    </a:lnTo>
                    <a:lnTo>
                      <a:pt x="360" y="138"/>
                    </a:lnTo>
                    <a:lnTo>
                      <a:pt x="328" y="161"/>
                    </a:lnTo>
                    <a:lnTo>
                      <a:pt x="296" y="185"/>
                    </a:lnTo>
                    <a:lnTo>
                      <a:pt x="267" y="210"/>
                    </a:lnTo>
                    <a:lnTo>
                      <a:pt x="239" y="237"/>
                    </a:lnTo>
                    <a:lnTo>
                      <a:pt x="213" y="266"/>
                    </a:lnTo>
                    <a:lnTo>
                      <a:pt x="186" y="295"/>
                    </a:lnTo>
                    <a:lnTo>
                      <a:pt x="162" y="326"/>
                    </a:lnTo>
                    <a:lnTo>
                      <a:pt x="140" y="358"/>
                    </a:lnTo>
                    <a:lnTo>
                      <a:pt x="119" y="391"/>
                    </a:lnTo>
                    <a:lnTo>
                      <a:pt x="98" y="425"/>
                    </a:lnTo>
                    <a:lnTo>
                      <a:pt x="80" y="461"/>
                    </a:lnTo>
                    <a:lnTo>
                      <a:pt x="64" y="496"/>
                    </a:lnTo>
                    <a:lnTo>
                      <a:pt x="50" y="533"/>
                    </a:lnTo>
                    <a:lnTo>
                      <a:pt x="37" y="571"/>
                    </a:lnTo>
                    <a:lnTo>
                      <a:pt x="26" y="609"/>
                    </a:lnTo>
                    <a:lnTo>
                      <a:pt x="17" y="648"/>
                    </a:lnTo>
                    <a:lnTo>
                      <a:pt x="9" y="689"/>
                    </a:lnTo>
                    <a:lnTo>
                      <a:pt x="4" y="730"/>
                    </a:lnTo>
                    <a:lnTo>
                      <a:pt x="2" y="772"/>
                    </a:lnTo>
                    <a:lnTo>
                      <a:pt x="0" y="814"/>
                    </a:lnTo>
                    <a:lnTo>
                      <a:pt x="0" y="814"/>
                    </a:lnTo>
                    <a:lnTo>
                      <a:pt x="2" y="852"/>
                    </a:lnTo>
                    <a:lnTo>
                      <a:pt x="4" y="890"/>
                    </a:lnTo>
                    <a:lnTo>
                      <a:pt x="8" y="927"/>
                    </a:lnTo>
                    <a:lnTo>
                      <a:pt x="14" y="963"/>
                    </a:lnTo>
                    <a:lnTo>
                      <a:pt x="22" y="1000"/>
                    </a:lnTo>
                    <a:lnTo>
                      <a:pt x="31" y="1036"/>
                    </a:lnTo>
                    <a:lnTo>
                      <a:pt x="42" y="1070"/>
                    </a:lnTo>
                    <a:lnTo>
                      <a:pt x="55" y="1104"/>
                    </a:lnTo>
                    <a:lnTo>
                      <a:pt x="55" y="1104"/>
                    </a:lnTo>
                    <a:close/>
                  </a:path>
                </a:pathLst>
              </a:custGeom>
              <a:solidFill>
                <a:srgbClr val="8064A2"/>
              </a:solidFill>
              <a:ln w="7938">
                <a:no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3" name="TextBox 3982"/>
            <p:cNvSpPr txBox="1"/>
            <p:nvPr/>
          </p:nvSpPr>
          <p:spPr>
            <a:xfrm>
              <a:off x="2222024" y="2640686"/>
              <a:ext cx="1800200" cy="1784960"/>
            </a:xfrm>
            <a:prstGeom prst="rect">
              <a:avLst/>
            </a:prstGeom>
            <a:noFill/>
          </p:spPr>
          <p:txBody>
            <a:bodyPr wrap="square" lIns="0" tIns="0" rIns="0" bIns="0" rtlCol="0">
              <a:prstTxWarp prst="textArchUp">
                <a:avLst>
                  <a:gd name="adj" fmla="val 14699110"/>
                </a:avLst>
              </a:prstTxWarp>
              <a:noAutofit/>
            </a:bodyPr>
            <a:lstStyle/>
            <a:p>
              <a:pPr algn="ctr">
                <a:spcAft>
                  <a:spcPts val="900"/>
                </a:spcAft>
              </a:pPr>
              <a:r>
                <a:rPr lang="en-GB" sz="2800" b="1" dirty="0">
                  <a:solidFill>
                    <a:schemeClr val="bg2"/>
                  </a:solidFill>
                  <a:latin typeface="+mj-lt"/>
                </a:rPr>
                <a:t>02</a:t>
              </a:r>
            </a:p>
          </p:txBody>
        </p:sp>
        <p:sp>
          <p:nvSpPr>
            <p:cNvPr id="14" name="TextBox 3984"/>
            <p:cNvSpPr txBox="1"/>
            <p:nvPr/>
          </p:nvSpPr>
          <p:spPr>
            <a:xfrm rot="18956009">
              <a:off x="3442874" y="898536"/>
              <a:ext cx="1917869" cy="1790011"/>
            </a:xfrm>
            <a:prstGeom prst="rect">
              <a:avLst/>
            </a:prstGeom>
            <a:noFill/>
          </p:spPr>
          <p:txBody>
            <a:bodyPr wrap="square" lIns="0" tIns="0" rIns="0" bIns="0" rtlCol="0">
              <a:prstTxWarp prst="textArchDown">
                <a:avLst/>
              </a:prstTxWarp>
              <a:noAutofit/>
            </a:bodyPr>
            <a:lstStyle/>
            <a:p>
              <a:pPr algn="ctr">
                <a:spcAft>
                  <a:spcPts val="900"/>
                </a:spcAft>
              </a:pPr>
              <a:r>
                <a:rPr lang="en-GB" sz="2800" b="1" dirty="0">
                  <a:solidFill>
                    <a:schemeClr val="bg2"/>
                  </a:solidFill>
                  <a:latin typeface="+mj-lt"/>
                </a:rPr>
                <a:t>01</a:t>
              </a:r>
            </a:p>
          </p:txBody>
        </p:sp>
        <p:sp>
          <p:nvSpPr>
            <p:cNvPr id="15" name="Rectangle 10"/>
            <p:cNvSpPr>
              <a:spLocks noChangeArrowheads="1"/>
            </p:cNvSpPr>
            <p:nvPr/>
          </p:nvSpPr>
          <p:spPr bwMode="auto">
            <a:xfrm>
              <a:off x="2685205" y="3609605"/>
              <a:ext cx="873838" cy="1977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98513" eaLnBrk="0" hangingPunct="0">
                <a:spcAft>
                  <a:spcPts val="200"/>
                </a:spcAft>
                <a:defRPr/>
              </a:pPr>
              <a:r>
                <a:rPr lang="en-GB" sz="900" b="1" kern="0" dirty="0">
                  <a:solidFill>
                    <a:schemeClr val="accent5"/>
                  </a:solidFill>
                  <a:latin typeface="Verdana" panose="020B0604030504040204" pitchFamily="34" charset="0"/>
                  <a:ea typeface="Verdana" panose="020B0604030504040204" pitchFamily="34" charset="0"/>
                  <a:cs typeface="Verdana" panose="020B0604030504040204" pitchFamily="34" charset="0"/>
                </a:rPr>
                <a:t>USE</a:t>
              </a:r>
              <a:endParaRPr lang="en-GB" sz="900" kern="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Freeform 4843"/>
            <p:cNvSpPr>
              <a:spLocks noEditPoints="1"/>
            </p:cNvSpPr>
            <p:nvPr/>
          </p:nvSpPr>
          <p:spPr bwMode="auto">
            <a:xfrm>
              <a:off x="3902940" y="1148494"/>
              <a:ext cx="502032" cy="48741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Freeform 4831"/>
            <p:cNvSpPr>
              <a:spLocks noEditPoints="1"/>
            </p:cNvSpPr>
            <p:nvPr/>
          </p:nvSpPr>
          <p:spPr bwMode="auto">
            <a:xfrm>
              <a:off x="2811138" y="3008069"/>
              <a:ext cx="621973" cy="335620"/>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TextBox 4007"/>
            <p:cNvSpPr txBox="1"/>
            <p:nvPr/>
          </p:nvSpPr>
          <p:spPr>
            <a:xfrm rot="3885720">
              <a:off x="4033096" y="2698225"/>
              <a:ext cx="1917869" cy="1790011"/>
            </a:xfrm>
            <a:prstGeom prst="rect">
              <a:avLst/>
            </a:prstGeom>
            <a:noFill/>
          </p:spPr>
          <p:txBody>
            <a:bodyPr wrap="square" lIns="0" tIns="0" rIns="0" bIns="0" rtlCol="0">
              <a:prstTxWarp prst="textArchDown">
                <a:avLst/>
              </a:prstTxWarp>
              <a:noAutofit/>
            </a:bodyPr>
            <a:lstStyle/>
            <a:p>
              <a:pPr algn="ctr">
                <a:spcAft>
                  <a:spcPts val="900"/>
                </a:spcAft>
              </a:pPr>
              <a:r>
                <a:rPr lang="en-GB" sz="2800" b="1" dirty="0">
                  <a:solidFill>
                    <a:schemeClr val="bg2"/>
                  </a:solidFill>
                  <a:latin typeface="+mj-lt"/>
                </a:rPr>
                <a:t>03</a:t>
              </a:r>
            </a:p>
          </p:txBody>
        </p:sp>
        <p:sp>
          <p:nvSpPr>
            <p:cNvPr id="19" name="Freeform 4983"/>
            <p:cNvSpPr>
              <a:spLocks noEditPoints="1"/>
            </p:cNvSpPr>
            <p:nvPr/>
          </p:nvSpPr>
          <p:spPr bwMode="auto">
            <a:xfrm>
              <a:off x="5003039" y="2946579"/>
              <a:ext cx="448603" cy="421930"/>
            </a:xfrm>
            <a:custGeom>
              <a:avLst/>
              <a:gdLst>
                <a:gd name="T0" fmla="*/ 168 w 370"/>
                <a:gd name="T1" fmla="*/ 282 h 348"/>
                <a:gd name="T2" fmla="*/ 252 w 370"/>
                <a:gd name="T3" fmla="*/ 272 h 348"/>
                <a:gd name="T4" fmla="*/ 304 w 370"/>
                <a:gd name="T5" fmla="*/ 204 h 348"/>
                <a:gd name="T6" fmla="*/ 312 w 370"/>
                <a:gd name="T7" fmla="*/ 168 h 348"/>
                <a:gd name="T8" fmla="*/ 318 w 370"/>
                <a:gd name="T9" fmla="*/ 166 h 348"/>
                <a:gd name="T10" fmla="*/ 328 w 370"/>
                <a:gd name="T11" fmla="*/ 176 h 348"/>
                <a:gd name="T12" fmla="*/ 314 w 370"/>
                <a:gd name="T13" fmla="*/ 234 h 348"/>
                <a:gd name="T14" fmla="*/ 274 w 370"/>
                <a:gd name="T15" fmla="*/ 282 h 348"/>
                <a:gd name="T16" fmla="*/ 214 w 370"/>
                <a:gd name="T17" fmla="*/ 306 h 348"/>
                <a:gd name="T18" fmla="*/ 164 w 370"/>
                <a:gd name="T19" fmla="*/ 302 h 348"/>
                <a:gd name="T20" fmla="*/ 126 w 370"/>
                <a:gd name="T21" fmla="*/ 282 h 348"/>
                <a:gd name="T22" fmla="*/ 134 w 370"/>
                <a:gd name="T23" fmla="*/ 270 h 348"/>
                <a:gd name="T24" fmla="*/ 174 w 370"/>
                <a:gd name="T25" fmla="*/ 262 h 348"/>
                <a:gd name="T26" fmla="*/ 220 w 370"/>
                <a:gd name="T27" fmla="*/ 262 h 348"/>
                <a:gd name="T28" fmla="*/ 268 w 370"/>
                <a:gd name="T29" fmla="*/ 230 h 348"/>
                <a:gd name="T30" fmla="*/ 286 w 370"/>
                <a:gd name="T31" fmla="*/ 176 h 348"/>
                <a:gd name="T32" fmla="*/ 276 w 370"/>
                <a:gd name="T33" fmla="*/ 166 h 348"/>
                <a:gd name="T34" fmla="*/ 266 w 370"/>
                <a:gd name="T35" fmla="*/ 176 h 348"/>
                <a:gd name="T36" fmla="*/ 252 w 370"/>
                <a:gd name="T37" fmla="*/ 218 h 348"/>
                <a:gd name="T38" fmla="*/ 206 w 370"/>
                <a:gd name="T39" fmla="*/ 244 h 348"/>
                <a:gd name="T40" fmla="*/ 162 w 370"/>
                <a:gd name="T41" fmla="*/ 236 h 348"/>
                <a:gd name="T42" fmla="*/ 148 w 370"/>
                <a:gd name="T43" fmla="*/ 238 h 348"/>
                <a:gd name="T44" fmla="*/ 152 w 370"/>
                <a:gd name="T45" fmla="*/ 252 h 348"/>
                <a:gd name="T46" fmla="*/ 232 w 370"/>
                <a:gd name="T47" fmla="*/ 126 h 348"/>
                <a:gd name="T48" fmla="*/ 336 w 370"/>
                <a:gd name="T49" fmla="*/ 72 h 348"/>
                <a:gd name="T50" fmla="*/ 340 w 370"/>
                <a:gd name="T51" fmla="*/ 6 h 348"/>
                <a:gd name="T52" fmla="*/ 232 w 370"/>
                <a:gd name="T53" fmla="*/ 56 h 348"/>
                <a:gd name="T54" fmla="*/ 228 w 370"/>
                <a:gd name="T55" fmla="*/ 116 h 348"/>
                <a:gd name="T56" fmla="*/ 116 w 370"/>
                <a:gd name="T57" fmla="*/ 106 h 348"/>
                <a:gd name="T58" fmla="*/ 114 w 370"/>
                <a:gd name="T59" fmla="*/ 72 h 348"/>
                <a:gd name="T60" fmla="*/ 136 w 370"/>
                <a:gd name="T61" fmla="*/ 54 h 348"/>
                <a:gd name="T62" fmla="*/ 168 w 370"/>
                <a:gd name="T63" fmla="*/ 60 h 348"/>
                <a:gd name="T64" fmla="*/ 228 w 370"/>
                <a:gd name="T65" fmla="*/ 158 h 348"/>
                <a:gd name="T66" fmla="*/ 222 w 370"/>
                <a:gd name="T67" fmla="*/ 192 h 348"/>
                <a:gd name="T68" fmla="*/ 194 w 370"/>
                <a:gd name="T69" fmla="*/ 206 h 348"/>
                <a:gd name="T70" fmla="*/ 162 w 370"/>
                <a:gd name="T71" fmla="*/ 188 h 348"/>
                <a:gd name="T72" fmla="*/ 184 w 370"/>
                <a:gd name="T73" fmla="*/ 180 h 348"/>
                <a:gd name="T74" fmla="*/ 204 w 370"/>
                <a:gd name="T75" fmla="*/ 180 h 348"/>
                <a:gd name="T76" fmla="*/ 204 w 370"/>
                <a:gd name="T77" fmla="*/ 160 h 348"/>
                <a:gd name="T78" fmla="*/ 184 w 370"/>
                <a:gd name="T79" fmla="*/ 160 h 348"/>
                <a:gd name="T80" fmla="*/ 114 w 370"/>
                <a:gd name="T81" fmla="*/ 142 h 348"/>
                <a:gd name="T82" fmla="*/ 104 w 370"/>
                <a:gd name="T83" fmla="*/ 132 h 348"/>
                <a:gd name="T84" fmla="*/ 0 w 370"/>
                <a:gd name="T85" fmla="*/ 196 h 348"/>
                <a:gd name="T86" fmla="*/ 4 w 370"/>
                <a:gd name="T87" fmla="*/ 256 h 348"/>
                <a:gd name="T88" fmla="*/ 108 w 370"/>
                <a:gd name="T89" fmla="*/ 202 h 348"/>
                <a:gd name="T90" fmla="*/ 360 w 370"/>
                <a:gd name="T91" fmla="*/ 166 h 348"/>
                <a:gd name="T92" fmla="*/ 350 w 370"/>
                <a:gd name="T93" fmla="*/ 176 h 348"/>
                <a:gd name="T94" fmla="*/ 334 w 370"/>
                <a:gd name="T95" fmla="*/ 244 h 348"/>
                <a:gd name="T96" fmla="*/ 286 w 370"/>
                <a:gd name="T97" fmla="*/ 300 h 348"/>
                <a:gd name="T98" fmla="*/ 232 w 370"/>
                <a:gd name="T99" fmla="*/ 324 h 348"/>
                <a:gd name="T100" fmla="*/ 158 w 370"/>
                <a:gd name="T101" fmla="*/ 324 h 348"/>
                <a:gd name="T102" fmla="*/ 116 w 370"/>
                <a:gd name="T103" fmla="*/ 306 h 348"/>
                <a:gd name="T104" fmla="*/ 106 w 370"/>
                <a:gd name="T105" fmla="*/ 316 h 348"/>
                <a:gd name="T106" fmla="*/ 130 w 370"/>
                <a:gd name="T107" fmla="*/ 336 h 348"/>
                <a:gd name="T108" fmla="*/ 198 w 370"/>
                <a:gd name="T109" fmla="*/ 348 h 348"/>
                <a:gd name="T110" fmla="*/ 284 w 370"/>
                <a:gd name="T111" fmla="*/ 326 h 348"/>
                <a:gd name="T112" fmla="*/ 344 w 370"/>
                <a:gd name="T113" fmla="*/ 266 h 348"/>
                <a:gd name="T114" fmla="*/ 368 w 370"/>
                <a:gd name="T115" fmla="*/ 198 h 348"/>
                <a:gd name="T116" fmla="*/ 364 w 370"/>
                <a:gd name="T117" fmla="*/ 16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48">
                  <a:moveTo>
                    <a:pt x="142" y="272"/>
                  </a:moveTo>
                  <a:lnTo>
                    <a:pt x="142" y="272"/>
                  </a:lnTo>
                  <a:lnTo>
                    <a:pt x="154" y="278"/>
                  </a:lnTo>
                  <a:lnTo>
                    <a:pt x="168" y="282"/>
                  </a:lnTo>
                  <a:lnTo>
                    <a:pt x="168" y="282"/>
                  </a:lnTo>
                  <a:lnTo>
                    <a:pt x="190" y="286"/>
                  </a:lnTo>
                  <a:lnTo>
                    <a:pt x="212" y="286"/>
                  </a:lnTo>
                  <a:lnTo>
                    <a:pt x="232" y="280"/>
                  </a:lnTo>
                  <a:lnTo>
                    <a:pt x="252" y="272"/>
                  </a:lnTo>
                  <a:lnTo>
                    <a:pt x="252" y="272"/>
                  </a:lnTo>
                  <a:lnTo>
                    <a:pt x="270" y="258"/>
                  </a:lnTo>
                  <a:lnTo>
                    <a:pt x="286" y="242"/>
                  </a:lnTo>
                  <a:lnTo>
                    <a:pt x="296" y="224"/>
                  </a:lnTo>
                  <a:lnTo>
                    <a:pt x="304" y="204"/>
                  </a:lnTo>
                  <a:lnTo>
                    <a:pt x="304" y="204"/>
                  </a:lnTo>
                  <a:lnTo>
                    <a:pt x="308" y="190"/>
                  </a:lnTo>
                  <a:lnTo>
                    <a:pt x="308" y="176"/>
                  </a:lnTo>
                  <a:lnTo>
                    <a:pt x="308" y="176"/>
                  </a:lnTo>
                  <a:lnTo>
                    <a:pt x="308" y="172"/>
                  </a:lnTo>
                  <a:lnTo>
                    <a:pt x="312" y="168"/>
                  </a:lnTo>
                  <a:lnTo>
                    <a:pt x="314" y="166"/>
                  </a:lnTo>
                  <a:lnTo>
                    <a:pt x="318" y="166"/>
                  </a:lnTo>
                  <a:lnTo>
                    <a:pt x="318" y="166"/>
                  </a:lnTo>
                  <a:lnTo>
                    <a:pt x="318" y="166"/>
                  </a:lnTo>
                  <a:lnTo>
                    <a:pt x="318" y="166"/>
                  </a:lnTo>
                  <a:lnTo>
                    <a:pt x="322" y="166"/>
                  </a:lnTo>
                  <a:lnTo>
                    <a:pt x="326" y="168"/>
                  </a:lnTo>
                  <a:lnTo>
                    <a:pt x="328" y="172"/>
                  </a:lnTo>
                  <a:lnTo>
                    <a:pt x="328" y="176"/>
                  </a:lnTo>
                  <a:lnTo>
                    <a:pt x="328" y="176"/>
                  </a:lnTo>
                  <a:lnTo>
                    <a:pt x="328" y="192"/>
                  </a:lnTo>
                  <a:lnTo>
                    <a:pt x="324" y="210"/>
                  </a:lnTo>
                  <a:lnTo>
                    <a:pt x="324" y="210"/>
                  </a:lnTo>
                  <a:lnTo>
                    <a:pt x="320" y="222"/>
                  </a:lnTo>
                  <a:lnTo>
                    <a:pt x="314" y="234"/>
                  </a:lnTo>
                  <a:lnTo>
                    <a:pt x="308" y="244"/>
                  </a:lnTo>
                  <a:lnTo>
                    <a:pt x="302" y="254"/>
                  </a:lnTo>
                  <a:lnTo>
                    <a:pt x="292" y="264"/>
                  </a:lnTo>
                  <a:lnTo>
                    <a:pt x="284" y="274"/>
                  </a:lnTo>
                  <a:lnTo>
                    <a:pt x="274" y="282"/>
                  </a:lnTo>
                  <a:lnTo>
                    <a:pt x="262" y="288"/>
                  </a:lnTo>
                  <a:lnTo>
                    <a:pt x="262" y="288"/>
                  </a:lnTo>
                  <a:lnTo>
                    <a:pt x="248" y="296"/>
                  </a:lnTo>
                  <a:lnTo>
                    <a:pt x="230" y="302"/>
                  </a:lnTo>
                  <a:lnTo>
                    <a:pt x="214" y="306"/>
                  </a:lnTo>
                  <a:lnTo>
                    <a:pt x="198" y="306"/>
                  </a:lnTo>
                  <a:lnTo>
                    <a:pt x="198" y="306"/>
                  </a:lnTo>
                  <a:lnTo>
                    <a:pt x="180" y="306"/>
                  </a:lnTo>
                  <a:lnTo>
                    <a:pt x="164" y="302"/>
                  </a:lnTo>
                  <a:lnTo>
                    <a:pt x="164" y="302"/>
                  </a:lnTo>
                  <a:lnTo>
                    <a:pt x="146" y="296"/>
                  </a:lnTo>
                  <a:lnTo>
                    <a:pt x="132" y="288"/>
                  </a:lnTo>
                  <a:lnTo>
                    <a:pt x="132" y="288"/>
                  </a:lnTo>
                  <a:lnTo>
                    <a:pt x="128" y="286"/>
                  </a:lnTo>
                  <a:lnTo>
                    <a:pt x="126" y="282"/>
                  </a:lnTo>
                  <a:lnTo>
                    <a:pt x="126" y="278"/>
                  </a:lnTo>
                  <a:lnTo>
                    <a:pt x="128" y="276"/>
                  </a:lnTo>
                  <a:lnTo>
                    <a:pt x="128" y="276"/>
                  </a:lnTo>
                  <a:lnTo>
                    <a:pt x="130" y="272"/>
                  </a:lnTo>
                  <a:lnTo>
                    <a:pt x="134" y="270"/>
                  </a:lnTo>
                  <a:lnTo>
                    <a:pt x="138" y="270"/>
                  </a:lnTo>
                  <a:lnTo>
                    <a:pt x="142" y="272"/>
                  </a:lnTo>
                  <a:lnTo>
                    <a:pt x="142" y="272"/>
                  </a:lnTo>
                  <a:close/>
                  <a:moveTo>
                    <a:pt x="174" y="262"/>
                  </a:moveTo>
                  <a:lnTo>
                    <a:pt x="174" y="262"/>
                  </a:lnTo>
                  <a:lnTo>
                    <a:pt x="186" y="264"/>
                  </a:lnTo>
                  <a:lnTo>
                    <a:pt x="198" y="264"/>
                  </a:lnTo>
                  <a:lnTo>
                    <a:pt x="198" y="264"/>
                  </a:lnTo>
                  <a:lnTo>
                    <a:pt x="208" y="264"/>
                  </a:lnTo>
                  <a:lnTo>
                    <a:pt x="220" y="262"/>
                  </a:lnTo>
                  <a:lnTo>
                    <a:pt x="232" y="258"/>
                  </a:lnTo>
                  <a:lnTo>
                    <a:pt x="242" y="252"/>
                  </a:lnTo>
                  <a:lnTo>
                    <a:pt x="242" y="252"/>
                  </a:lnTo>
                  <a:lnTo>
                    <a:pt x="256" y="242"/>
                  </a:lnTo>
                  <a:lnTo>
                    <a:pt x="268" y="230"/>
                  </a:lnTo>
                  <a:lnTo>
                    <a:pt x="276" y="214"/>
                  </a:lnTo>
                  <a:lnTo>
                    <a:pt x="284" y="198"/>
                  </a:lnTo>
                  <a:lnTo>
                    <a:pt x="284" y="198"/>
                  </a:lnTo>
                  <a:lnTo>
                    <a:pt x="286" y="186"/>
                  </a:lnTo>
                  <a:lnTo>
                    <a:pt x="286" y="176"/>
                  </a:lnTo>
                  <a:lnTo>
                    <a:pt x="286" y="176"/>
                  </a:lnTo>
                  <a:lnTo>
                    <a:pt x="286" y="172"/>
                  </a:lnTo>
                  <a:lnTo>
                    <a:pt x="284" y="168"/>
                  </a:lnTo>
                  <a:lnTo>
                    <a:pt x="280" y="166"/>
                  </a:lnTo>
                  <a:lnTo>
                    <a:pt x="276" y="166"/>
                  </a:lnTo>
                  <a:lnTo>
                    <a:pt x="276" y="166"/>
                  </a:lnTo>
                  <a:lnTo>
                    <a:pt x="272" y="166"/>
                  </a:lnTo>
                  <a:lnTo>
                    <a:pt x="270" y="168"/>
                  </a:lnTo>
                  <a:lnTo>
                    <a:pt x="266" y="172"/>
                  </a:lnTo>
                  <a:lnTo>
                    <a:pt x="266" y="176"/>
                  </a:lnTo>
                  <a:lnTo>
                    <a:pt x="266" y="176"/>
                  </a:lnTo>
                  <a:lnTo>
                    <a:pt x="264" y="192"/>
                  </a:lnTo>
                  <a:lnTo>
                    <a:pt x="264" y="192"/>
                  </a:lnTo>
                  <a:lnTo>
                    <a:pt x="258" y="206"/>
                  </a:lnTo>
                  <a:lnTo>
                    <a:pt x="252" y="218"/>
                  </a:lnTo>
                  <a:lnTo>
                    <a:pt x="242" y="228"/>
                  </a:lnTo>
                  <a:lnTo>
                    <a:pt x="232" y="234"/>
                  </a:lnTo>
                  <a:lnTo>
                    <a:pt x="232" y="234"/>
                  </a:lnTo>
                  <a:lnTo>
                    <a:pt x="220" y="240"/>
                  </a:lnTo>
                  <a:lnTo>
                    <a:pt x="206" y="244"/>
                  </a:lnTo>
                  <a:lnTo>
                    <a:pt x="192" y="244"/>
                  </a:lnTo>
                  <a:lnTo>
                    <a:pt x="180" y="242"/>
                  </a:lnTo>
                  <a:lnTo>
                    <a:pt x="180" y="242"/>
                  </a:lnTo>
                  <a:lnTo>
                    <a:pt x="162" y="236"/>
                  </a:lnTo>
                  <a:lnTo>
                    <a:pt x="162" y="236"/>
                  </a:lnTo>
                  <a:lnTo>
                    <a:pt x="158" y="234"/>
                  </a:lnTo>
                  <a:lnTo>
                    <a:pt x="154" y="234"/>
                  </a:lnTo>
                  <a:lnTo>
                    <a:pt x="152" y="236"/>
                  </a:lnTo>
                  <a:lnTo>
                    <a:pt x="148" y="238"/>
                  </a:lnTo>
                  <a:lnTo>
                    <a:pt x="148" y="238"/>
                  </a:lnTo>
                  <a:lnTo>
                    <a:pt x="148" y="242"/>
                  </a:lnTo>
                  <a:lnTo>
                    <a:pt x="148" y="246"/>
                  </a:lnTo>
                  <a:lnTo>
                    <a:pt x="150" y="250"/>
                  </a:lnTo>
                  <a:lnTo>
                    <a:pt x="152" y="252"/>
                  </a:lnTo>
                  <a:lnTo>
                    <a:pt x="152" y="252"/>
                  </a:lnTo>
                  <a:lnTo>
                    <a:pt x="162" y="258"/>
                  </a:lnTo>
                  <a:lnTo>
                    <a:pt x="174" y="262"/>
                  </a:lnTo>
                  <a:lnTo>
                    <a:pt x="174" y="262"/>
                  </a:lnTo>
                  <a:close/>
                  <a:moveTo>
                    <a:pt x="232" y="126"/>
                  </a:moveTo>
                  <a:lnTo>
                    <a:pt x="232" y="126"/>
                  </a:lnTo>
                  <a:lnTo>
                    <a:pt x="238" y="126"/>
                  </a:lnTo>
                  <a:lnTo>
                    <a:pt x="238" y="126"/>
                  </a:lnTo>
                  <a:lnTo>
                    <a:pt x="242" y="126"/>
                  </a:lnTo>
                  <a:lnTo>
                    <a:pt x="336" y="72"/>
                  </a:lnTo>
                  <a:lnTo>
                    <a:pt x="336" y="72"/>
                  </a:lnTo>
                  <a:lnTo>
                    <a:pt x="340" y="68"/>
                  </a:lnTo>
                  <a:lnTo>
                    <a:pt x="342" y="62"/>
                  </a:lnTo>
                  <a:lnTo>
                    <a:pt x="342" y="10"/>
                  </a:lnTo>
                  <a:lnTo>
                    <a:pt x="342" y="10"/>
                  </a:lnTo>
                  <a:lnTo>
                    <a:pt x="340" y="6"/>
                  </a:lnTo>
                  <a:lnTo>
                    <a:pt x="336" y="2"/>
                  </a:lnTo>
                  <a:lnTo>
                    <a:pt x="336" y="2"/>
                  </a:lnTo>
                  <a:lnTo>
                    <a:pt x="332" y="0"/>
                  </a:lnTo>
                  <a:lnTo>
                    <a:pt x="326" y="2"/>
                  </a:lnTo>
                  <a:lnTo>
                    <a:pt x="232" y="56"/>
                  </a:lnTo>
                  <a:lnTo>
                    <a:pt x="232" y="56"/>
                  </a:lnTo>
                  <a:lnTo>
                    <a:pt x="230" y="60"/>
                  </a:lnTo>
                  <a:lnTo>
                    <a:pt x="228" y="64"/>
                  </a:lnTo>
                  <a:lnTo>
                    <a:pt x="228" y="116"/>
                  </a:lnTo>
                  <a:lnTo>
                    <a:pt x="228" y="116"/>
                  </a:lnTo>
                  <a:lnTo>
                    <a:pt x="230" y="122"/>
                  </a:lnTo>
                  <a:lnTo>
                    <a:pt x="232" y="126"/>
                  </a:lnTo>
                  <a:lnTo>
                    <a:pt x="232" y="126"/>
                  </a:lnTo>
                  <a:close/>
                  <a:moveTo>
                    <a:pt x="116" y="106"/>
                  </a:moveTo>
                  <a:lnTo>
                    <a:pt x="116" y="106"/>
                  </a:lnTo>
                  <a:lnTo>
                    <a:pt x="112" y="100"/>
                  </a:lnTo>
                  <a:lnTo>
                    <a:pt x="112" y="94"/>
                  </a:lnTo>
                  <a:lnTo>
                    <a:pt x="112" y="86"/>
                  </a:lnTo>
                  <a:lnTo>
                    <a:pt x="112" y="80"/>
                  </a:lnTo>
                  <a:lnTo>
                    <a:pt x="114" y="72"/>
                  </a:lnTo>
                  <a:lnTo>
                    <a:pt x="118" y="66"/>
                  </a:lnTo>
                  <a:lnTo>
                    <a:pt x="124" y="62"/>
                  </a:lnTo>
                  <a:lnTo>
                    <a:pt x="130" y="58"/>
                  </a:lnTo>
                  <a:lnTo>
                    <a:pt x="130" y="58"/>
                  </a:lnTo>
                  <a:lnTo>
                    <a:pt x="136" y="54"/>
                  </a:lnTo>
                  <a:lnTo>
                    <a:pt x="142" y="52"/>
                  </a:lnTo>
                  <a:lnTo>
                    <a:pt x="150" y="52"/>
                  </a:lnTo>
                  <a:lnTo>
                    <a:pt x="156" y="54"/>
                  </a:lnTo>
                  <a:lnTo>
                    <a:pt x="162" y="56"/>
                  </a:lnTo>
                  <a:lnTo>
                    <a:pt x="168" y="60"/>
                  </a:lnTo>
                  <a:lnTo>
                    <a:pt x="174" y="64"/>
                  </a:lnTo>
                  <a:lnTo>
                    <a:pt x="178" y="70"/>
                  </a:lnTo>
                  <a:lnTo>
                    <a:pt x="226" y="152"/>
                  </a:lnTo>
                  <a:lnTo>
                    <a:pt x="226" y="152"/>
                  </a:lnTo>
                  <a:lnTo>
                    <a:pt x="228" y="158"/>
                  </a:lnTo>
                  <a:lnTo>
                    <a:pt x="230" y="166"/>
                  </a:lnTo>
                  <a:lnTo>
                    <a:pt x="230" y="172"/>
                  </a:lnTo>
                  <a:lnTo>
                    <a:pt x="228" y="180"/>
                  </a:lnTo>
                  <a:lnTo>
                    <a:pt x="226" y="186"/>
                  </a:lnTo>
                  <a:lnTo>
                    <a:pt x="222" y="192"/>
                  </a:lnTo>
                  <a:lnTo>
                    <a:pt x="218" y="196"/>
                  </a:lnTo>
                  <a:lnTo>
                    <a:pt x="212" y="202"/>
                  </a:lnTo>
                  <a:lnTo>
                    <a:pt x="212" y="202"/>
                  </a:lnTo>
                  <a:lnTo>
                    <a:pt x="204" y="204"/>
                  </a:lnTo>
                  <a:lnTo>
                    <a:pt x="194" y="206"/>
                  </a:lnTo>
                  <a:lnTo>
                    <a:pt x="194" y="206"/>
                  </a:lnTo>
                  <a:lnTo>
                    <a:pt x="184" y="204"/>
                  </a:lnTo>
                  <a:lnTo>
                    <a:pt x="176" y="202"/>
                  </a:lnTo>
                  <a:lnTo>
                    <a:pt x="168" y="196"/>
                  </a:lnTo>
                  <a:lnTo>
                    <a:pt x="162" y="188"/>
                  </a:lnTo>
                  <a:lnTo>
                    <a:pt x="116" y="106"/>
                  </a:lnTo>
                  <a:close/>
                  <a:moveTo>
                    <a:pt x="180" y="170"/>
                  </a:moveTo>
                  <a:lnTo>
                    <a:pt x="180" y="170"/>
                  </a:lnTo>
                  <a:lnTo>
                    <a:pt x="182" y="176"/>
                  </a:lnTo>
                  <a:lnTo>
                    <a:pt x="184" y="180"/>
                  </a:lnTo>
                  <a:lnTo>
                    <a:pt x="188" y="182"/>
                  </a:lnTo>
                  <a:lnTo>
                    <a:pt x="194" y="184"/>
                  </a:lnTo>
                  <a:lnTo>
                    <a:pt x="194" y="184"/>
                  </a:lnTo>
                  <a:lnTo>
                    <a:pt x="200" y="182"/>
                  </a:lnTo>
                  <a:lnTo>
                    <a:pt x="204" y="180"/>
                  </a:lnTo>
                  <a:lnTo>
                    <a:pt x="206" y="176"/>
                  </a:lnTo>
                  <a:lnTo>
                    <a:pt x="208" y="170"/>
                  </a:lnTo>
                  <a:lnTo>
                    <a:pt x="208" y="170"/>
                  </a:lnTo>
                  <a:lnTo>
                    <a:pt x="206" y="164"/>
                  </a:lnTo>
                  <a:lnTo>
                    <a:pt x="204" y="160"/>
                  </a:lnTo>
                  <a:lnTo>
                    <a:pt x="200" y="158"/>
                  </a:lnTo>
                  <a:lnTo>
                    <a:pt x="194" y="156"/>
                  </a:lnTo>
                  <a:lnTo>
                    <a:pt x="194" y="156"/>
                  </a:lnTo>
                  <a:lnTo>
                    <a:pt x="188" y="158"/>
                  </a:lnTo>
                  <a:lnTo>
                    <a:pt x="184" y="160"/>
                  </a:lnTo>
                  <a:lnTo>
                    <a:pt x="182" y="164"/>
                  </a:lnTo>
                  <a:lnTo>
                    <a:pt x="180" y="170"/>
                  </a:lnTo>
                  <a:lnTo>
                    <a:pt x="180" y="170"/>
                  </a:lnTo>
                  <a:close/>
                  <a:moveTo>
                    <a:pt x="114" y="194"/>
                  </a:moveTo>
                  <a:lnTo>
                    <a:pt x="114" y="142"/>
                  </a:lnTo>
                  <a:lnTo>
                    <a:pt x="114" y="142"/>
                  </a:lnTo>
                  <a:lnTo>
                    <a:pt x="112" y="138"/>
                  </a:lnTo>
                  <a:lnTo>
                    <a:pt x="108" y="134"/>
                  </a:lnTo>
                  <a:lnTo>
                    <a:pt x="108" y="134"/>
                  </a:lnTo>
                  <a:lnTo>
                    <a:pt x="104" y="132"/>
                  </a:lnTo>
                  <a:lnTo>
                    <a:pt x="98" y="134"/>
                  </a:lnTo>
                  <a:lnTo>
                    <a:pt x="4" y="188"/>
                  </a:lnTo>
                  <a:lnTo>
                    <a:pt x="4" y="188"/>
                  </a:lnTo>
                  <a:lnTo>
                    <a:pt x="2" y="192"/>
                  </a:lnTo>
                  <a:lnTo>
                    <a:pt x="0" y="196"/>
                  </a:lnTo>
                  <a:lnTo>
                    <a:pt x="0" y="248"/>
                  </a:lnTo>
                  <a:lnTo>
                    <a:pt x="0" y="248"/>
                  </a:lnTo>
                  <a:lnTo>
                    <a:pt x="2" y="254"/>
                  </a:lnTo>
                  <a:lnTo>
                    <a:pt x="4" y="256"/>
                  </a:lnTo>
                  <a:lnTo>
                    <a:pt x="4" y="256"/>
                  </a:lnTo>
                  <a:lnTo>
                    <a:pt x="10" y="258"/>
                  </a:lnTo>
                  <a:lnTo>
                    <a:pt x="10" y="258"/>
                  </a:lnTo>
                  <a:lnTo>
                    <a:pt x="14" y="256"/>
                  </a:lnTo>
                  <a:lnTo>
                    <a:pt x="108" y="202"/>
                  </a:lnTo>
                  <a:lnTo>
                    <a:pt x="108" y="202"/>
                  </a:lnTo>
                  <a:lnTo>
                    <a:pt x="112" y="200"/>
                  </a:lnTo>
                  <a:lnTo>
                    <a:pt x="114" y="194"/>
                  </a:lnTo>
                  <a:lnTo>
                    <a:pt x="114" y="194"/>
                  </a:lnTo>
                  <a:close/>
                  <a:moveTo>
                    <a:pt x="360" y="166"/>
                  </a:moveTo>
                  <a:lnTo>
                    <a:pt x="360" y="166"/>
                  </a:lnTo>
                  <a:lnTo>
                    <a:pt x="356" y="166"/>
                  </a:lnTo>
                  <a:lnTo>
                    <a:pt x="354" y="168"/>
                  </a:lnTo>
                  <a:lnTo>
                    <a:pt x="352" y="172"/>
                  </a:lnTo>
                  <a:lnTo>
                    <a:pt x="350" y="176"/>
                  </a:lnTo>
                  <a:lnTo>
                    <a:pt x="350" y="176"/>
                  </a:lnTo>
                  <a:lnTo>
                    <a:pt x="350" y="196"/>
                  </a:lnTo>
                  <a:lnTo>
                    <a:pt x="346" y="214"/>
                  </a:lnTo>
                  <a:lnTo>
                    <a:pt x="346" y="214"/>
                  </a:lnTo>
                  <a:lnTo>
                    <a:pt x="340" y="230"/>
                  </a:lnTo>
                  <a:lnTo>
                    <a:pt x="334" y="244"/>
                  </a:lnTo>
                  <a:lnTo>
                    <a:pt x="328" y="256"/>
                  </a:lnTo>
                  <a:lnTo>
                    <a:pt x="318" y="268"/>
                  </a:lnTo>
                  <a:lnTo>
                    <a:pt x="310" y="280"/>
                  </a:lnTo>
                  <a:lnTo>
                    <a:pt x="298" y="290"/>
                  </a:lnTo>
                  <a:lnTo>
                    <a:pt x="286" y="300"/>
                  </a:lnTo>
                  <a:lnTo>
                    <a:pt x="274" y="308"/>
                  </a:lnTo>
                  <a:lnTo>
                    <a:pt x="274" y="308"/>
                  </a:lnTo>
                  <a:lnTo>
                    <a:pt x="260" y="314"/>
                  </a:lnTo>
                  <a:lnTo>
                    <a:pt x="246" y="320"/>
                  </a:lnTo>
                  <a:lnTo>
                    <a:pt x="232" y="324"/>
                  </a:lnTo>
                  <a:lnTo>
                    <a:pt x="218" y="328"/>
                  </a:lnTo>
                  <a:lnTo>
                    <a:pt x="202" y="328"/>
                  </a:lnTo>
                  <a:lnTo>
                    <a:pt x="188" y="328"/>
                  </a:lnTo>
                  <a:lnTo>
                    <a:pt x="172" y="326"/>
                  </a:lnTo>
                  <a:lnTo>
                    <a:pt x="158" y="324"/>
                  </a:lnTo>
                  <a:lnTo>
                    <a:pt x="158" y="324"/>
                  </a:lnTo>
                  <a:lnTo>
                    <a:pt x="138" y="316"/>
                  </a:lnTo>
                  <a:lnTo>
                    <a:pt x="120" y="308"/>
                  </a:lnTo>
                  <a:lnTo>
                    <a:pt x="120" y="308"/>
                  </a:lnTo>
                  <a:lnTo>
                    <a:pt x="116" y="306"/>
                  </a:lnTo>
                  <a:lnTo>
                    <a:pt x="112" y="308"/>
                  </a:lnTo>
                  <a:lnTo>
                    <a:pt x="110" y="308"/>
                  </a:lnTo>
                  <a:lnTo>
                    <a:pt x="106" y="312"/>
                  </a:lnTo>
                  <a:lnTo>
                    <a:pt x="106" y="312"/>
                  </a:lnTo>
                  <a:lnTo>
                    <a:pt x="106" y="316"/>
                  </a:lnTo>
                  <a:lnTo>
                    <a:pt x="106" y="320"/>
                  </a:lnTo>
                  <a:lnTo>
                    <a:pt x="108" y="322"/>
                  </a:lnTo>
                  <a:lnTo>
                    <a:pt x="110" y="326"/>
                  </a:lnTo>
                  <a:lnTo>
                    <a:pt x="110" y="326"/>
                  </a:lnTo>
                  <a:lnTo>
                    <a:pt x="130" y="336"/>
                  </a:lnTo>
                  <a:lnTo>
                    <a:pt x="152" y="342"/>
                  </a:lnTo>
                  <a:lnTo>
                    <a:pt x="152" y="342"/>
                  </a:lnTo>
                  <a:lnTo>
                    <a:pt x="174" y="348"/>
                  </a:lnTo>
                  <a:lnTo>
                    <a:pt x="198" y="348"/>
                  </a:lnTo>
                  <a:lnTo>
                    <a:pt x="198" y="348"/>
                  </a:lnTo>
                  <a:lnTo>
                    <a:pt x="220" y="348"/>
                  </a:lnTo>
                  <a:lnTo>
                    <a:pt x="242" y="342"/>
                  </a:lnTo>
                  <a:lnTo>
                    <a:pt x="264" y="336"/>
                  </a:lnTo>
                  <a:lnTo>
                    <a:pt x="284" y="326"/>
                  </a:lnTo>
                  <a:lnTo>
                    <a:pt x="284" y="326"/>
                  </a:lnTo>
                  <a:lnTo>
                    <a:pt x="298" y="316"/>
                  </a:lnTo>
                  <a:lnTo>
                    <a:pt x="312" y="306"/>
                  </a:lnTo>
                  <a:lnTo>
                    <a:pt x="324" y="294"/>
                  </a:lnTo>
                  <a:lnTo>
                    <a:pt x="334" y="280"/>
                  </a:lnTo>
                  <a:lnTo>
                    <a:pt x="344" y="266"/>
                  </a:lnTo>
                  <a:lnTo>
                    <a:pt x="352" y="252"/>
                  </a:lnTo>
                  <a:lnTo>
                    <a:pt x="360" y="236"/>
                  </a:lnTo>
                  <a:lnTo>
                    <a:pt x="364" y="220"/>
                  </a:lnTo>
                  <a:lnTo>
                    <a:pt x="364" y="220"/>
                  </a:lnTo>
                  <a:lnTo>
                    <a:pt x="368" y="198"/>
                  </a:lnTo>
                  <a:lnTo>
                    <a:pt x="370" y="176"/>
                  </a:lnTo>
                  <a:lnTo>
                    <a:pt x="370" y="176"/>
                  </a:lnTo>
                  <a:lnTo>
                    <a:pt x="370" y="172"/>
                  </a:lnTo>
                  <a:lnTo>
                    <a:pt x="368" y="168"/>
                  </a:lnTo>
                  <a:lnTo>
                    <a:pt x="364" y="166"/>
                  </a:lnTo>
                  <a:lnTo>
                    <a:pt x="360" y="166"/>
                  </a:lnTo>
                  <a:lnTo>
                    <a:pt x="360" y="166"/>
                  </a:lnTo>
                  <a:close/>
                </a:path>
              </a:pathLst>
            </a:custGeom>
            <a:solidFill>
              <a:srgbClr val="EB8C00"/>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Rectangle 10"/>
            <p:cNvSpPr>
              <a:spLocks noChangeArrowheads="1"/>
            </p:cNvSpPr>
            <p:nvPr/>
          </p:nvSpPr>
          <p:spPr bwMode="auto">
            <a:xfrm>
              <a:off x="4584812" y="3563166"/>
              <a:ext cx="1285056" cy="2197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GB" sz="1000" b="1" i="1" kern="0" dirty="0">
                  <a:solidFill>
                    <a:srgbClr val="EB8C00"/>
                  </a:solidFill>
                  <a:latin typeface="Verdana" panose="020B0604030504040204" pitchFamily="34" charset="0"/>
                  <a:ea typeface="Verdana" panose="020B0604030504040204" pitchFamily="34" charset="0"/>
                  <a:cs typeface="Verdana" panose="020B0604030504040204" pitchFamily="34" charset="0"/>
                </a:rPr>
                <a:t>TECHNICAL</a:t>
              </a:r>
              <a:endParaRPr lang="en-GB" sz="1000" kern="0" dirty="0">
                <a:solidFill>
                  <a:srgbClr val="EB8C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10"/>
            <p:cNvSpPr>
              <a:spLocks noChangeArrowheads="1"/>
            </p:cNvSpPr>
            <p:nvPr/>
          </p:nvSpPr>
          <p:spPr bwMode="auto">
            <a:xfrm>
              <a:off x="3374474" y="1679469"/>
              <a:ext cx="1542067" cy="2087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98513" eaLnBrk="0" hangingPunct="0">
                <a:spcAft>
                  <a:spcPts val="200"/>
                </a:spcAft>
                <a:defRPr/>
              </a:pPr>
              <a:r>
                <a:rPr lang="en-GB" sz="950" b="1" i="1" kern="0" dirty="0">
                  <a:solidFill>
                    <a:schemeClr val="accent4"/>
                  </a:solidFill>
                  <a:latin typeface="Verdana" panose="020B0604030504040204" pitchFamily="34" charset="0"/>
                  <a:ea typeface="Verdana" panose="020B0604030504040204" pitchFamily="34" charset="0"/>
                  <a:cs typeface="Verdana" panose="020B0604030504040204" pitchFamily="34" charset="0"/>
                </a:rPr>
                <a:t>SCIENCE</a:t>
              </a:r>
              <a:endParaRPr lang="en-GB" sz="950" kern="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 name="Chevron 3"/>
          <p:cNvSpPr/>
          <p:nvPr/>
        </p:nvSpPr>
        <p:spPr>
          <a:xfrm>
            <a:off x="6156176" y="3010561"/>
            <a:ext cx="144016" cy="506127"/>
          </a:xfrm>
          <a:prstGeom prst="chevron">
            <a:avLst/>
          </a:prstGeom>
          <a:solidFill>
            <a:srgbClr val="241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Espace réservé du contenu 2"/>
          <p:cNvSpPr txBox="1">
            <a:spLocks/>
          </p:cNvSpPr>
          <p:nvPr/>
        </p:nvSpPr>
        <p:spPr>
          <a:xfrm>
            <a:off x="5796136" y="1143917"/>
            <a:ext cx="3240360" cy="1643857"/>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lvl="1" indent="0">
              <a:buNone/>
            </a:pPr>
            <a:r>
              <a:rPr lang="en-GB" altLang="ko-KR" sz="1200" b="1" dirty="0">
                <a:solidFill>
                  <a:srgbClr val="2D2E83"/>
                </a:solidFill>
              </a:rPr>
              <a:t>Use of behavioural economy </a:t>
            </a:r>
            <a:r>
              <a:rPr lang="en-GB" altLang="ko-KR" sz="1200" dirty="0">
                <a:solidFill>
                  <a:srgbClr val="2D2E83"/>
                </a:solidFill>
              </a:rPr>
              <a:t>:</a:t>
            </a:r>
          </a:p>
          <a:p>
            <a:pPr marL="266700" lvl="2" indent="-174625" algn="just"/>
            <a:r>
              <a:rPr lang="en-GB" altLang="ko-KR" sz="1000" dirty="0">
                <a:solidFill>
                  <a:srgbClr val="2D2E83"/>
                </a:solidFill>
              </a:rPr>
              <a:t>With the involvement of strong communities, we expect an improvement of the claims experience.</a:t>
            </a:r>
          </a:p>
          <a:p>
            <a:pPr marL="266700" lvl="2" indent="-174625" algn="just"/>
            <a:r>
              <a:rPr lang="en-GB" altLang="ko-KR" sz="1000" dirty="0">
                <a:solidFill>
                  <a:srgbClr val="2D2E83"/>
                </a:solidFill>
              </a:rPr>
              <a:t>A </a:t>
            </a:r>
            <a:r>
              <a:rPr lang="en-GB" altLang="ko-KR" sz="1000" b="1" dirty="0" err="1">
                <a:solidFill>
                  <a:srgbClr val="2D2E83"/>
                </a:solidFill>
              </a:rPr>
              <a:t>Phd</a:t>
            </a:r>
            <a:r>
              <a:rPr lang="en-GB" altLang="ko-KR" sz="1000" dirty="0">
                <a:solidFill>
                  <a:srgbClr val="2D2E83"/>
                </a:solidFill>
              </a:rPr>
              <a:t> will study the main drivers of the influence of communities in the risk experience (and prevention) and derive best practices.</a:t>
            </a:r>
            <a:endParaRPr lang="en-GB" altLang="ko-KR" sz="1200" dirty="0">
              <a:solidFill>
                <a:srgbClr val="2D2E83"/>
              </a:solidFill>
            </a:endParaRPr>
          </a:p>
        </p:txBody>
      </p:sp>
      <p:sp>
        <p:nvSpPr>
          <p:cNvPr id="30" name="Chevron 29"/>
          <p:cNvSpPr/>
          <p:nvPr/>
        </p:nvSpPr>
        <p:spPr>
          <a:xfrm>
            <a:off x="5508104" y="1449261"/>
            <a:ext cx="144016" cy="506127"/>
          </a:xfrm>
          <a:prstGeom prst="chevron">
            <a:avLst/>
          </a:prstGeom>
          <a:solidFill>
            <a:srgbClr val="241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Espace réservé du contenu 2"/>
          <p:cNvSpPr txBox="1">
            <a:spLocks/>
          </p:cNvSpPr>
          <p:nvPr/>
        </p:nvSpPr>
        <p:spPr>
          <a:xfrm>
            <a:off x="-166460" y="2279433"/>
            <a:ext cx="2808312" cy="1632464"/>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176213"/>
            <a:endParaRPr lang="en-GB" altLang="ko-KR" sz="1200" b="1" dirty="0">
              <a:solidFill>
                <a:srgbClr val="2D2E83"/>
              </a:solidFill>
            </a:endParaRPr>
          </a:p>
          <a:p>
            <a:pPr marL="358775" lvl="1" indent="-176213"/>
            <a:r>
              <a:rPr lang="en-GB" altLang="ko-KR" sz="1200" b="1" dirty="0">
                <a:solidFill>
                  <a:srgbClr val="2D2E83"/>
                </a:solidFill>
              </a:rPr>
              <a:t>New way to manage risk within a community</a:t>
            </a:r>
            <a:r>
              <a:rPr lang="en-GB" altLang="ko-KR" sz="1200" dirty="0">
                <a:solidFill>
                  <a:srgbClr val="2D2E83"/>
                </a:solidFill>
              </a:rPr>
              <a:t>.</a:t>
            </a:r>
          </a:p>
          <a:p>
            <a:pPr marL="358775" lvl="1" indent="-176213"/>
            <a:r>
              <a:rPr lang="en-GB" altLang="ko-KR" sz="1200" b="1" dirty="0">
                <a:solidFill>
                  <a:srgbClr val="2D2E83"/>
                </a:solidFill>
              </a:rPr>
              <a:t>Claims self-management</a:t>
            </a:r>
            <a:r>
              <a:rPr lang="en-GB" altLang="ko-KR" sz="1200" dirty="0">
                <a:solidFill>
                  <a:srgbClr val="2D2E83"/>
                </a:solidFill>
              </a:rPr>
              <a:t> within a group. </a:t>
            </a:r>
          </a:p>
          <a:p>
            <a:pPr marL="358775" lvl="1" indent="-176213"/>
            <a:r>
              <a:rPr lang="en-GB" altLang="ko-KR" sz="1200" dirty="0">
                <a:solidFill>
                  <a:srgbClr val="2D2E83"/>
                </a:solidFill>
              </a:rPr>
              <a:t>Ability to design </a:t>
            </a:r>
            <a:r>
              <a:rPr lang="en-GB" altLang="ko-KR" sz="1200" b="1" dirty="0">
                <a:solidFill>
                  <a:srgbClr val="2D2E83"/>
                </a:solidFill>
              </a:rPr>
              <a:t>tailor-made cover </a:t>
            </a:r>
            <a:r>
              <a:rPr lang="en-GB" altLang="ko-KR" sz="1200" dirty="0">
                <a:solidFill>
                  <a:srgbClr val="2D2E83"/>
                </a:solidFill>
              </a:rPr>
              <a:t>in a few clicks.</a:t>
            </a:r>
          </a:p>
        </p:txBody>
      </p:sp>
      <p:sp>
        <p:nvSpPr>
          <p:cNvPr id="32" name="Chevron 31"/>
          <p:cNvSpPr/>
          <p:nvPr/>
        </p:nvSpPr>
        <p:spPr>
          <a:xfrm flipH="1">
            <a:off x="2641852" y="3029008"/>
            <a:ext cx="144016" cy="506127"/>
          </a:xfrm>
          <a:prstGeom prst="chevron">
            <a:avLst/>
          </a:prstGeom>
          <a:solidFill>
            <a:srgbClr val="241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Rectangle 33"/>
          <p:cNvSpPr/>
          <p:nvPr/>
        </p:nvSpPr>
        <p:spPr>
          <a:xfrm>
            <a:off x="6372200" y="2937150"/>
            <a:ext cx="2664296" cy="960614"/>
          </a:xfrm>
          <a:prstGeom prst="rect">
            <a:avLst/>
          </a:prstGeom>
          <a:solidFill>
            <a:srgbClr val="EB8C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contenu 2"/>
          <p:cNvSpPr txBox="1">
            <a:spLocks/>
          </p:cNvSpPr>
          <p:nvPr/>
        </p:nvSpPr>
        <p:spPr>
          <a:xfrm>
            <a:off x="6228184" y="2909012"/>
            <a:ext cx="2808312" cy="988751"/>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lvl="1" indent="0">
              <a:buNone/>
            </a:pPr>
            <a:r>
              <a:rPr lang="en-GB" altLang="ko-KR" sz="1200" dirty="0">
                <a:solidFill>
                  <a:srgbClr val="2D2E83"/>
                </a:solidFill>
              </a:rPr>
              <a:t>Use of </a:t>
            </a:r>
            <a:r>
              <a:rPr lang="en-GB" altLang="ko-KR" sz="1200" b="1" dirty="0">
                <a:solidFill>
                  <a:srgbClr val="2D2E83"/>
                </a:solidFill>
              </a:rPr>
              <a:t>blockchain</a:t>
            </a:r>
            <a:r>
              <a:rPr lang="en-GB" altLang="ko-KR" sz="1200" dirty="0">
                <a:solidFill>
                  <a:srgbClr val="2D2E83"/>
                </a:solidFill>
              </a:rPr>
              <a:t>* to :</a:t>
            </a:r>
          </a:p>
          <a:p>
            <a:pPr marL="266700" lvl="2" indent="-174625"/>
            <a:r>
              <a:rPr lang="en-GB" altLang="ko-KR" sz="1000" dirty="0">
                <a:solidFill>
                  <a:srgbClr val="2D2E83"/>
                </a:solidFill>
              </a:rPr>
              <a:t>Store information of a group.</a:t>
            </a:r>
          </a:p>
          <a:p>
            <a:pPr marL="266700" lvl="2" indent="-174625"/>
            <a:r>
              <a:rPr lang="en-GB" altLang="ko-KR" sz="1000" dirty="0">
                <a:solidFill>
                  <a:srgbClr val="2D2E83"/>
                </a:solidFill>
              </a:rPr>
              <a:t>Reinforce the uniqueness of the information of the Financial</a:t>
            </a:r>
            <a:endParaRPr lang="en-GB" altLang="ko-KR" sz="800" dirty="0">
              <a:solidFill>
                <a:srgbClr val="2D2E83"/>
              </a:solidFill>
            </a:endParaRPr>
          </a:p>
          <a:p>
            <a:pPr marL="492125" lvl="2" indent="0" algn="r">
              <a:buNone/>
            </a:pPr>
            <a:r>
              <a:rPr lang="en-GB" altLang="ko-KR" sz="800" dirty="0">
                <a:solidFill>
                  <a:srgbClr val="2D2E83"/>
                </a:solidFill>
              </a:rPr>
              <a:t>(* at a later stage)</a:t>
            </a:r>
          </a:p>
        </p:txBody>
      </p:sp>
      <p:sp>
        <p:nvSpPr>
          <p:cNvPr id="35" name="Espace réservé du contenu 2"/>
          <p:cNvSpPr txBox="1">
            <a:spLocks/>
          </p:cNvSpPr>
          <p:nvPr/>
        </p:nvSpPr>
        <p:spPr>
          <a:xfrm>
            <a:off x="251520" y="4227934"/>
            <a:ext cx="8640960" cy="525149"/>
          </a:xfrm>
          <a:prstGeom prst="rect">
            <a:avLst/>
          </a:prstGeom>
        </p:spPr>
        <p:txBody>
          <a:bodyPr/>
          <a:lstStyle>
            <a:lvl1pPr marL="342900" indent="-342900" algn="l" defTabSz="914400" rtl="0" eaLnBrk="1" latinLnBrk="0" hangingPunct="1">
              <a:spcBef>
                <a:spcPct val="20000"/>
              </a:spcBef>
              <a:buClr>
                <a:srgbClr val="E94E1B"/>
              </a:buClr>
              <a:buFont typeface="Wingdings" panose="05000000000000000000" pitchFamily="2" charset="2"/>
              <a:buChar char="§"/>
              <a:defRPr sz="2000" kern="1200">
                <a:solidFill>
                  <a:srgbClr val="241E92"/>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94E1B"/>
              </a:buClr>
              <a:buFont typeface="Wingdings" panose="05000000000000000000" pitchFamily="2" charset="2"/>
              <a:buChar char="§"/>
              <a:defRPr sz="1800" kern="1200">
                <a:solidFill>
                  <a:srgbClr val="241E9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94E1B"/>
              </a:buClr>
              <a:buFont typeface="Wingdings" panose="05000000000000000000" pitchFamily="2" charset="2"/>
              <a:buChar char="§"/>
              <a:defRPr sz="1600" kern="1200">
                <a:solidFill>
                  <a:srgbClr val="241E92"/>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94E1B"/>
              </a:buClr>
              <a:buFont typeface="Wingdings" panose="05000000000000000000" pitchFamily="2" charset="2"/>
              <a:buChar char="§"/>
              <a:defRPr sz="1400" kern="1200">
                <a:solidFill>
                  <a:srgbClr val="241E9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altLang="ko-KR" sz="1600" dirty="0">
                <a:solidFill>
                  <a:srgbClr val="2D2E83"/>
                </a:solidFill>
              </a:rPr>
              <a:t>Innovations brought by Yakman are unique and the project has been recognised by the French ecosystem (Finance Innovation). </a:t>
            </a:r>
            <a:endParaRPr lang="en-GB" altLang="ko-KR" sz="1400" dirty="0">
              <a:solidFill>
                <a:srgbClr val="2D2E83"/>
              </a:solidFill>
            </a:endParaRPr>
          </a:p>
        </p:txBody>
      </p:sp>
    </p:spTree>
    <p:extLst>
      <p:ext uri="{BB962C8B-B14F-4D97-AF65-F5344CB8AC3E}">
        <p14:creationId xmlns:p14="http://schemas.microsoft.com/office/powerpoint/2010/main" val="91440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3nV6PoYYEO.qUs96VZ.M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uxC6gDIiUaYJfx6Ri19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mbQrqS_jU.whM3k.pqh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0Rw4CPeHEKST0J3oc9Q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kfq.t_cJkO_lVsTksrD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wKJZ.oiJUClD_dR8_R7_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Ie742i0E0.4Nw4.qjWL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BySvqeasEm.7DFTQtQx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wu8fiwxgEuJnTO5DPLK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K_6yQ1NikGzlYZMAiWOYQ"/>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3184</TotalTime>
  <Words>1676</Words>
  <Application>Microsoft Office PowerPoint</Application>
  <PresentationFormat>Affichage à l'écran (16:9)</PresentationFormat>
  <Paragraphs>233</Paragraphs>
  <Slides>13</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Orkney</vt:lpstr>
      <vt:lpstr>Verdana</vt:lpstr>
      <vt:lpstr>Wingdings</vt:lpstr>
      <vt:lpstr>Custom Design</vt:lpstr>
      <vt:lpstr>P2P financial protection for affinity groups</vt:lpstr>
      <vt:lpstr> Executive summary.</vt:lpstr>
      <vt:lpstr>Présentation PowerPoint</vt:lpstr>
      <vt:lpstr> 1. Our concept and ambition.  / Pitch</vt:lpstr>
      <vt:lpstr> 1. Our concept and ambition. / Our Vision</vt:lpstr>
      <vt:lpstr>2. How does it work? / Yakman’s financial solidarity mechanism</vt:lpstr>
      <vt:lpstr>Présentation PowerPoint</vt:lpstr>
      <vt:lpstr>Présentation PowerPoint</vt:lpstr>
      <vt:lpstr> 2. Yakman bring strong innovations. / A disruption </vt:lpstr>
      <vt:lpstr>3. A business model at the crossroad between sharing economy and B2B2C / A sales approach as B2A2C – business to affinity to consumers</vt:lpstr>
      <vt:lpstr> 1. Présentation du concept Yakman et de son ambition. / Marché &amp; Concurrence </vt:lpstr>
      <vt:lpstr> 3. Yakman brings strong innovations. / A team to deliver the project</vt:lpstr>
      <vt:lpstr>Yakman is a solution provider dedicated to affinity groups (families, friends, fans, customers of commercial entities, members of associations, etc.), which makes them able to get "self-insured" and to manage claims process through an innovative model relying on financial and collaborative solidarity.</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christophe neves</cp:lastModifiedBy>
  <cp:revision>216</cp:revision>
  <cp:lastPrinted>2016-12-09T10:15:17Z</cp:lastPrinted>
  <dcterms:created xsi:type="dcterms:W3CDTF">2014-04-01T16:27:38Z</dcterms:created>
  <dcterms:modified xsi:type="dcterms:W3CDTF">2017-05-19T12:05:50Z</dcterms:modified>
</cp:coreProperties>
</file>