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712" r:id="rId2"/>
    <p:sldId id="796" r:id="rId3"/>
    <p:sldId id="715" r:id="rId4"/>
    <p:sldId id="882" r:id="rId5"/>
    <p:sldId id="865" r:id="rId6"/>
    <p:sldId id="864" r:id="rId7"/>
    <p:sldId id="798" r:id="rId8"/>
    <p:sldId id="886" r:id="rId9"/>
    <p:sldId id="888" r:id="rId10"/>
    <p:sldId id="895" r:id="rId11"/>
    <p:sldId id="808" r:id="rId12"/>
  </p:sldIdLst>
  <p:sldSz cx="9144000" cy="5143500" type="screen16x9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3" userDrawn="1">
          <p15:clr>
            <a:srgbClr val="A4A3A4"/>
          </p15:clr>
        </p15:guide>
        <p15:guide id="3" orient="horz" pos="3026" userDrawn="1">
          <p15:clr>
            <a:srgbClr val="A4A3A4"/>
          </p15:clr>
        </p15:guide>
        <p15:guide id="4" pos="499" userDrawn="1">
          <p15:clr>
            <a:srgbClr val="A4A3A4"/>
          </p15:clr>
        </p15:guide>
        <p15:guide id="5" orient="horz" pos="872" userDrawn="1">
          <p15:clr>
            <a:srgbClr val="A4A3A4"/>
          </p15:clr>
        </p15:guide>
        <p15:guide id="6" orient="horz" pos="849" userDrawn="1">
          <p15:clr>
            <a:srgbClr val="A4A3A4"/>
          </p15:clr>
        </p15:guide>
        <p15:guide id="8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urior" initials="e" lastIdx="14" clrIdx="0">
    <p:extLst/>
  </p:cmAuthor>
  <p:cmAuthor id="2" name="Toon Vanparys" initials="" lastIdx="1" clrIdx="1"/>
  <p:cmAuthor id="3" name="Vincent Jocquet" initials="VJ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D49"/>
    <a:srgbClr val="00FB92"/>
    <a:srgbClr val="FF4D51"/>
    <a:srgbClr val="FF8083"/>
    <a:srgbClr val="00AAAA"/>
    <a:srgbClr val="51F7FF"/>
    <a:srgbClr val="74ABD6"/>
    <a:srgbClr val="9F86D3"/>
    <a:srgbClr val="000000"/>
    <a:srgbClr val="563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165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56" y="280"/>
      </p:cViewPr>
      <p:guideLst>
        <p:guide orient="horz" pos="463"/>
        <p:guide orient="horz" pos="3026"/>
        <p:guide pos="499"/>
        <p:guide orient="horz" pos="872"/>
        <p:guide orient="horz" pos="849"/>
        <p:guide pos="226"/>
      </p:guideLst>
    </p:cSldViewPr>
  </p:slideViewPr>
  <p:outlineViewPr>
    <p:cViewPr>
      <p:scale>
        <a:sx n="33" d="100"/>
        <a:sy n="33" d="100"/>
      </p:scale>
      <p:origin x="0" y="417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6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6732" cy="469780"/>
          </a:xfrm>
          <a:prstGeom prst="rect">
            <a:avLst/>
          </a:prstGeom>
        </p:spPr>
        <p:txBody>
          <a:bodyPr vert="horz" lIns="93927" tIns="46963" rIns="93927" bIns="469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2" cy="469780"/>
          </a:xfrm>
          <a:prstGeom prst="rect">
            <a:avLst/>
          </a:prstGeom>
        </p:spPr>
        <p:txBody>
          <a:bodyPr vert="horz" lIns="93927" tIns="46963" rIns="93927" bIns="46963" rtlCol="0"/>
          <a:lstStyle>
            <a:lvl1pPr algn="r">
              <a:defRPr sz="1200"/>
            </a:lvl1pPr>
          </a:lstStyle>
          <a:p>
            <a:fld id="{238F90D5-CB8C-49CF-92F7-4FF9F2A1463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93298"/>
            <a:ext cx="3066732" cy="469779"/>
          </a:xfrm>
          <a:prstGeom prst="rect">
            <a:avLst/>
          </a:prstGeom>
        </p:spPr>
        <p:txBody>
          <a:bodyPr vert="horz" lIns="93927" tIns="46963" rIns="93927" bIns="469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8"/>
            <a:ext cx="3066732" cy="469779"/>
          </a:xfrm>
          <a:prstGeom prst="rect">
            <a:avLst/>
          </a:prstGeom>
        </p:spPr>
        <p:txBody>
          <a:bodyPr vert="horz" lIns="93927" tIns="46963" rIns="93927" bIns="46963" rtlCol="0" anchor="b"/>
          <a:lstStyle>
            <a:lvl1pPr algn="r">
              <a:defRPr sz="1200"/>
            </a:lvl1pPr>
          </a:lstStyle>
          <a:p>
            <a:fld id="{94B73B59-8646-4A63-AF4A-1AF6DF3C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5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6732" cy="468154"/>
          </a:xfrm>
          <a:prstGeom prst="rect">
            <a:avLst/>
          </a:prstGeom>
        </p:spPr>
        <p:txBody>
          <a:bodyPr vert="horz" lIns="93927" tIns="46963" rIns="93927" bIns="469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2" cy="468154"/>
          </a:xfrm>
          <a:prstGeom prst="rect">
            <a:avLst/>
          </a:prstGeom>
        </p:spPr>
        <p:txBody>
          <a:bodyPr vert="horz" lIns="93927" tIns="46963" rIns="93927" bIns="46963" rtlCol="0"/>
          <a:lstStyle>
            <a:lvl1pPr algn="r">
              <a:defRPr sz="1200"/>
            </a:lvl1pPr>
          </a:lstStyle>
          <a:p>
            <a:fld id="{5292350A-EC83-A147-8FC5-DB63C0778193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7" tIns="46963" rIns="93927" bIns="469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27" tIns="46963" rIns="93927" bIns="46963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93296"/>
            <a:ext cx="3066732" cy="468154"/>
          </a:xfrm>
          <a:prstGeom prst="rect">
            <a:avLst/>
          </a:prstGeom>
        </p:spPr>
        <p:txBody>
          <a:bodyPr vert="horz" lIns="93927" tIns="46963" rIns="93927" bIns="469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</p:spPr>
        <p:txBody>
          <a:bodyPr vert="horz" lIns="93927" tIns="46963" rIns="93927" bIns="46963" rtlCol="0" anchor="b"/>
          <a:lstStyle>
            <a:lvl1pPr algn="r">
              <a:defRPr sz="1200"/>
            </a:lvl1pPr>
          </a:lstStyle>
          <a:p>
            <a:fld id="{1C9459F5-6DAD-BA46-A0EA-5675065C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4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459F5-6DAD-BA46-A0EA-5675065C70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6EC6-68B3-3848-8421-CB2154031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At </a:t>
            </a:r>
            <a:r>
              <a:rPr lang="en-US" sz="1600" dirty="0" err="1"/>
              <a:t>Sentiance</a:t>
            </a:r>
            <a:r>
              <a:rPr lang="en-US" sz="1600" dirty="0"/>
              <a:t> we use IOT sensor data to observe and interpret human behavior and understand real-time context.</a:t>
            </a:r>
          </a:p>
          <a:p>
            <a:r>
              <a:rPr lang="en-US" sz="1600" dirty="0"/>
              <a:t>We work with a range of sensory devices, with mobile being our primary focus.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5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459F5-6DAD-BA46-A0EA-5675065C70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2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459F5-6DAD-BA46-A0EA-5675065C70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9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a broad range of commercial use cases, with a good subset already well under way in terms of proof of concept validation.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459F5-6DAD-BA46-A0EA-5675065C70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8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tiance.com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6273678.jpg"/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60213"/>
          </a:xfrm>
          <a:prstGeom prst="rect">
            <a:avLst/>
          </a:prstGeom>
        </p:spPr>
      </p:pic>
      <p:pic>
        <p:nvPicPr>
          <p:cNvPr id="8" name="Picture 7" descr="sentiance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63" y="2282012"/>
            <a:ext cx="3270753" cy="61867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401794" y="257171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Walsheim-Bold"/>
                <a:ea typeface="+mn-ea"/>
                <a:cs typeface="+mn-cs"/>
              </a:rPr>
              <a:t>From mobile data to smart life.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83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athtoStock_Creative Community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948" y="-1"/>
            <a:ext cx="8804052" cy="51435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2778" y="0"/>
            <a:ext cx="8791222" cy="5143500"/>
          </a:xfrm>
          <a:prstGeom prst="rect">
            <a:avLst/>
          </a:prstGeom>
          <a:solidFill>
            <a:srgbClr val="000000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5960" y="398731"/>
            <a:ext cx="5836449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5960" y="1392903"/>
            <a:ext cx="7890756" cy="33944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029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thtoStock_Wired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2774" y="-1"/>
            <a:ext cx="8791225" cy="514350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2901" y="4074316"/>
            <a:ext cx="879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0" i="0" u="none" dirty="0">
                <a:solidFill>
                  <a:srgbClr val="F0F0F0"/>
                </a:solidFill>
                <a:latin typeface="GT Walsheim Light" charset="0"/>
                <a:ea typeface="GT Walsheim Light" charset="0"/>
                <a:cs typeface="GT Walsheim Light" charset="0"/>
                <a:hlinkClick r:id="rId3"/>
              </a:rPr>
              <a:t>www.sentiance.com</a:t>
            </a:r>
            <a:endParaRPr lang="en-US" sz="2000" b="0" i="0" u="none" dirty="0">
              <a:solidFill>
                <a:srgbClr val="F0F0F0"/>
              </a:solidFill>
              <a:latin typeface="GT Walsheim Light" charset="0"/>
              <a:ea typeface="GT Walsheim Light" charset="0"/>
              <a:cs typeface="GT Walsheim Light" charset="0"/>
            </a:endParaRPr>
          </a:p>
          <a:p>
            <a:pPr algn="l">
              <a:lnSpc>
                <a:spcPct val="90000"/>
              </a:lnSpc>
            </a:pPr>
            <a:r>
              <a:rPr lang="en-US" sz="2000" b="0" i="0" u="none" dirty="0">
                <a:solidFill>
                  <a:srgbClr val="F0F0F0"/>
                </a:solidFill>
                <a:latin typeface="GT Walsheim Light" charset="0"/>
                <a:ea typeface="GT Walsheim Light" charset="0"/>
                <a:cs typeface="GT Walsheim Light" charset="0"/>
              </a:rPr>
              <a:t>@</a:t>
            </a:r>
            <a:r>
              <a:rPr lang="en-US" sz="2000" b="0" i="0" u="none" dirty="0" err="1">
                <a:solidFill>
                  <a:srgbClr val="F0F0F0"/>
                </a:solidFill>
                <a:latin typeface="GT Walsheim Light" charset="0"/>
                <a:ea typeface="GT Walsheim Light" charset="0"/>
                <a:cs typeface="GT Walsheim Light" charset="0"/>
              </a:rPr>
              <a:t>sentiance</a:t>
            </a:r>
            <a:endParaRPr lang="en-US" sz="2000" b="0" i="0" u="none" dirty="0">
              <a:solidFill>
                <a:srgbClr val="F0F0F0"/>
              </a:solidFill>
              <a:latin typeface="GT Walsheim Light" charset="0"/>
              <a:ea typeface="GT Walsheim Light" charset="0"/>
              <a:cs typeface="GT Walsheim Light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73652" y="4752221"/>
            <a:ext cx="4156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TWalsheim-Bold"/>
                <a:cs typeface="GTWalsheim-Bold"/>
              </a:rPr>
              <a:t>© 2016</a:t>
            </a:r>
          </a:p>
        </p:txBody>
      </p:sp>
    </p:spTree>
    <p:extLst>
      <p:ext uri="{BB962C8B-B14F-4D97-AF65-F5344CB8AC3E}">
        <p14:creationId xmlns:p14="http://schemas.microsoft.com/office/powerpoint/2010/main" val="390261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Pictur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66273678.jpg"/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90" y="-1"/>
            <a:ext cx="9313738" cy="5256000"/>
          </a:xfrm>
          <a:prstGeom prst="rect">
            <a:avLst/>
          </a:prstGeom>
        </p:spPr>
      </p:pic>
      <p:pic>
        <p:nvPicPr>
          <p:cNvPr id="9" name="Picture 8" descr="sentiance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10" y="4561805"/>
            <a:ext cx="1528123" cy="28905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701075" y="4607723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Walsheim-Bold"/>
                <a:ea typeface="+mn-ea"/>
                <a:cs typeface="+mn-cs"/>
              </a:rPr>
              <a:t>From mobile data to smart life.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071780" y="634998"/>
            <a:ext cx="2307847" cy="1543227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3600" u="none">
                <a:solidFill>
                  <a:schemeClr val="tx1"/>
                </a:solidFill>
                <a:latin typeface="GT Walsheim Regular"/>
                <a:cs typeface="GT Walsheim Regular"/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1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jumbo.com_IMG_377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3798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114" y="634998"/>
            <a:ext cx="2307847" cy="1543227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3600" u="none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pic>
        <p:nvPicPr>
          <p:cNvPr id="6" name="Picture 5" descr="sentiance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10" y="4561805"/>
            <a:ext cx="1528123" cy="28905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701075" y="4607723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Walsheim-Bold"/>
                <a:ea typeface="+mn-ea"/>
                <a:cs typeface="+mn-cs"/>
              </a:rPr>
              <a:t>From mobile data to smart life.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97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9482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thtoStock_NotStock6_bw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3241" cy="5153282"/>
          </a:xfrm>
          <a:prstGeom prst="rect">
            <a:avLst/>
          </a:prstGeom>
        </p:spPr>
      </p:pic>
      <p:pic>
        <p:nvPicPr>
          <p:cNvPr id="8" name="Picture 7" descr="sentiance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63" y="2147290"/>
            <a:ext cx="3270753" cy="61867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940034" y="2436988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Walsheim-Bold"/>
                <a:ea typeface="+mn-ea"/>
                <a:cs typeface="+mn-cs"/>
              </a:rPr>
              <a:t>From mobile data to smart life.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467" y="889000"/>
            <a:ext cx="6400800" cy="1543227"/>
          </a:xfrm>
        </p:spPr>
        <p:txBody>
          <a:bodyPr anchor="b"/>
          <a:lstStyle>
            <a:lvl1pPr algn="l">
              <a:lnSpc>
                <a:spcPct val="80000"/>
              </a:lnSpc>
              <a:defRPr u="sng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7" y="2561874"/>
            <a:ext cx="6400800" cy="1314450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8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6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599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413" y="1987272"/>
            <a:ext cx="7772400" cy="112514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GTWalsheim-Bold"/>
                <a:cs typeface="GTWalsheim-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64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64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106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640" y="1062819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640" y="1542640"/>
            <a:ext cx="4040188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6466" y="1062819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466" y="1542640"/>
            <a:ext cx="4041775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073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31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788" y="171451"/>
            <a:ext cx="8791222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60" y="1200151"/>
            <a:ext cx="7890756" cy="3605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  <p:pic>
        <p:nvPicPr>
          <p:cNvPr id="7" name="Picture 6" descr="sentiance_logo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60421" y="918236"/>
            <a:ext cx="1076746" cy="2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1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0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06" r:id="rId12"/>
    <p:sldLayoutId id="2147483674" r:id="rId13"/>
    <p:sldLayoutId id="2147483707" r:id="rId14"/>
  </p:sldLayoutIdLst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2000" b="0" u="none" kern="1200">
          <a:solidFill>
            <a:schemeClr val="tx1"/>
          </a:solidFill>
          <a:latin typeface="GT Walsheim Regular"/>
          <a:ea typeface="+mj-ea"/>
          <a:cs typeface="GT Walsheim Regular"/>
        </a:defRPr>
      </a:lvl1pPr>
    </p:titleStyle>
    <p:bodyStyle>
      <a:lvl1pPr marL="0" indent="0" algn="l" defTabSz="457200" rtl="0" eaLnBrk="1" latinLnBrk="0" hangingPunct="1">
        <a:spcBef>
          <a:spcPts val="800"/>
        </a:spcBef>
        <a:spcAft>
          <a:spcPts val="800"/>
        </a:spcAft>
        <a:buFont typeface="Arial"/>
        <a:buNone/>
        <a:defRPr sz="1600" kern="1200">
          <a:solidFill>
            <a:schemeClr val="tx1"/>
          </a:solidFill>
          <a:latin typeface="GT Walsheim Regular"/>
          <a:ea typeface="+mn-ea"/>
          <a:cs typeface="GT Walsheim Regular"/>
        </a:defRPr>
      </a:lvl1pPr>
      <a:lvl2pPr marL="180975" indent="-180975" algn="l" defTabSz="457200" rtl="0" eaLnBrk="1" latinLnBrk="0" hangingPunct="1">
        <a:spcBef>
          <a:spcPct val="20000"/>
        </a:spcBef>
        <a:buFont typeface="Arial"/>
        <a:buChar char="•"/>
        <a:tabLst/>
        <a:defRPr sz="1400" kern="1200">
          <a:solidFill>
            <a:schemeClr val="tx1"/>
          </a:solidFill>
          <a:latin typeface="GT Walsheim Regular"/>
          <a:ea typeface="+mn-ea"/>
          <a:cs typeface="GT Walsheim Regular"/>
        </a:defRPr>
      </a:lvl2pPr>
      <a:lvl3pPr marL="358775" indent="-177800" algn="l" defTabSz="457200" rtl="0" eaLnBrk="1" latinLnBrk="0" hangingPunct="1">
        <a:spcBef>
          <a:spcPts val="500"/>
        </a:spcBef>
        <a:spcAft>
          <a:spcPts val="500"/>
        </a:spcAft>
        <a:buFont typeface="Lucida Grande"/>
        <a:buChar char="-"/>
        <a:defRPr sz="1200" kern="1200">
          <a:solidFill>
            <a:schemeClr val="tx1"/>
          </a:solidFill>
          <a:latin typeface="GT Walsheim Regular"/>
          <a:ea typeface="+mn-ea"/>
          <a:cs typeface="GT Walsheim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GTWalsheim-Bol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GTWalsheim-Bol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1"/>
            <a:ext cx="8822766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775" y="0"/>
            <a:ext cx="8822766" cy="356006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5000"/>
                </a:srgbClr>
              </a:gs>
              <a:gs pos="78000">
                <a:schemeClr val="tx1">
                  <a:lumMod val="65000"/>
                  <a:lumOff val="35000"/>
                  <a:alpha val="49000"/>
                </a:schemeClr>
              </a:gs>
              <a:gs pos="49000">
                <a:schemeClr val="tx1">
                  <a:lumMod val="85000"/>
                  <a:lumOff val="15000"/>
                  <a:alpha val="72000"/>
                </a:schemeClr>
              </a:gs>
              <a:gs pos="100000">
                <a:srgbClr val="000000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chemeClr val="bg1"/>
              </a:solidFill>
              <a:latin typeface="GTWalsheim-Bold"/>
              <a:cs typeface="GTWalsheim-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909" y="647909"/>
            <a:ext cx="8100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SENTIANCE</a:t>
            </a:r>
            <a:br>
              <a:rPr lang="en-US" sz="3200" dirty="0">
                <a:solidFill>
                  <a:srgbClr val="FF3D49"/>
                </a:solidFill>
                <a:latin typeface="GT Walsheim Light" charset="0"/>
                <a:ea typeface="GT Walsheim Light" charset="0"/>
                <a:cs typeface="GT Walsheim Light" charset="0"/>
              </a:rPr>
            </a:br>
            <a:r>
              <a:rPr lang="en-US" sz="3200" dirty="0">
                <a:solidFill>
                  <a:srgbClr val="FF3D49"/>
                </a:solidFill>
                <a:latin typeface="GT Walsheim Light" charset="0"/>
                <a:ea typeface="GT Walsheim Light" charset="0"/>
                <a:cs typeface="GT Walsheim Light" charset="0"/>
              </a:rPr>
              <a:t>CONTEXTUAL INTELLIGENCE</a:t>
            </a:r>
          </a:p>
          <a:p>
            <a:r>
              <a:rPr lang="en-US" sz="320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POWERING THE INTERNET OF YOU</a:t>
            </a:r>
            <a:endParaRPr lang="en-US" sz="2800" dirty="0">
              <a:solidFill>
                <a:schemeClr val="bg1"/>
              </a:solidFill>
              <a:latin typeface="GT Walsheim Light" charset="0"/>
              <a:ea typeface="GT Walsheim Light" charset="0"/>
              <a:cs typeface="GT Walsheim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rot="5400000">
            <a:off x="5933745" y="2382436"/>
            <a:ext cx="1393027" cy="167561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 err="1">
              <a:latin typeface="GTWalsheim-Bold"/>
              <a:cs typeface="GTWalsheim-Bol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92911" y="2607041"/>
            <a:ext cx="1118507" cy="318415"/>
          </a:xfrm>
          <a:prstGeom prst="roundRect">
            <a:avLst/>
          </a:prstGeom>
          <a:solidFill>
            <a:srgbClr val="FF3D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 err="1">
              <a:latin typeface="GTWalsheim-Bold"/>
              <a:cs typeface="GTWalsheim-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8" y="1256380"/>
            <a:ext cx="1492601" cy="909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6783" y="1786207"/>
            <a:ext cx="10450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IoT</a:t>
            </a:r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 gateway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95290" y="2997051"/>
            <a:ext cx="1118507" cy="410400"/>
          </a:xfrm>
          <a:prstGeom prst="roundRect">
            <a:avLst/>
          </a:prstGeom>
          <a:solidFill>
            <a:srgbClr val="FF3D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 err="1">
              <a:latin typeface="GTWalsheim-Bold"/>
              <a:cs typeface="GTWalsheim-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081" y="3006044"/>
            <a:ext cx="9399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DATA 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INGESTION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55917" y="2563729"/>
            <a:ext cx="1118507" cy="408214"/>
          </a:xfrm>
          <a:prstGeom prst="roundRect">
            <a:avLst/>
          </a:prstGeom>
          <a:solidFill>
            <a:srgbClr val="FF3D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 err="1">
              <a:latin typeface="GTWalsheim-Bold"/>
              <a:cs typeface="GTWalsheim-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5917" y="2646608"/>
            <a:ext cx="11185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SPEED LAYER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55917" y="3416212"/>
            <a:ext cx="1118507" cy="408214"/>
          </a:xfrm>
          <a:prstGeom prst="roundRect">
            <a:avLst/>
          </a:prstGeom>
          <a:solidFill>
            <a:srgbClr val="FF3D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 err="1">
              <a:latin typeface="GTWalsheim-Bold"/>
              <a:cs typeface="GTWalsheim-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5917" y="3499092"/>
            <a:ext cx="11185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BATCH LAYER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6497144" y="3093284"/>
            <a:ext cx="13930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API</a:t>
            </a:r>
            <a:endParaRPr lang="en-US" sz="1050" dirty="0">
              <a:solidFill>
                <a:schemeClr val="bg1"/>
              </a:solidFill>
              <a:latin typeface="GT Walsheim Light" charset="0"/>
              <a:ea typeface="GT Walsheim Light" charset="0"/>
              <a:cs typeface="GT Walsheim Light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38349" y="2017040"/>
            <a:ext cx="3330" cy="91274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763" y="1340016"/>
            <a:ext cx="333107" cy="6829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934" y="1524152"/>
            <a:ext cx="270000" cy="27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343" y="1302418"/>
            <a:ext cx="270000" cy="2700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2862126" y="1437418"/>
            <a:ext cx="544126" cy="0"/>
          </a:xfrm>
          <a:prstGeom prst="straightConnector1">
            <a:avLst/>
          </a:prstGeom>
          <a:ln w="28575">
            <a:solidFill>
              <a:srgbClr val="FF3D4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862127" y="1666607"/>
            <a:ext cx="1057716" cy="2882"/>
          </a:xfrm>
          <a:prstGeom prst="straightConnector1">
            <a:avLst/>
          </a:prstGeom>
          <a:ln w="28575">
            <a:solidFill>
              <a:srgbClr val="FF3D4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869940" y="1903569"/>
            <a:ext cx="945000" cy="0"/>
          </a:xfrm>
          <a:prstGeom prst="straightConnector1">
            <a:avLst/>
          </a:prstGeom>
          <a:ln w="28575">
            <a:solidFill>
              <a:srgbClr val="FF3D4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209" y="1768230"/>
            <a:ext cx="270000" cy="2700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589354" y="2017040"/>
            <a:ext cx="0" cy="91274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06342" y="3202251"/>
            <a:ext cx="2137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925754" y="2751139"/>
            <a:ext cx="1802" cy="86336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927556" y="2759198"/>
            <a:ext cx="162000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20102" y="3614508"/>
            <a:ext cx="162000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73583" y="2768886"/>
            <a:ext cx="162000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73048" y="3634282"/>
            <a:ext cx="162000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 rot="5400000">
            <a:off x="7426605" y="3016072"/>
            <a:ext cx="1390964" cy="410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 err="1">
              <a:latin typeface="GTWalsheim-Bold"/>
              <a:cs typeface="GTWalsheim-Bol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65290" y="2886774"/>
            <a:ext cx="11185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DMP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CRM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…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8222499" y="3088638"/>
            <a:ext cx="2137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436259" y="3082289"/>
            <a:ext cx="0" cy="112055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207333" y="4202838"/>
            <a:ext cx="622892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2217730" y="3474716"/>
            <a:ext cx="2" cy="728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91585" y="4010061"/>
            <a:ext cx="11185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GT Walsheim Light" charset="0"/>
                <a:ea typeface="GT Walsheim Light" charset="0"/>
                <a:cs typeface="GT Walsheim Light" charset="0"/>
              </a:rPr>
              <a:t>CLOSED LOOP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GT Walsheim Light" charset="0"/>
              <a:ea typeface="GT Walsheim Light" charset="0"/>
              <a:cs typeface="GT Walsheim Light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25755" y="4253650"/>
            <a:ext cx="3620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GT Walsheim Light" charset="0"/>
                <a:ea typeface="GT Walsheim Light" charset="0"/>
                <a:cs typeface="GT Walsheim Light" charset="0"/>
              </a:rPr>
              <a:t>(Feedback, Attribution, Re-enforcement, </a:t>
            </a:r>
            <a:r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GT Walsheim Light" charset="0"/>
                <a:ea typeface="GT Walsheim Light" charset="0"/>
                <a:cs typeface="GT Walsheim Light" charset="0"/>
              </a:rPr>
              <a:t>User attributes)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GT Walsheim Light" charset="0"/>
              <a:ea typeface="GT Walsheim Light" charset="0"/>
              <a:cs typeface="GT Walsheim Light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57096" y="3054166"/>
            <a:ext cx="1118507" cy="256934"/>
          </a:xfrm>
          <a:prstGeom prst="roundRect">
            <a:avLst/>
          </a:prstGeom>
          <a:solidFill>
            <a:srgbClr val="FF3D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 err="1">
              <a:latin typeface="GTWalsheim-Bold"/>
              <a:cs typeface="GTWalsheim-Bold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00001" y="3066115"/>
            <a:ext cx="14491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MICRO SERVICES</a:t>
            </a:r>
          </a:p>
        </p:txBody>
      </p:sp>
      <p:sp>
        <p:nvSpPr>
          <p:cNvPr id="52" name="Can 51"/>
          <p:cNvSpPr/>
          <p:nvPr/>
        </p:nvSpPr>
        <p:spPr>
          <a:xfrm>
            <a:off x="4525652" y="2523267"/>
            <a:ext cx="752738" cy="481813"/>
          </a:xfrm>
          <a:prstGeom prst="can">
            <a:avLst/>
          </a:prstGeom>
          <a:solidFill>
            <a:srgbClr val="FF3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4403653" y="2640290"/>
            <a:ext cx="996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CONTEXT</a:t>
            </a:r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 STORE</a:t>
            </a:r>
          </a:p>
        </p:txBody>
      </p:sp>
      <p:sp>
        <p:nvSpPr>
          <p:cNvPr id="54" name="Can 53"/>
          <p:cNvSpPr/>
          <p:nvPr/>
        </p:nvSpPr>
        <p:spPr>
          <a:xfrm>
            <a:off x="4563962" y="3346732"/>
            <a:ext cx="752738" cy="481813"/>
          </a:xfrm>
          <a:prstGeom prst="can">
            <a:avLst/>
          </a:prstGeom>
          <a:solidFill>
            <a:srgbClr val="FF3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4427830" y="3440467"/>
            <a:ext cx="10090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PROFILE</a:t>
            </a:r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 </a:t>
            </a:r>
            <a:b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</a:br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STORE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63902" y="2643767"/>
            <a:ext cx="947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FIREHOSE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891095" y="3052902"/>
            <a:ext cx="1118507" cy="318415"/>
          </a:xfrm>
          <a:prstGeom prst="roundRect">
            <a:avLst/>
          </a:prstGeom>
          <a:solidFill>
            <a:srgbClr val="FF3D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 err="1">
              <a:latin typeface="GTWalsheim-Bold"/>
              <a:cs typeface="GTWalsheim-Bold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62085" y="3125721"/>
            <a:ext cx="947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REPLICATE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891095" y="3513230"/>
            <a:ext cx="1118507" cy="318415"/>
          </a:xfrm>
          <a:prstGeom prst="roundRect">
            <a:avLst/>
          </a:prstGeom>
          <a:solidFill>
            <a:srgbClr val="FF3D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 err="1">
              <a:latin typeface="GTWalsheim-Bold"/>
              <a:cs typeface="GTWalsheim-Bold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62085" y="3586050"/>
            <a:ext cx="947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GT Walsheim Light" charset="0"/>
                <a:ea typeface="GT Walsheim Light" charset="0"/>
                <a:cs typeface="GT Walsheim Light" charset="0"/>
              </a:rPr>
              <a:t>API - PULL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338546" y="2776104"/>
            <a:ext cx="331183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400390" y="3634216"/>
            <a:ext cx="269339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 txBox="1">
            <a:spLocks/>
          </p:cNvSpPr>
          <p:nvPr/>
        </p:nvSpPr>
        <p:spPr>
          <a:xfrm>
            <a:off x="639710" y="378526"/>
            <a:ext cx="8351872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u="none" kern="1200">
                <a:solidFill>
                  <a:schemeClr val="tx1"/>
                </a:solidFill>
                <a:latin typeface="GT Walsheim Regular"/>
                <a:ea typeface="+mj-ea"/>
                <a:cs typeface="GT Walsheim Regular"/>
              </a:defRPr>
            </a:lvl1pPr>
          </a:lstStyle>
          <a:p>
            <a:r>
              <a:rPr lang="en-US" sz="2400" dirty="0">
                <a:latin typeface="GT Walsheim Light" charset="0"/>
                <a:ea typeface="GT Walsheim Light" charset="0"/>
                <a:cs typeface="GT Walsheim Light" charset="0"/>
              </a:rPr>
              <a:t>Technology Stack &amp; Architecture</a:t>
            </a:r>
            <a:endParaRPr lang="en-US" sz="2400" dirty="0">
              <a:solidFill>
                <a:srgbClr val="FF0000"/>
              </a:solidFill>
              <a:latin typeface="GT Walsheim Light" charset="0"/>
              <a:ea typeface="GT Walsheim Light" charset="0"/>
              <a:cs typeface="GT Walsheim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549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3785" y="379141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err="1">
              <a:latin typeface="GTWalsheim-Bold"/>
              <a:cs typeface="GTWalsheim-Bold"/>
            </a:endParaRPr>
          </a:p>
        </p:txBody>
      </p:sp>
    </p:spTree>
    <p:extLst>
      <p:ext uri="{BB962C8B-B14F-4D97-AF65-F5344CB8AC3E}">
        <p14:creationId xmlns:p14="http://schemas.microsoft.com/office/powerpoint/2010/main" val="344498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288" y="1320142"/>
            <a:ext cx="8748712" cy="2793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0" u="sng" kern="1200">
                <a:solidFill>
                  <a:schemeClr val="tx1"/>
                </a:solidFill>
                <a:latin typeface="GT Walsheim Regular"/>
                <a:ea typeface="+mj-ea"/>
                <a:cs typeface="GT Walsheim Regular"/>
              </a:defRPr>
            </a:lvl1pPr>
          </a:lstStyle>
          <a:p>
            <a:pPr algn="ctr"/>
            <a:endParaRPr lang="en-US" sz="3200" u="none" dirty="0">
              <a:latin typeface="GT Walsheim Light" charset="0"/>
              <a:ea typeface="GT Walsheim Light" charset="0"/>
              <a:cs typeface="GT Walsheim Light" charset="0"/>
            </a:endParaRPr>
          </a:p>
          <a:p>
            <a:pPr algn="ctr"/>
            <a:endParaRPr lang="en-US" sz="3200" u="none" dirty="0">
              <a:latin typeface="GT Walsheim Light" charset="0"/>
              <a:ea typeface="GT Walsheim Light" charset="0"/>
              <a:cs typeface="GT Walsheim Light" charset="0"/>
            </a:endParaRPr>
          </a:p>
          <a:p>
            <a:pPr algn="ctr"/>
            <a:endParaRPr lang="en-US" sz="3200" u="none" dirty="0">
              <a:latin typeface="GT Walsheim Light" charset="0"/>
              <a:ea typeface="GT Walsheim Light" charset="0"/>
              <a:cs typeface="GT Walsheim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18533" y="1035201"/>
            <a:ext cx="8500802" cy="1123950"/>
          </a:xfrm>
        </p:spPr>
        <p:txBody>
          <a:bodyPr/>
          <a:lstStyle/>
          <a:p>
            <a:pPr algn="ctr"/>
            <a:r>
              <a:rPr lang="en-US" sz="2400" dirty="0" err="1">
                <a:latin typeface="GT Walsheim Light" charset="0"/>
                <a:ea typeface="GT Walsheim Light" charset="0"/>
                <a:cs typeface="GT Walsheim Light" charset="0"/>
              </a:rPr>
              <a:t>Sentiance</a:t>
            </a:r>
            <a:r>
              <a:rPr lang="en-US" sz="2400" dirty="0">
                <a:latin typeface="GT Walsheim Light" charset="0"/>
                <a:ea typeface="GT Walsheim Light" charset="0"/>
                <a:cs typeface="GT Walsheim Light" charset="0"/>
              </a:rPr>
              <a:t> analyzes sensor data to</a:t>
            </a:r>
            <a:br>
              <a:rPr lang="en-US" sz="2400" dirty="0">
                <a:latin typeface="GT Walsheim Light" charset="0"/>
                <a:ea typeface="GT Walsheim Light" charset="0"/>
                <a:cs typeface="GT Walsheim Light" charset="0"/>
              </a:rPr>
            </a:br>
            <a:r>
              <a:rPr lang="en-US" sz="2400" dirty="0">
                <a:solidFill>
                  <a:srgbClr val="FF0000"/>
                </a:solidFill>
                <a:latin typeface="GT Walsheim Bold" panose="02000503040000020003" pitchFamily="50" charset="0"/>
                <a:ea typeface="GT Walsheim Light" charset="0"/>
                <a:cs typeface="GT Walsheim Light" charset="0"/>
              </a:rPr>
              <a:t>understand human behavior &amp; context</a:t>
            </a:r>
            <a:endParaRPr lang="en-US" sz="2400" dirty="0">
              <a:latin typeface="GT Walsheim Light" charset="0"/>
              <a:ea typeface="GT Walsheim Light" charset="0"/>
              <a:cs typeface="GT Walsheim Light" charset="0"/>
            </a:endParaRPr>
          </a:p>
          <a:p>
            <a:pPr algn="ctr"/>
            <a:endParaRPr lang="en-US" sz="2400" dirty="0">
              <a:latin typeface="GT Walsheim" charset="0"/>
              <a:ea typeface="GT Walsheim" charset="0"/>
              <a:cs typeface="GT Walshei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957" y="2081020"/>
            <a:ext cx="8133958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65000"/>
                  </a:schemeClr>
                </a:solidFill>
                <a:latin typeface="GT Walsheim Regular"/>
                <a:cs typeface="GT Walsheim Regular"/>
              </a:rPr>
              <a:t>CONTEXT INTELLIGENCE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GT Walsheim Light" charset="0"/>
                <a:ea typeface="GT Walsheim Light" charset="0"/>
                <a:cs typeface="GT Walsheim Light" charset="0"/>
              </a:rPr>
              <a:t>enabling the </a:t>
            </a:r>
            <a:r>
              <a:rPr lang="en-US" sz="2400" dirty="0">
                <a:solidFill>
                  <a:srgbClr val="FF0000"/>
                </a:solidFill>
                <a:latin typeface="GT Walsheim Bold" panose="02000503040000020003" pitchFamily="50" charset="0"/>
                <a:ea typeface="GT Walsheim Light" charset="0"/>
                <a:cs typeface="GT Walsheim Light" charset="0"/>
              </a:rPr>
              <a:t>Internet of You</a:t>
            </a:r>
            <a:endParaRPr lang="en-US" sz="2400" dirty="0">
              <a:solidFill>
                <a:srgbClr val="000000"/>
              </a:solidFill>
              <a:latin typeface="GT Walsheim Light" charset="0"/>
              <a:ea typeface="GT Walsheim Light" charset="0"/>
              <a:cs typeface="GT Walsheim Light" charset="0"/>
            </a:endParaRPr>
          </a:p>
          <a:p>
            <a:pPr algn="ctr"/>
            <a:br>
              <a:rPr lang="en-US" sz="2400" dirty="0">
                <a:solidFill>
                  <a:srgbClr val="000000"/>
                </a:solidFill>
                <a:latin typeface="GT Walsheim Light" charset="0"/>
                <a:ea typeface="GT Walsheim Light" charset="0"/>
                <a:cs typeface="GT Walsheim Light" charset="0"/>
              </a:rPr>
            </a:br>
            <a:r>
              <a:rPr lang="en-US" sz="2000" i="1" dirty="0">
                <a:solidFill>
                  <a:srgbClr val="000000"/>
                </a:solidFill>
                <a:latin typeface="GT Walsheim Light" charset="0"/>
                <a:ea typeface="GT Walsheim Light" charset="0"/>
                <a:cs typeface="GT Walsheim Light" charset="0"/>
              </a:rPr>
              <a:t>Connected – Contextual – Assisting </a:t>
            </a:r>
            <a:endParaRPr lang="en-US" sz="5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 txBox="1">
            <a:spLocks/>
          </p:cNvSpPr>
          <p:nvPr/>
        </p:nvSpPr>
        <p:spPr>
          <a:xfrm>
            <a:off x="376284" y="239944"/>
            <a:ext cx="8638041" cy="11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spcAft>
                <a:spcPts val="800"/>
              </a:spcAft>
              <a:buFont typeface="Arial"/>
              <a:buNone/>
              <a:defRPr sz="1600" kern="1200">
                <a:solidFill>
                  <a:schemeClr val="tx1"/>
                </a:solidFill>
                <a:latin typeface="GT Walsheim Regular"/>
                <a:ea typeface="+mn-ea"/>
                <a:cs typeface="GT Walsheim Regular"/>
              </a:defRPr>
            </a:lvl1pPr>
            <a:lvl2pPr marL="180975" indent="-180975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GT Walsheim Regular"/>
                <a:ea typeface="+mn-ea"/>
                <a:cs typeface="GT Walsheim Regular"/>
              </a:defRPr>
            </a:lvl2pPr>
            <a:lvl3pPr marL="358775" indent="-17780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Font typeface="Lucida Grande"/>
              <a:buChar char="-"/>
              <a:defRPr sz="1200" kern="1200">
                <a:solidFill>
                  <a:schemeClr val="tx1"/>
                </a:solidFill>
                <a:latin typeface="GT Walsheim Regular"/>
                <a:ea typeface="+mn-ea"/>
                <a:cs typeface="GT Walsheim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GTWalsheim-Bol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GTWalsheim-Bol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T Walsheim Light" charset="0"/>
                <a:ea typeface="GT Walsheim Light" charset="0"/>
                <a:cs typeface="GT Walsheim Light" charset="0"/>
              </a:rPr>
              <a:t>Unlock the power of </a:t>
            </a:r>
            <a:r>
              <a:rPr lang="en-US" sz="2400" dirty="0">
                <a:solidFill>
                  <a:srgbClr val="FF0000"/>
                </a:solidFill>
                <a:latin typeface="GT Walsheim Light" charset="0"/>
                <a:ea typeface="GT Walsheim Light" charset="0"/>
                <a:cs typeface="GT Walsheim Light" charset="0"/>
              </a:rPr>
              <a:t>IOT data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2369" y="1171497"/>
            <a:ext cx="2649890" cy="3338033"/>
            <a:chOff x="197515" y="794041"/>
            <a:chExt cx="2649890" cy="33380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960" y="1739023"/>
              <a:ext cx="1143000" cy="1143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3706" y="2964593"/>
              <a:ext cx="18975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aseline="30000" dirty="0">
                  <a:solidFill>
                    <a:srgbClr val="000000"/>
                  </a:solidFill>
                  <a:latin typeface="GT Walsheim Bold" panose="02000503040000020003" pitchFamily="50" charset="0"/>
                </a:rPr>
                <a:t>COLLECT SENSOR 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515" y="3301077"/>
              <a:ext cx="26498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GT Walsheim Light" charset="0"/>
                  <a:ea typeface="GT Walsheim Light" charset="0"/>
                  <a:cs typeface="GT Walsheim Light" charset="0"/>
                </a:rPr>
                <a:t>Using IOT sensor data to infer </a:t>
              </a:r>
              <a:br>
                <a:rPr lang="en-US" sz="1200" dirty="0">
                  <a:solidFill>
                    <a:srgbClr val="000000"/>
                  </a:solidFill>
                  <a:latin typeface="GT Walsheim Light" charset="0"/>
                  <a:ea typeface="GT Walsheim Light" charset="0"/>
                  <a:cs typeface="GT Walsheim Light" charset="0"/>
                </a:rPr>
              </a:br>
              <a:r>
                <a:rPr lang="en-US" sz="1200" dirty="0">
                  <a:solidFill>
                    <a:srgbClr val="000000"/>
                  </a:solidFill>
                  <a:latin typeface="GT Walsheim Light" charset="0"/>
                  <a:ea typeface="GT Walsheim Light" charset="0"/>
                  <a:cs typeface="GT Walsheim Light" charset="0"/>
                </a:rPr>
                <a:t>real-time context and behavioral patterns (smartphones, in-home appliances, wearables).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4296" y="794041"/>
              <a:ext cx="816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GT Walsheim Medium" charset="0"/>
                  <a:ea typeface="GT Walsheim Medium" charset="0"/>
                  <a:cs typeface="GT Walsheim Medium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28284" y="1107852"/>
            <a:ext cx="3051000" cy="3663176"/>
            <a:chOff x="3033168" y="730396"/>
            <a:chExt cx="3051000" cy="3663176"/>
          </a:xfrm>
        </p:grpSpPr>
        <p:sp>
          <p:nvSpPr>
            <p:cNvPr id="11" name="Rectangle 10"/>
            <p:cNvSpPr/>
            <p:nvPr/>
          </p:nvSpPr>
          <p:spPr>
            <a:xfrm>
              <a:off x="3033168" y="730396"/>
              <a:ext cx="3051000" cy="3663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482" y="1821592"/>
              <a:ext cx="1143000" cy="1143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28186" y="2964593"/>
              <a:ext cx="23015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aseline="30000" dirty="0">
                  <a:solidFill>
                    <a:srgbClr val="000000"/>
                  </a:solidFill>
                  <a:latin typeface="GT Walsheim Bold" panose="02000503040000020003" pitchFamily="50" charset="0"/>
                </a:rPr>
                <a:t>UNLOCK REAL-TIME CONTEXT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49820" y="3301077"/>
              <a:ext cx="265832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GT Walsheim Light" charset="0"/>
                  <a:ea typeface="GT Walsheim Light" charset="0"/>
                  <a:cs typeface="GT Walsheim Light" charset="0"/>
                </a:rPr>
                <a:t>Applying behavioral modelling and machine learning to make sense of the data by attributing situational context and behavioral routines.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80728" y="794041"/>
              <a:ext cx="816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GT Walsheim Medium" charset="0"/>
                  <a:ea typeface="GT Walsheim Medium" charset="0"/>
                  <a:cs typeface="GT Walsheim Medium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79284" y="1107852"/>
            <a:ext cx="3078000" cy="3663176"/>
            <a:chOff x="6079284" y="730396"/>
            <a:chExt cx="3078000" cy="3663176"/>
          </a:xfrm>
        </p:grpSpPr>
        <p:sp>
          <p:nvSpPr>
            <p:cNvPr id="13" name="Rectangle 12"/>
            <p:cNvSpPr/>
            <p:nvPr/>
          </p:nvSpPr>
          <p:spPr>
            <a:xfrm>
              <a:off x="6079284" y="730396"/>
              <a:ext cx="3078000" cy="3663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7014" y="1739023"/>
              <a:ext cx="1143000" cy="1143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137750" y="2960788"/>
              <a:ext cx="2961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aseline="30000" dirty="0">
                  <a:solidFill>
                    <a:srgbClr val="000000"/>
                  </a:solidFill>
                  <a:latin typeface="GT Walsheim Bold" panose="02000503040000020003" pitchFamily="50" charset="0"/>
                </a:rPr>
                <a:t>ENABLE CONTEXT-AWARE ASSISTANCE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0541" y="3301077"/>
              <a:ext cx="24759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GT Walsheim Light" charset="0"/>
                  <a:ea typeface="GT Walsheim Light" charset="0"/>
                  <a:cs typeface="GT Walsheim Light" charset="0"/>
                </a:rPr>
                <a:t>Enabling companies to enrich their customer data and provide context-aware engagement</a:t>
              </a:r>
              <a:br>
                <a:rPr lang="en-US" sz="1200" dirty="0">
                  <a:solidFill>
                    <a:srgbClr val="000000"/>
                  </a:solidFill>
                  <a:latin typeface="GT Walsheim Light" charset="0"/>
                  <a:ea typeface="GT Walsheim Light" charset="0"/>
                  <a:cs typeface="GT Walsheim Light" charset="0"/>
                </a:rPr>
              </a:br>
              <a:r>
                <a:rPr lang="en-US" sz="1200" dirty="0">
                  <a:solidFill>
                    <a:srgbClr val="000000"/>
                  </a:solidFill>
                  <a:latin typeface="GT Walsheim Light" charset="0"/>
                  <a:ea typeface="GT Walsheim Light" charset="0"/>
                  <a:cs typeface="GT Walsheim Light" charset="0"/>
                </a:rPr>
                <a:t>and services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0350" y="794041"/>
              <a:ext cx="816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GT Walsheim Medium" charset="0"/>
                  <a:ea typeface="GT Walsheim Medium" charset="0"/>
                  <a:cs typeface="GT Walsheim Medium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2"/>
          <p:cNvGrpSpPr/>
          <p:nvPr/>
        </p:nvGrpSpPr>
        <p:grpSpPr>
          <a:xfrm>
            <a:off x="3005991" y="1703808"/>
            <a:ext cx="3074285" cy="2386651"/>
            <a:chOff x="0" y="0"/>
            <a:chExt cx="8198092" cy="6364402"/>
          </a:xfrm>
        </p:grpSpPr>
        <p:sp>
          <p:nvSpPr>
            <p:cNvPr id="169" name="Shape 169"/>
            <p:cNvSpPr/>
            <p:nvPr/>
          </p:nvSpPr>
          <p:spPr>
            <a:xfrm rot="16200000">
              <a:off x="2958020" y="671808"/>
              <a:ext cx="2279184" cy="935567"/>
            </a:xfrm>
            <a:prstGeom prst="leftRightArrow">
              <a:avLst>
                <a:gd name="adj1" fmla="val 41636"/>
                <a:gd name="adj2" fmla="val 54305"/>
              </a:avLst>
            </a:prstGeom>
            <a:solidFill>
              <a:srgbClr val="FF575B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170" name="Shape 170"/>
            <p:cNvSpPr/>
            <p:nvPr/>
          </p:nvSpPr>
          <p:spPr>
            <a:xfrm rot="12870883">
              <a:off x="5854445" y="4858275"/>
              <a:ext cx="2279184" cy="935567"/>
            </a:xfrm>
            <a:prstGeom prst="leftRightArrow">
              <a:avLst>
                <a:gd name="adj1" fmla="val 41636"/>
                <a:gd name="adj2" fmla="val 54305"/>
              </a:avLst>
            </a:prstGeom>
            <a:solidFill>
              <a:srgbClr val="FF575B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171" name="Shape 171"/>
            <p:cNvSpPr/>
            <p:nvPr/>
          </p:nvSpPr>
          <p:spPr>
            <a:xfrm rot="19492152">
              <a:off x="61595" y="4858275"/>
              <a:ext cx="2279184" cy="935567"/>
            </a:xfrm>
            <a:prstGeom prst="leftRightArrow">
              <a:avLst>
                <a:gd name="adj1" fmla="val 41636"/>
                <a:gd name="adj2" fmla="val 54305"/>
              </a:avLst>
            </a:prstGeom>
            <a:solidFill>
              <a:srgbClr val="FF575B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</p:grpSp>
      <p:sp>
        <p:nvSpPr>
          <p:cNvPr id="173" name="Shape 173"/>
          <p:cNvSpPr/>
          <p:nvPr/>
        </p:nvSpPr>
        <p:spPr>
          <a:xfrm>
            <a:off x="4036847" y="1388333"/>
            <a:ext cx="1011495" cy="3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latin typeface="GT Walsheim Regular"/>
                <a:ea typeface="GT Walsheim Regular"/>
                <a:cs typeface="GT Walsheim Regular"/>
                <a:sym typeface="GT Walsheim Regular"/>
              </a:defRPr>
            </a:lvl1pPr>
          </a:lstStyle>
          <a:p>
            <a:r>
              <a:rPr dirty="0">
                <a:latin typeface="GT Walsheim Regular" panose="02000503030000020003" pitchFamily="50" charset="0"/>
              </a:rPr>
              <a:t>on the go</a:t>
            </a:r>
          </a:p>
        </p:txBody>
      </p:sp>
      <p:grpSp>
        <p:nvGrpSpPr>
          <p:cNvPr id="178" name="Group 178"/>
          <p:cNvGrpSpPr/>
          <p:nvPr/>
        </p:nvGrpSpPr>
        <p:grpSpPr>
          <a:xfrm>
            <a:off x="3994724" y="2715958"/>
            <a:ext cx="1095744" cy="1095744"/>
            <a:chOff x="0" y="0"/>
            <a:chExt cx="2921983" cy="2921983"/>
          </a:xfrm>
        </p:grpSpPr>
        <p:sp>
          <p:nvSpPr>
            <p:cNvPr id="176" name="Shape 176"/>
            <p:cNvSpPr/>
            <p:nvPr/>
          </p:nvSpPr>
          <p:spPr>
            <a:xfrm>
              <a:off x="0" y="0"/>
              <a:ext cx="2921984" cy="2921984"/>
            </a:xfrm>
            <a:prstGeom prst="ellipse">
              <a:avLst/>
            </a:prstGeom>
            <a:noFill/>
            <a:ln w="63500" cap="flat">
              <a:solidFill>
                <a:srgbClr val="FE585B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pic>
          <p:nvPicPr>
            <p:cNvPr id="177" name="SEN_icons-centered_20150630_am_usericon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7191" y="99024"/>
              <a:ext cx="2387601" cy="2387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11" y="459764"/>
            <a:ext cx="928569" cy="92856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6" name="Group 15"/>
          <p:cNvGrpSpPr/>
          <p:nvPr/>
        </p:nvGrpSpPr>
        <p:grpSpPr>
          <a:xfrm>
            <a:off x="2090057" y="3448116"/>
            <a:ext cx="1024951" cy="1172601"/>
            <a:chOff x="1513078" y="1762445"/>
            <a:chExt cx="780356" cy="89277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078" y="1762445"/>
              <a:ext cx="780356" cy="78035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" name="Rectangle 17"/>
            <p:cNvSpPr/>
            <p:nvPr/>
          </p:nvSpPr>
          <p:spPr>
            <a:xfrm>
              <a:off x="1513078" y="2542801"/>
              <a:ext cx="759281" cy="112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chemeClr val="bg1"/>
                </a:solidFill>
                <a:latin typeface="GTWalsheim-Bold"/>
                <a:cs typeface="GTWalsheim-Bold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23835" y="3444141"/>
            <a:ext cx="980065" cy="1102751"/>
            <a:chOff x="6133749" y="1998972"/>
            <a:chExt cx="780356" cy="87804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749" y="1998972"/>
              <a:ext cx="780356" cy="78035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1" name="Rectangle 20"/>
            <p:cNvSpPr/>
            <p:nvPr/>
          </p:nvSpPr>
          <p:spPr>
            <a:xfrm>
              <a:off x="6133749" y="2779328"/>
              <a:ext cx="692840" cy="97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chemeClr val="bg1"/>
                </a:solidFill>
                <a:latin typeface="GTWalsheim-Bold"/>
                <a:cs typeface="GTWalsheim-Bold"/>
              </a:endParaRPr>
            </a:p>
          </p:txBody>
        </p:sp>
      </p:grpSp>
      <p:sp>
        <p:nvSpPr>
          <p:cNvPr id="174" name="Shape 174"/>
          <p:cNvSpPr/>
          <p:nvPr/>
        </p:nvSpPr>
        <p:spPr>
          <a:xfrm>
            <a:off x="2162475" y="4491342"/>
            <a:ext cx="854401" cy="3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latin typeface="GT Walsheim Regular"/>
                <a:ea typeface="GT Walsheim Regular"/>
                <a:cs typeface="GT Walsheim Regular"/>
                <a:sym typeface="GT Walsheim Regular"/>
              </a:defRPr>
            </a:lvl1pPr>
          </a:lstStyle>
          <a:p>
            <a:r>
              <a:rPr dirty="0"/>
              <a:t>in home</a:t>
            </a:r>
          </a:p>
        </p:txBody>
      </p:sp>
      <p:sp>
        <p:nvSpPr>
          <p:cNvPr id="175" name="Shape 175"/>
          <p:cNvSpPr/>
          <p:nvPr/>
        </p:nvSpPr>
        <p:spPr>
          <a:xfrm>
            <a:off x="6212470" y="4491341"/>
            <a:ext cx="577081" cy="3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latin typeface="GT Walsheim Regular"/>
                <a:ea typeface="GT Walsheim Regular"/>
                <a:cs typeface="GT Walsheim Regular"/>
                <a:sym typeface="GT Walsheim Regular"/>
              </a:defRPr>
            </a:lvl1pPr>
          </a:lstStyle>
          <a:p>
            <a:r>
              <a:rPr dirty="0"/>
              <a:t>body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0637" y="292993"/>
            <a:ext cx="7995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2400" dirty="0">
                <a:latin typeface="GT Walsheim Light" charset="0"/>
                <a:ea typeface="GT Walsheim Light" charset="0"/>
                <a:cs typeface="GT Walsheim Light" charset="0"/>
              </a:rPr>
              <a:t>Sensor range</a:t>
            </a:r>
            <a:endParaRPr lang="en-US" sz="2000" dirty="0">
              <a:latin typeface="GT Walsheim Light" charset="0"/>
              <a:ea typeface="GT Walsheim Light" charset="0"/>
              <a:cs typeface="GT Walsheim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6596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1013595" y="477468"/>
            <a:ext cx="5121966" cy="4172279"/>
          </a:xfrm>
          <a:prstGeom prst="triangle">
            <a:avLst/>
          </a:prstGeom>
          <a:solidFill>
            <a:srgbClr val="FFFFFF">
              <a:alpha val="45000"/>
            </a:srgbClr>
          </a:solidFill>
          <a:ln w="25400">
            <a:solidFill>
              <a:srgbClr val="000000"/>
            </a:solidFill>
          </a:ln>
        </p:spPr>
        <p:txBody>
          <a:bodyPr lIns="45720" tIns="45720" rIns="45720" bIns="45720" anchor="ctr"/>
          <a:lstStyle/>
          <a:p>
            <a:pPr defTabSz="457189">
              <a:defRPr sz="3200">
                <a:solidFill>
                  <a:srgbClr val="FFFFFF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endParaRPr sz="1200"/>
          </a:p>
        </p:txBody>
      </p:sp>
      <p:grpSp>
        <p:nvGrpSpPr>
          <p:cNvPr id="195" name="Group 195"/>
          <p:cNvGrpSpPr/>
          <p:nvPr/>
        </p:nvGrpSpPr>
        <p:grpSpPr>
          <a:xfrm>
            <a:off x="1751065" y="2141752"/>
            <a:ext cx="3571505" cy="1358005"/>
            <a:chOff x="-1" y="0"/>
            <a:chExt cx="9524010" cy="3621345"/>
          </a:xfrm>
        </p:grpSpPr>
        <p:sp>
          <p:nvSpPr>
            <p:cNvPr id="182" name="Shape 182"/>
            <p:cNvSpPr/>
            <p:nvPr/>
          </p:nvSpPr>
          <p:spPr>
            <a:xfrm flipH="1" flipV="1">
              <a:off x="-1" y="3617117"/>
              <a:ext cx="3586903" cy="4228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>
                <a:defRPr sz="4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flipH="1" flipV="1">
              <a:off x="5890195" y="3621343"/>
              <a:ext cx="3633814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>
                <a:defRPr sz="4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345165" y="0"/>
              <a:ext cx="966928" cy="430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algn="l" defTabSz="1219170">
                <a:defRPr sz="1600">
                  <a:latin typeface="GT Walsheim Bold"/>
                  <a:ea typeface="GT Walsheim Bold"/>
                  <a:cs typeface="GT Walsheim Bold"/>
                  <a:sym typeface="GT Walsheim Bold"/>
                </a:defRPr>
              </a:lvl1pPr>
            </a:lstStyle>
            <a:p>
              <a:r>
                <a:rPr sz="600"/>
                <a:t>LAYER 2</a:t>
              </a:r>
            </a:p>
          </p:txBody>
        </p:sp>
        <p:sp>
          <p:nvSpPr>
            <p:cNvPr id="185" name="Shape 185"/>
            <p:cNvSpPr/>
            <p:nvPr/>
          </p:nvSpPr>
          <p:spPr>
            <a:xfrm rot="10800000" flipH="1">
              <a:off x="4648801" y="462460"/>
              <a:ext cx="427793" cy="234523"/>
            </a:xfrm>
            <a:prstGeom prst="triangle">
              <a:avLst/>
            </a:prstGeom>
            <a:solidFill>
              <a:srgbClr val="A6A6A6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defTabSz="457189">
                <a:defRPr sz="3200">
                  <a:solidFill>
                    <a:srgbClr val="FFFFFF"/>
                  </a:solidFill>
                  <a:latin typeface="GT Walsheim Pro Trial Regular"/>
                  <a:ea typeface="GT Walsheim Pro Trial Regular"/>
                  <a:cs typeface="GT Walsheim Pro Trial Regular"/>
                  <a:sym typeface="GT Walsheim Pro Trial Regular"/>
                </a:defRPr>
              </a:pPr>
              <a:endParaRPr sz="1200"/>
            </a:p>
          </p:txBody>
        </p:sp>
        <p:sp>
          <p:nvSpPr>
            <p:cNvPr id="186" name="Shape 186"/>
            <p:cNvSpPr/>
            <p:nvPr/>
          </p:nvSpPr>
          <p:spPr>
            <a:xfrm>
              <a:off x="5931565" y="2544556"/>
              <a:ext cx="2693308" cy="430882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solidFill>
                    <a:srgbClr val="FFFFFF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CULTURAL EVENT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3759203" y="2544553"/>
              <a:ext cx="2049693" cy="430882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solidFill>
                    <a:srgbClr val="FFFFFF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KIDS PICK-UP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3847344" y="1782111"/>
              <a:ext cx="4482857" cy="430882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solidFill>
                    <a:srgbClr val="FFFFFF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ARRIVING/LEAVING HOME, WORK,..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885924" y="2544556"/>
              <a:ext cx="1283277" cy="430882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solidFill>
                    <a:srgbClr val="FFFFFF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SPORT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5515733" y="1055522"/>
              <a:ext cx="2395388" cy="430882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solidFill>
                    <a:srgbClr val="FFFFFF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DINING OUT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2185153" y="1055522"/>
              <a:ext cx="1615282" cy="430882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solidFill>
                    <a:srgbClr val="FFFFFF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COMMUTE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1457468" y="1750989"/>
              <a:ext cx="2086938" cy="430882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solidFill>
                    <a:srgbClr val="FFFFFF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SHOPPING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4058259" y="1057253"/>
              <a:ext cx="1205989" cy="430882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solidFill>
                    <a:srgbClr val="FFFFFF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LUNCH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2317118" y="2544556"/>
              <a:ext cx="1205986" cy="430882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solidFill>
                    <a:srgbClr val="FFFFFF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WORK</a:t>
              </a:r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2486321" y="768183"/>
            <a:ext cx="2108387" cy="1453103"/>
            <a:chOff x="-1" y="-1"/>
            <a:chExt cx="5622362" cy="3874939"/>
          </a:xfrm>
        </p:grpSpPr>
        <p:sp>
          <p:nvSpPr>
            <p:cNvPr id="196" name="Shape 196"/>
            <p:cNvSpPr/>
            <p:nvPr/>
          </p:nvSpPr>
          <p:spPr>
            <a:xfrm flipH="1">
              <a:off x="-1" y="3874937"/>
              <a:ext cx="1758265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>
                <a:defRPr sz="4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 flipH="1">
              <a:off x="3883125" y="3874937"/>
              <a:ext cx="1739236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>
                <a:defRPr sz="4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6" name="Group 206"/>
            <p:cNvGrpSpPr/>
            <p:nvPr/>
          </p:nvGrpSpPr>
          <p:grpSpPr>
            <a:xfrm>
              <a:off x="887331" y="-1"/>
              <a:ext cx="4029367" cy="3363038"/>
              <a:chOff x="-1" y="0"/>
              <a:chExt cx="4029365" cy="3363036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1497149" y="0"/>
                <a:ext cx="971199" cy="4308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defTabSz="1219170">
                  <a:defRPr sz="1600">
                    <a:latin typeface="GT Walsheim Bold"/>
                    <a:ea typeface="GT Walsheim Bold"/>
                    <a:cs typeface="GT Walsheim Bold"/>
                    <a:sym typeface="GT Walsheim Bold"/>
                  </a:defRPr>
                </a:lvl1pPr>
              </a:lstStyle>
              <a:p>
                <a:r>
                  <a:rPr sz="600"/>
                  <a:t>LAYER 3</a:t>
                </a:r>
              </a:p>
            </p:txBody>
          </p:sp>
          <p:sp>
            <p:nvSpPr>
              <p:cNvPr id="199" name="Shape 199"/>
              <p:cNvSpPr/>
              <p:nvPr/>
            </p:nvSpPr>
            <p:spPr>
              <a:xfrm rot="10800000" flipH="1">
                <a:off x="1800785" y="554438"/>
                <a:ext cx="427794" cy="234524"/>
              </a:xfrm>
              <a:prstGeom prst="triangle">
                <a:avLst/>
              </a:prstGeom>
              <a:solidFill>
                <a:srgbClr val="A6A6A6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defTabSz="457189">
                  <a:defRPr sz="3200">
                    <a:solidFill>
                      <a:srgbClr val="FFFFFF"/>
                    </a:solidFill>
                    <a:latin typeface="GT Walsheim Pro Trial Regular"/>
                    <a:ea typeface="GT Walsheim Pro Trial Regular"/>
                    <a:cs typeface="GT Walsheim Pro Trial Regular"/>
                    <a:sym typeface="GT Walsheim Pro Trial Regular"/>
                  </a:defRPr>
                </a:pPr>
                <a:endParaRPr sz="1200"/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473057" y="2308816"/>
                <a:ext cx="2933273" cy="430882"/>
              </a:xfrm>
              <a:prstGeom prst="rect">
                <a:avLst/>
              </a:prstGeom>
              <a:solidFill>
                <a:srgbClr val="FF3D4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defTabSz="1219170">
                  <a:defRPr sz="1600">
                    <a:solidFill>
                      <a:srgbClr val="FFFFFF"/>
                    </a:solidFill>
                    <a:latin typeface="GT Walsheim Regular"/>
                    <a:ea typeface="GT Walsheim Regular"/>
                    <a:cs typeface="GT Walsheim Regular"/>
                    <a:sym typeface="GT Walsheim Regular"/>
                  </a:defRPr>
                </a:lvl1pPr>
              </a:lstStyle>
              <a:p>
                <a:r>
                  <a:rPr sz="600"/>
                  <a:t>SHOPPING &amp; ENTERTAINMENT</a:t>
                </a: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2746088" y="2932154"/>
                <a:ext cx="1283276" cy="430882"/>
              </a:xfrm>
              <a:prstGeom prst="rect">
                <a:avLst/>
              </a:prstGeom>
              <a:solidFill>
                <a:srgbClr val="FF3D4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>
                <a:lvl1pPr defTabSz="1219170">
                  <a:defRPr sz="1600">
                    <a:solidFill>
                      <a:srgbClr val="FFFFFF"/>
                    </a:solidFill>
                    <a:latin typeface="GT Walsheim Regular"/>
                    <a:ea typeface="GT Walsheim Regular"/>
                    <a:cs typeface="GT Walsheim Regular"/>
                    <a:sym typeface="GT Walsheim Regular"/>
                  </a:defRPr>
                </a:lvl1pPr>
              </a:lstStyle>
              <a:p>
                <a:r>
                  <a:rPr sz="600"/>
                  <a:t>LEISURE</a:t>
                </a: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1017195" y="2916778"/>
                <a:ext cx="1489014" cy="430882"/>
              </a:xfrm>
              <a:prstGeom prst="rect">
                <a:avLst/>
              </a:prstGeom>
              <a:solidFill>
                <a:srgbClr val="FF3D4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>
                <a:lvl1pPr defTabSz="1219170">
                  <a:defRPr sz="1600">
                    <a:solidFill>
                      <a:srgbClr val="FFFFFF"/>
                    </a:solidFill>
                    <a:latin typeface="GT Walsheim Regular"/>
                    <a:ea typeface="GT Walsheim Regular"/>
                    <a:cs typeface="GT Walsheim Regular"/>
                    <a:sym typeface="GT Walsheim Regular"/>
                  </a:defRPr>
                </a:lvl1pPr>
              </a:lstStyle>
              <a:p>
                <a:r>
                  <a:rPr sz="600"/>
                  <a:t>SOCIALNESS</a:t>
                </a:r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712174" y="1700854"/>
                <a:ext cx="2514356" cy="430882"/>
              </a:xfrm>
              <a:prstGeom prst="rect">
                <a:avLst/>
              </a:prstGeom>
              <a:solidFill>
                <a:srgbClr val="FF3D4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defTabSz="1219170">
                  <a:defRPr sz="1600">
                    <a:solidFill>
                      <a:srgbClr val="FFFFFF"/>
                    </a:solidFill>
                    <a:latin typeface="GT Walsheim Regular"/>
                    <a:ea typeface="GT Walsheim Regular"/>
                    <a:cs typeface="GT Walsheim Regular"/>
                    <a:sym typeface="GT Walsheim Regular"/>
                  </a:defRPr>
                </a:lvl1pPr>
              </a:lstStyle>
              <a:p>
                <a:r>
                  <a:rPr sz="600"/>
                  <a:t>COMMUTING &amp; MOBILITY</a:t>
                </a: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1345344" y="1092892"/>
                <a:ext cx="1240505" cy="430882"/>
              </a:xfrm>
              <a:prstGeom prst="rect">
                <a:avLst/>
              </a:prstGeom>
              <a:solidFill>
                <a:srgbClr val="FF3D4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defTabSz="1219170">
                  <a:defRPr sz="1600">
                    <a:solidFill>
                      <a:srgbClr val="FFFFFF"/>
                    </a:solidFill>
                    <a:latin typeface="GT Walsheim Regular"/>
                    <a:ea typeface="GT Walsheim Regular"/>
                    <a:cs typeface="GT Walsheim Regular"/>
                    <a:sym typeface="GT Walsheim Regular"/>
                  </a:defRPr>
                </a:lvl1pPr>
              </a:lstStyle>
              <a:p>
                <a:r>
                  <a:rPr sz="600"/>
                  <a:t>WORK/LIFE</a:t>
                </a: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-1" y="2916778"/>
                <a:ext cx="770292" cy="430882"/>
              </a:xfrm>
              <a:prstGeom prst="rect">
                <a:avLst/>
              </a:prstGeom>
              <a:solidFill>
                <a:srgbClr val="FF3D4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defTabSz="1219170">
                  <a:defRPr sz="1600">
                    <a:solidFill>
                      <a:srgbClr val="FFFFFF"/>
                    </a:solidFill>
                    <a:latin typeface="GT Walsheim Regular"/>
                    <a:ea typeface="GT Walsheim Regular"/>
                    <a:cs typeface="GT Walsheim Regular"/>
                    <a:sym typeface="GT Walsheim Regular"/>
                  </a:defRPr>
                </a:lvl1pPr>
              </a:lstStyle>
              <a:p>
                <a:r>
                  <a:rPr sz="600"/>
                  <a:t>FOOD</a:t>
                </a:r>
              </a:p>
            </p:txBody>
          </p:sp>
        </p:grpSp>
      </p:grpSp>
      <p:grpSp>
        <p:nvGrpSpPr>
          <p:cNvPr id="223" name="Group 223"/>
          <p:cNvGrpSpPr/>
          <p:nvPr/>
        </p:nvGrpSpPr>
        <p:grpSpPr>
          <a:xfrm>
            <a:off x="1469217" y="3419431"/>
            <a:ext cx="3986035" cy="1086858"/>
            <a:chOff x="0" y="0"/>
            <a:chExt cx="10629426" cy="2898285"/>
          </a:xfrm>
        </p:grpSpPr>
        <p:sp>
          <p:nvSpPr>
            <p:cNvPr id="208" name="Shape 208"/>
            <p:cNvSpPr/>
            <p:nvPr/>
          </p:nvSpPr>
          <p:spPr>
            <a:xfrm>
              <a:off x="5096763" y="0"/>
              <a:ext cx="928453" cy="430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algn="l" defTabSz="1219170">
                <a:defRPr sz="1600">
                  <a:latin typeface="GT Walsheim Bold"/>
                  <a:ea typeface="GT Walsheim Bold"/>
                  <a:cs typeface="GT Walsheim Bold"/>
                  <a:sym typeface="GT Walsheim Bold"/>
                </a:defRPr>
              </a:lvl1pPr>
            </a:lstStyle>
            <a:p>
              <a:r>
                <a:rPr sz="600"/>
                <a:t>LAYER 1</a:t>
              </a:r>
            </a:p>
          </p:txBody>
        </p:sp>
        <p:sp>
          <p:nvSpPr>
            <p:cNvPr id="209" name="Shape 209"/>
            <p:cNvSpPr/>
            <p:nvPr/>
          </p:nvSpPr>
          <p:spPr>
            <a:xfrm rot="10800000" flipH="1">
              <a:off x="5400398" y="445098"/>
              <a:ext cx="427793" cy="234524"/>
            </a:xfrm>
            <a:prstGeom prst="triangle">
              <a:avLst/>
            </a:prstGeom>
            <a:solidFill>
              <a:srgbClr val="A6A6A6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defTabSz="457189">
                <a:defRPr sz="3200">
                  <a:solidFill>
                    <a:srgbClr val="FFFFFF"/>
                  </a:solidFill>
                  <a:latin typeface="GT Walsheim Pro Trial Regular"/>
                  <a:ea typeface="GT Walsheim Pro Trial Regular"/>
                  <a:cs typeface="GT Walsheim Pro Trial Regular"/>
                  <a:sym typeface="GT Walsheim Pro Trial Regular"/>
                </a:defRPr>
              </a:pPr>
              <a:endParaRPr sz="1200"/>
            </a:p>
          </p:txBody>
        </p:sp>
        <p:sp>
          <p:nvSpPr>
            <p:cNvPr id="210" name="Shape 210"/>
            <p:cNvSpPr/>
            <p:nvPr/>
          </p:nvSpPr>
          <p:spPr>
            <a:xfrm>
              <a:off x="5332019" y="1003674"/>
              <a:ext cx="1449965" cy="4308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WALKING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7025408" y="991415"/>
              <a:ext cx="1459069" cy="4308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RUNNING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751597" y="1033658"/>
              <a:ext cx="1935816" cy="4308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DRIVING (CAR)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3023552" y="1033658"/>
              <a:ext cx="1757741" cy="4308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defTabSz="1219170">
                <a:defRPr sz="16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TRAIN/BUS/TRAM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4532155" y="2467403"/>
              <a:ext cx="2969096" cy="4308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WEEKDAY/WEEKEND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5794437" y="1743521"/>
              <a:ext cx="1236229" cy="4308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defTabSz="1219170">
                <a:defRPr sz="16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IN KITCHEN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7685877" y="1742774"/>
              <a:ext cx="2205197" cy="4308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STATIONARY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7952629" y="2467403"/>
              <a:ext cx="2676797" cy="4308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defTabSz="1219170">
                <a:defRPr sz="16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RESTAURANT/SHOP/VENUE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0" y="2467403"/>
              <a:ext cx="3982749" cy="4308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SEMANTIC TIME (eg MORNING)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3963373" y="1743521"/>
              <a:ext cx="1462208" cy="4308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OFFICE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2109557" y="1779641"/>
              <a:ext cx="1548789" cy="4308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IRR PLACE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619589" y="1764505"/>
              <a:ext cx="1125517" cy="4308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HOUSE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8681866" y="981218"/>
              <a:ext cx="1459069" cy="43088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1219170">
                <a:defRPr sz="16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600"/>
                <a:t>BIKING</a:t>
              </a:r>
            </a:p>
          </p:txBody>
        </p:sp>
      </p:grpSp>
      <p:grpSp>
        <p:nvGrpSpPr>
          <p:cNvPr id="227" name="Group 227"/>
          <p:cNvGrpSpPr/>
          <p:nvPr/>
        </p:nvGrpSpPr>
        <p:grpSpPr>
          <a:xfrm>
            <a:off x="5322569" y="2318027"/>
            <a:ext cx="2354438" cy="348701"/>
            <a:chOff x="0" y="0"/>
            <a:chExt cx="6278499" cy="929867"/>
          </a:xfrm>
        </p:grpSpPr>
        <p:sp>
          <p:nvSpPr>
            <p:cNvPr id="224" name="Shape 224"/>
            <p:cNvSpPr/>
            <p:nvPr/>
          </p:nvSpPr>
          <p:spPr>
            <a:xfrm>
              <a:off x="0" y="37317"/>
              <a:ext cx="3351743" cy="89255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>
              <a:lvl1pPr defTabSz="1219170">
                <a:defRPr sz="4200">
                  <a:solidFill>
                    <a:srgbClr val="FFFFFF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1575"/>
                <a:t>MOMENTS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4578238" y="0"/>
              <a:ext cx="1700261" cy="830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algn="l" defTabSz="1219170">
                <a:defRPr sz="4200">
                  <a:solidFill>
                    <a:srgbClr val="FF3D49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1575"/>
                <a:t>WHY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3824916" y="224349"/>
              <a:ext cx="553868" cy="52132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3D49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GTWalsheim-Bold"/>
                  <a:ea typeface="GTWalsheim-Bold"/>
                  <a:cs typeface="GTWalsheim-Bold"/>
                  <a:sym typeface="GTWalsheim-Bold"/>
                </a:defRPr>
              </a:pPr>
              <a:endParaRPr sz="1200"/>
            </a:p>
          </p:txBody>
        </p:sp>
      </p:grpSp>
      <p:grpSp>
        <p:nvGrpSpPr>
          <p:cNvPr id="231" name="Group 231"/>
          <p:cNvGrpSpPr/>
          <p:nvPr/>
        </p:nvGrpSpPr>
        <p:grpSpPr>
          <a:xfrm>
            <a:off x="6180086" y="3445979"/>
            <a:ext cx="2516125" cy="684801"/>
            <a:chOff x="0" y="0"/>
            <a:chExt cx="6709666" cy="1826132"/>
          </a:xfrm>
        </p:grpSpPr>
        <p:sp>
          <p:nvSpPr>
            <p:cNvPr id="228" name="Shape 228"/>
            <p:cNvSpPr/>
            <p:nvPr/>
          </p:nvSpPr>
          <p:spPr>
            <a:xfrm>
              <a:off x="0" y="459266"/>
              <a:ext cx="3351741" cy="89255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>
              <a:lvl1pPr defTabSz="1219170">
                <a:defRPr sz="4200"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1575" dirty="0">
                  <a:solidFill>
                    <a:srgbClr val="FF0000"/>
                  </a:solidFill>
                </a:rPr>
                <a:t>EVENTS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4448090" y="0"/>
              <a:ext cx="2261576" cy="1826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defTabSz="457189">
                <a:lnSpc>
                  <a:spcPts val="1575"/>
                </a:lnSpc>
                <a:defRPr sz="4200">
                  <a:solidFill>
                    <a:srgbClr val="FF3D49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pPr>
              <a:r>
                <a:rPr sz="1575"/>
                <a:t>WHAT</a:t>
              </a:r>
            </a:p>
            <a:p>
              <a:pPr defTabSz="457189">
                <a:lnSpc>
                  <a:spcPts val="1575"/>
                </a:lnSpc>
                <a:defRPr sz="4200">
                  <a:solidFill>
                    <a:srgbClr val="FF3D49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pPr>
              <a:r>
                <a:rPr sz="1575"/>
                <a:t>WHERE</a:t>
              </a:r>
            </a:p>
            <a:p>
              <a:pPr defTabSz="457189">
                <a:lnSpc>
                  <a:spcPts val="1575"/>
                </a:lnSpc>
                <a:defRPr sz="4200">
                  <a:solidFill>
                    <a:srgbClr val="FF3D49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pPr>
              <a:r>
                <a:rPr sz="1575"/>
                <a:t>WHEN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3758927" y="593818"/>
              <a:ext cx="553867" cy="52132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3D49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GTWalsheim-Bold"/>
                  <a:ea typeface="GTWalsheim-Bold"/>
                  <a:cs typeface="GTWalsheim-Bold"/>
                  <a:sym typeface="GTWalsheim-Bold"/>
                </a:defRPr>
              </a:pPr>
              <a:endParaRPr sz="1200"/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4694117" y="1067359"/>
            <a:ext cx="2369432" cy="334707"/>
            <a:chOff x="0" y="0"/>
            <a:chExt cx="6318484" cy="892549"/>
          </a:xfrm>
        </p:grpSpPr>
        <p:sp>
          <p:nvSpPr>
            <p:cNvPr id="232" name="Shape 232"/>
            <p:cNvSpPr/>
            <p:nvPr/>
          </p:nvSpPr>
          <p:spPr>
            <a:xfrm>
              <a:off x="0" y="0"/>
              <a:ext cx="3351743" cy="892549"/>
            </a:xfrm>
            <a:prstGeom prst="rect">
              <a:avLst/>
            </a:prstGeom>
            <a:solidFill>
              <a:srgbClr val="FF3D4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>
              <a:lvl1pPr defTabSz="1219170">
                <a:defRPr sz="4200">
                  <a:solidFill>
                    <a:srgbClr val="FFFFFF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1575"/>
                <a:t>SEGMENTS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4618223" y="7805"/>
              <a:ext cx="1700261" cy="830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algn="l" defTabSz="1219170">
                <a:defRPr sz="4200">
                  <a:solidFill>
                    <a:srgbClr val="FF3D49"/>
                  </a:solidFill>
                  <a:latin typeface="GT Walsheim Regular"/>
                  <a:ea typeface="GT Walsheim Regular"/>
                  <a:cs typeface="GT Walsheim Regular"/>
                  <a:sym typeface="GT Walsheim Regular"/>
                </a:defRPr>
              </a:lvl1pPr>
            </a:lstStyle>
            <a:p>
              <a:r>
                <a:rPr sz="1575"/>
                <a:t>WHO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3864901" y="232154"/>
              <a:ext cx="553867" cy="52132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3D49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GTWalsheim-Bold"/>
                  <a:ea typeface="GTWalsheim-Bold"/>
                  <a:cs typeface="GTWalsheim-Bold"/>
                  <a:sym typeface="GTWalsheim-Bold"/>
                </a:defRPr>
              </a:pPr>
              <a:endParaRPr sz="120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45267" y="287908"/>
            <a:ext cx="3485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D49"/>
                </a:solidFill>
                <a:latin typeface="GT Walsheim Regular" panose="02000503030000020003" pitchFamily="50" charset="0"/>
                <a:ea typeface="GT Walsheim Light" charset="0"/>
                <a:cs typeface="GT Walsheim Light" charset="0"/>
              </a:rPr>
              <a:t>CONTEXT</a:t>
            </a:r>
          </a:p>
          <a:p>
            <a:r>
              <a:rPr lang="en-US" sz="2400" dirty="0">
                <a:latin typeface="GT Walsheim Light" charset="0"/>
                <a:ea typeface="GT Walsheim Light" charset="0"/>
                <a:cs typeface="GT Walsheim Light" charset="0"/>
              </a:rPr>
              <a:t>defined</a:t>
            </a:r>
          </a:p>
        </p:txBody>
      </p:sp>
    </p:spTree>
    <p:extLst>
      <p:ext uri="{BB962C8B-B14F-4D97-AF65-F5344CB8AC3E}">
        <p14:creationId xmlns:p14="http://schemas.microsoft.com/office/powerpoint/2010/main" val="260301709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 advAuto="0"/>
      <p:bldP spid="207" grpId="0" animBg="1" advAuto="0"/>
      <p:bldP spid="223" grpId="0" animBg="1" advAuto="0"/>
      <p:bldP spid="227" grpId="0" animBg="1" advAuto="0"/>
      <p:bldP spid="231" grpId="0" animBg="1" advAuto="0"/>
      <p:bldP spid="23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80637" y="292993"/>
            <a:ext cx="7995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200"/>
              </a:spcAft>
            </a:pPr>
            <a:r>
              <a:rPr lang="en-US" sz="2400" dirty="0">
                <a:latin typeface="GT Walsheim Light" charset="0"/>
                <a:ea typeface="GT Walsheim Light" charset="0"/>
                <a:cs typeface="GT Walsheim Light" charset="0"/>
              </a:rPr>
              <a:t>Moments &amp; segments</a:t>
            </a:r>
            <a:endParaRPr lang="en-US" sz="2000" dirty="0">
              <a:latin typeface="GT Walsheim Light" charset="0"/>
              <a:ea typeface="GT Walsheim Light" charset="0"/>
              <a:cs typeface="GT Walsheim Light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4448" y="1523999"/>
            <a:ext cx="1962152" cy="2550761"/>
            <a:chOff x="1365248" y="1523999"/>
            <a:chExt cx="1962152" cy="2550761"/>
          </a:xfrm>
        </p:grpSpPr>
        <p:sp>
          <p:nvSpPr>
            <p:cNvPr id="15" name="Text Placeholder 1"/>
            <p:cNvSpPr txBox="1">
              <a:spLocks/>
            </p:cNvSpPr>
            <p:nvPr/>
          </p:nvSpPr>
          <p:spPr>
            <a:xfrm>
              <a:off x="1384299" y="1523999"/>
              <a:ext cx="1943101" cy="204752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ts val="800"/>
                </a:spcBef>
                <a:spcAft>
                  <a:spcPts val="800"/>
                </a:spcAft>
                <a:buFont typeface="Arial"/>
                <a:buNone/>
                <a:defRPr sz="2000" kern="1200">
                  <a:solidFill>
                    <a:srgbClr val="000000"/>
                  </a:solidFill>
                  <a:latin typeface="GTWalsheim-Bold"/>
                  <a:ea typeface="+mn-ea"/>
                  <a:cs typeface="GTWalsheim-Bold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tabLst/>
                <a:defRPr sz="1800" kern="1200">
                  <a:solidFill>
                    <a:schemeClr val="tx1">
                      <a:tint val="75000"/>
                    </a:schemeClr>
                  </a:solidFill>
                  <a:latin typeface="GT Walsheim Regular"/>
                  <a:ea typeface="+mn-ea"/>
                  <a:cs typeface="GT Walsheim Regular"/>
                </a:defRPr>
              </a:lvl2pPr>
              <a:lvl3pPr marL="914400" indent="0" algn="l" defTabSz="457200" rtl="0" eaLnBrk="1" latinLnBrk="0" hangingPunct="1">
                <a:spcBef>
                  <a:spcPts val="500"/>
                </a:spcBef>
                <a:spcAft>
                  <a:spcPts val="500"/>
                </a:spcAft>
                <a:buFont typeface="Lucida Grande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GT Walsheim Regular"/>
                  <a:ea typeface="+mn-ea"/>
                  <a:cs typeface="GT Walsheim Regular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GTWalsheim-Bold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GTWalsheim-Bold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/>
              <a:r>
                <a:rPr lang="en-US" sz="1800" dirty="0">
                  <a:solidFill>
                    <a:srgbClr val="FF3D49"/>
                  </a:solidFill>
                  <a:latin typeface="GT Walsheim Medium" panose="02000603040000020003" pitchFamily="50" charset="0"/>
                </a:rPr>
                <a:t>Work/Life</a:t>
              </a:r>
              <a:endParaRPr lang="en-US" sz="1800" dirty="0">
                <a:solidFill>
                  <a:srgbClr val="FF3D49"/>
                </a:solidFill>
              </a:endParaRPr>
            </a:p>
            <a:p>
              <a:pPr marL="514350" lvl="2" indent="-5143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Home</a:t>
              </a:r>
            </a:p>
            <a:p>
              <a:pPr marL="514350" lvl="2" indent="-5143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Work</a:t>
              </a:r>
            </a:p>
            <a:p>
              <a:pPr marL="514350" lvl="2" indent="-5143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Family</a:t>
              </a:r>
            </a:p>
            <a:p>
              <a:pPr marL="514350" lvl="2" indent="-5143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Social</a:t>
              </a:r>
            </a:p>
          </p:txBody>
        </p:sp>
        <p:pic>
          <p:nvPicPr>
            <p:cNvPr id="22" name="Picture 21" descr="m_knownloc_home_base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617"/>
            <a:stretch/>
          </p:blipFill>
          <p:spPr>
            <a:xfrm flipH="1">
              <a:off x="1384299" y="1949450"/>
              <a:ext cx="593724" cy="47130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3" name="Picture 22" descr="m_knownloc_work_base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962" t="18978" r="-1"/>
            <a:stretch/>
          </p:blipFill>
          <p:spPr>
            <a:xfrm flipH="1">
              <a:off x="1365248" y="2547759"/>
              <a:ext cx="527051" cy="52052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" name="Picture 23" descr="m_curactivity_sleepingcouple_base_128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161" y="3139520"/>
              <a:ext cx="432000" cy="432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Picture 27" descr="m_curactivity_nightout_base_12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161" y="3642760"/>
              <a:ext cx="432000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" name="Group 1"/>
          <p:cNvGrpSpPr/>
          <p:nvPr/>
        </p:nvGrpSpPr>
        <p:grpSpPr>
          <a:xfrm>
            <a:off x="3651025" y="1523998"/>
            <a:ext cx="2400525" cy="2660296"/>
            <a:chOff x="3701825" y="1523998"/>
            <a:chExt cx="2400525" cy="2660296"/>
          </a:xfrm>
        </p:grpSpPr>
        <p:sp>
          <p:nvSpPr>
            <p:cNvPr id="26" name="Text Placeholder 1"/>
            <p:cNvSpPr txBox="1">
              <a:spLocks/>
            </p:cNvSpPr>
            <p:nvPr/>
          </p:nvSpPr>
          <p:spPr>
            <a:xfrm>
              <a:off x="3765549" y="1523998"/>
              <a:ext cx="2336801" cy="204752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ts val="800"/>
                </a:spcBef>
                <a:spcAft>
                  <a:spcPts val="800"/>
                </a:spcAft>
                <a:buFont typeface="Arial"/>
                <a:buNone/>
                <a:defRPr sz="2000" kern="1200">
                  <a:solidFill>
                    <a:srgbClr val="000000"/>
                  </a:solidFill>
                  <a:latin typeface="GTWalsheim-Bold"/>
                  <a:ea typeface="+mn-ea"/>
                  <a:cs typeface="GTWalsheim-Bold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tabLst/>
                <a:defRPr sz="1800" kern="1200">
                  <a:solidFill>
                    <a:schemeClr val="tx1">
                      <a:tint val="75000"/>
                    </a:schemeClr>
                  </a:solidFill>
                  <a:latin typeface="GT Walsheim Regular"/>
                  <a:ea typeface="+mn-ea"/>
                  <a:cs typeface="GT Walsheim Regular"/>
                </a:defRPr>
              </a:lvl2pPr>
              <a:lvl3pPr marL="914400" indent="0" algn="l" defTabSz="457200" rtl="0" eaLnBrk="1" latinLnBrk="0" hangingPunct="1">
                <a:spcBef>
                  <a:spcPts val="500"/>
                </a:spcBef>
                <a:spcAft>
                  <a:spcPts val="500"/>
                </a:spcAft>
                <a:buFont typeface="Lucida Grande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GT Walsheim Regular"/>
                  <a:ea typeface="+mn-ea"/>
                  <a:cs typeface="GT Walsheim Regular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GTWalsheim-Bold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GTWalsheim-Bold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/>
              <a:r>
                <a:rPr lang="en-US" sz="1800" dirty="0">
                  <a:solidFill>
                    <a:srgbClr val="FF3D49"/>
                  </a:solidFill>
                  <a:latin typeface="GT Walsheim Medium" panose="02000603040000020003" pitchFamily="50" charset="0"/>
                </a:rPr>
                <a:t>Leisure</a:t>
              </a:r>
              <a:endParaRPr lang="en-US" sz="1800" dirty="0">
                <a:solidFill>
                  <a:srgbClr val="FF3D49"/>
                </a:solidFill>
              </a:endParaRPr>
            </a:p>
            <a:p>
              <a:pPr marL="514350" lvl="2" indent="-5143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Entertainment</a:t>
              </a:r>
            </a:p>
            <a:p>
              <a:pPr marL="514350" lvl="2" indent="-5143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 err="1"/>
                <a:t>Dining&amp;Wining</a:t>
              </a:r>
              <a:endParaRPr lang="en-US" sz="1800" dirty="0"/>
            </a:p>
            <a:p>
              <a:pPr marL="514350" lvl="2" indent="-5143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Well-Being</a:t>
              </a:r>
            </a:p>
            <a:p>
              <a:pPr marL="514350" lvl="2" indent="-5143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Shopping</a:t>
              </a:r>
            </a:p>
          </p:txBody>
        </p:sp>
        <p:pic>
          <p:nvPicPr>
            <p:cNvPr id="29" name="Picture 28" descr="m_curactivity_culturalvisit_base_128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571"/>
            <a:stretch/>
          </p:blipFill>
          <p:spPr>
            <a:xfrm>
              <a:off x="3721100" y="1961719"/>
              <a:ext cx="534988" cy="38213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Picture 29" descr="m_curactivity_dinner_base_128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1100" y="2420759"/>
              <a:ext cx="571500" cy="5715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Picture 30" descr="m_curactivity_sport_base_128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40"/>
            <a:stretch/>
          </p:blipFill>
          <p:spPr>
            <a:xfrm>
              <a:off x="3701825" y="3081280"/>
              <a:ext cx="610050" cy="49023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2" name="Picture 31" descr="m_curactivity_shopping_base_128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6463" y="3642759"/>
              <a:ext cx="541535" cy="54153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" name="Group 3"/>
          <p:cNvGrpSpPr/>
          <p:nvPr/>
        </p:nvGrpSpPr>
        <p:grpSpPr>
          <a:xfrm>
            <a:off x="6506064" y="1523997"/>
            <a:ext cx="2006601" cy="2622553"/>
            <a:chOff x="6556864" y="1523997"/>
            <a:chExt cx="2006601" cy="2622553"/>
          </a:xfrm>
        </p:grpSpPr>
        <p:sp>
          <p:nvSpPr>
            <p:cNvPr id="27" name="Text Placeholder 1"/>
            <p:cNvSpPr txBox="1">
              <a:spLocks/>
            </p:cNvSpPr>
            <p:nvPr/>
          </p:nvSpPr>
          <p:spPr>
            <a:xfrm>
              <a:off x="6620364" y="1523997"/>
              <a:ext cx="1943101" cy="204752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ts val="800"/>
                </a:spcBef>
                <a:spcAft>
                  <a:spcPts val="800"/>
                </a:spcAft>
                <a:buFont typeface="Arial"/>
                <a:buNone/>
                <a:defRPr sz="2000" kern="1200">
                  <a:solidFill>
                    <a:srgbClr val="000000"/>
                  </a:solidFill>
                  <a:latin typeface="GTWalsheim-Bold"/>
                  <a:ea typeface="+mn-ea"/>
                  <a:cs typeface="GTWalsheim-Bold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tabLst/>
                <a:defRPr sz="1800" kern="1200">
                  <a:solidFill>
                    <a:schemeClr val="tx1">
                      <a:tint val="75000"/>
                    </a:schemeClr>
                  </a:solidFill>
                  <a:latin typeface="GT Walsheim Regular"/>
                  <a:ea typeface="+mn-ea"/>
                  <a:cs typeface="GT Walsheim Regular"/>
                </a:defRPr>
              </a:lvl2pPr>
              <a:lvl3pPr marL="914400" indent="0" algn="l" defTabSz="457200" rtl="0" eaLnBrk="1" latinLnBrk="0" hangingPunct="1">
                <a:spcBef>
                  <a:spcPts val="500"/>
                </a:spcBef>
                <a:spcAft>
                  <a:spcPts val="500"/>
                </a:spcAft>
                <a:buFont typeface="Lucida Grande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GT Walsheim Regular"/>
                  <a:ea typeface="+mn-ea"/>
                  <a:cs typeface="GT Walsheim Regular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GTWalsheim-Bold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GTWalsheim-Bold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/>
              <a:r>
                <a:rPr lang="en-US" sz="1800" dirty="0">
                  <a:solidFill>
                    <a:srgbClr val="FF3D49"/>
                  </a:solidFill>
                  <a:latin typeface="GT Walsheim Medium" panose="02000603040000020003" pitchFamily="50" charset="0"/>
                </a:rPr>
                <a:t>Mobility</a:t>
              </a:r>
              <a:endParaRPr lang="en-US" sz="1800" dirty="0">
                <a:solidFill>
                  <a:srgbClr val="FF3D49"/>
                </a:solidFill>
              </a:endParaRPr>
            </a:p>
            <a:p>
              <a:pPr marL="514350" lvl="2" indent="-5143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Transport</a:t>
              </a:r>
            </a:p>
            <a:p>
              <a:pPr marL="514350" lvl="2" indent="-5143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Commute</a:t>
              </a:r>
            </a:p>
            <a:p>
              <a:pPr marL="514350" lvl="2" indent="-5143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Travel</a:t>
              </a:r>
            </a:p>
            <a:p>
              <a:pPr marL="514350" lvl="2" indent="-5143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Driving</a:t>
              </a:r>
            </a:p>
          </p:txBody>
        </p:sp>
        <p:pic>
          <p:nvPicPr>
            <p:cNvPr id="33" name="Picture 32" descr="m_trans_train_base_128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614" y="1905000"/>
              <a:ext cx="539786" cy="53978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4" name="Picture 33" descr="m_trippur_commute_hometowork_base_128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0364" y="2534880"/>
              <a:ext cx="533400" cy="533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5" name="Picture 34" descr="m_trans_car_base_128.png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137"/>
            <a:stretch/>
          </p:blipFill>
          <p:spPr>
            <a:xfrm>
              <a:off x="6639414" y="3783322"/>
              <a:ext cx="508036" cy="36322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6" name="Picture 35" descr="m_travel_weekendout_base_128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21"/>
            <a:stretch/>
          </p:blipFill>
          <p:spPr>
            <a:xfrm>
              <a:off x="6556864" y="3110908"/>
              <a:ext cx="679486" cy="592372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6" name="Straight Connector 5"/>
          <p:cNvCxnSpPr/>
          <p:nvPr/>
        </p:nvCxnSpPr>
        <p:spPr>
          <a:xfrm>
            <a:off x="3333750" y="1523997"/>
            <a:ext cx="0" cy="2660297"/>
          </a:xfrm>
          <a:prstGeom prst="line">
            <a:avLst/>
          </a:prstGeom>
          <a:ln w="12700">
            <a:solidFill>
              <a:srgbClr val="FF3D49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34100" y="1517647"/>
            <a:ext cx="0" cy="2660297"/>
          </a:xfrm>
          <a:prstGeom prst="line">
            <a:avLst/>
          </a:prstGeom>
          <a:ln w="12700">
            <a:solidFill>
              <a:srgbClr val="FF3D49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61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0"/>
            <a:ext cx="8785225" cy="54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758868" y="485444"/>
            <a:ext cx="4276259" cy="4609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ts val="800"/>
              </a:spcBef>
              <a:spcAft>
                <a:spcPts val="800"/>
              </a:spcAft>
              <a:buFont typeface="Arial"/>
              <a:buNone/>
              <a:defRPr sz="2000" kern="1200">
                <a:solidFill>
                  <a:srgbClr val="000000"/>
                </a:solidFill>
                <a:latin typeface="GTWalsheim-Bold"/>
                <a:ea typeface="+mn-ea"/>
                <a:cs typeface="GTWalsheim-Bol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GT Walsheim Regular"/>
                <a:ea typeface="+mn-ea"/>
                <a:cs typeface="GT Walsheim Regular"/>
              </a:defRPr>
            </a:lvl2pPr>
            <a:lvl3pPr marL="914400" indent="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T Walsheim Regular"/>
                <a:ea typeface="+mn-ea"/>
                <a:cs typeface="GT Walsheim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GTWalsheim-Bold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GTWalsheim-Bold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dirty="0">
                <a:solidFill>
                  <a:schemeClr val="tx1"/>
                </a:solidFill>
                <a:latin typeface="GT Walsheim Medium" panose="02000603040000020003" pitchFamily="50" charset="0"/>
              </a:rPr>
              <a:t>Enriched customer insights (KYC)</a:t>
            </a:r>
            <a:br>
              <a:rPr lang="en-US" dirty="0"/>
            </a:br>
            <a:r>
              <a:rPr lang="en-US" sz="1400" dirty="0"/>
              <a:t>Enrich account data &amp; customer profiles with behavioral and contextual insights</a:t>
            </a:r>
            <a:endParaRPr lang="en-US" dirty="0"/>
          </a:p>
          <a:p>
            <a:pPr marL="0" lvl="2"/>
            <a:r>
              <a:rPr lang="en-US" dirty="0">
                <a:solidFill>
                  <a:schemeClr val="tx1"/>
                </a:solidFill>
                <a:latin typeface="GT Walsheim Medium" panose="02000603040000020003" pitchFamily="50" charset="0"/>
              </a:rPr>
              <a:t>Customer journey mapping</a:t>
            </a:r>
            <a:br>
              <a:rPr lang="en-US" dirty="0"/>
            </a:br>
            <a:r>
              <a:rPr lang="en-US" sz="1400" dirty="0"/>
              <a:t>Contextualize the real-world customer journey and discover the key moments of truth</a:t>
            </a:r>
            <a:endParaRPr lang="en-US" dirty="0"/>
          </a:p>
          <a:p>
            <a:pPr marL="0" lvl="2"/>
            <a:r>
              <a:rPr lang="en-US" dirty="0">
                <a:solidFill>
                  <a:schemeClr val="tx1"/>
                </a:solidFill>
                <a:latin typeface="GT Walsheim Medium" panose="02000603040000020003" pitchFamily="50" charset="0"/>
              </a:rPr>
              <a:t>Real-time personalization</a:t>
            </a:r>
            <a:br>
              <a:rPr lang="en-US" dirty="0"/>
            </a:br>
            <a:r>
              <a:rPr lang="en-US" sz="1400" dirty="0"/>
              <a:t>Tune engagement and experience to real-time context and behavioral profile</a:t>
            </a:r>
            <a:endParaRPr lang="en-US" dirty="0"/>
          </a:p>
          <a:p>
            <a:pPr marL="0" lvl="2"/>
            <a:r>
              <a:rPr lang="en-US" dirty="0">
                <a:solidFill>
                  <a:schemeClr val="tx1"/>
                </a:solidFill>
                <a:latin typeface="GT Walsheim Medium" panose="02000603040000020003" pitchFamily="50" charset="0"/>
              </a:rPr>
              <a:t>Behavioral coaching</a:t>
            </a:r>
            <a:br>
              <a:rPr lang="en-US" dirty="0"/>
            </a:br>
            <a:r>
              <a:rPr lang="en-US" sz="1400" dirty="0"/>
              <a:t>Track, analyze and coach behavioral change</a:t>
            </a:r>
          </a:p>
          <a:p>
            <a:pPr marL="0" lvl="2"/>
            <a:r>
              <a:rPr lang="en-US" dirty="0">
                <a:solidFill>
                  <a:schemeClr val="tx1"/>
                </a:solidFill>
                <a:latin typeface="GT Walsheim Medium" panose="02000603040000020003" pitchFamily="50" charset="0"/>
              </a:rPr>
              <a:t>Data intelligence &amp; monetization</a:t>
            </a:r>
            <a:br>
              <a:rPr lang="en-US" dirty="0"/>
            </a:br>
            <a:r>
              <a:rPr lang="en-US" sz="1400" dirty="0"/>
              <a:t>Aggregate population insights into anonymized data sets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0637" y="292993"/>
            <a:ext cx="7995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200"/>
              </a:spcAft>
            </a:pPr>
            <a:r>
              <a:rPr lang="en-US" sz="2400" dirty="0">
                <a:latin typeface="GT Walsheim Light" charset="0"/>
                <a:ea typeface="GT Walsheim Light" charset="0"/>
                <a:cs typeface="GT Walsheim Light" charset="0"/>
              </a:rPr>
              <a:t>Unlocking the Value from Context</a:t>
            </a:r>
            <a:endParaRPr lang="en-US" sz="2000" dirty="0">
              <a:latin typeface="GT Walsheim Light" charset="0"/>
              <a:ea typeface="GT Walsheim Light" charset="0"/>
              <a:cs typeface="GT Walsheim Light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87280" y="1322717"/>
            <a:ext cx="2871761" cy="3006525"/>
            <a:chOff x="2684978" y="485067"/>
            <a:chExt cx="3817019" cy="39961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978" y="3204536"/>
              <a:ext cx="684000" cy="684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6284" y="1133067"/>
              <a:ext cx="684000" cy="684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401" y="485067"/>
              <a:ext cx="648000" cy="648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3997" y="3307596"/>
              <a:ext cx="648000" cy="648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4328" y="3833208"/>
              <a:ext cx="648000" cy="648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8" y="1133067"/>
              <a:ext cx="648000" cy="64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/>
            <a:srcRect l="31526" t="31008" r="31825" b="32196"/>
            <a:stretch/>
          </p:blipFill>
          <p:spPr>
            <a:xfrm>
              <a:off x="3442659" y="1280846"/>
              <a:ext cx="2411338" cy="2404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42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79872" y="809725"/>
            <a:ext cx="363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T Walsheim Light" panose="02000503030000020003" pitchFamily="50" charset="0"/>
                <a:cs typeface="GTWalsheim-Bold"/>
              </a:rPr>
              <a:t>Lifestyle-based Insurance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887" y="157654"/>
            <a:ext cx="662940" cy="6457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975" y="1393422"/>
            <a:ext cx="4119130" cy="33504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3574" y="1560547"/>
            <a:ext cx="537075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T Walsheim Medium" charset="0"/>
                <a:ea typeface="GT Walsheim Medium" charset="0"/>
                <a:cs typeface="GT Walsheim Medium" charset="0"/>
              </a:rPr>
              <a:t>USER-BASED CAR INSURANCE</a:t>
            </a:r>
            <a:endParaRPr lang="en-US" sz="1400" dirty="0">
              <a:latin typeface="GT Walsheim Light" panose="02000503030000020003" pitchFamily="50" charset="0"/>
              <a:cs typeface="GT Walsheim Medium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T Walsheim Light" panose="02000503030000020003" pitchFamily="50" charset="0"/>
                <a:cs typeface="GTWalsheim-Bold"/>
              </a:rPr>
              <a:t>Auto UBI &amp; driver coaching leveraging driver profiling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T Walsheim Light" panose="02000503030000020003" pitchFamily="50" charset="0"/>
                <a:cs typeface="GTWalsheim-Bold"/>
              </a:rPr>
              <a:t>From pay-as-you-drive to pay-how-you-drive </a:t>
            </a:r>
            <a:br>
              <a:rPr lang="en-US" sz="1400" dirty="0">
                <a:latin typeface="GT Walsheim Light" panose="02000503030000020003" pitchFamily="50" charset="0"/>
                <a:cs typeface="GTWalsheim-Bold"/>
              </a:rPr>
            </a:br>
            <a:endParaRPr lang="en-US" sz="100" dirty="0">
              <a:latin typeface="GT Walsheim Light" panose="02000503030000020003" pitchFamily="50" charset="0"/>
              <a:cs typeface="GTWalsheim-Bold"/>
            </a:endParaRPr>
          </a:p>
          <a:p>
            <a:r>
              <a:rPr lang="en-US" sz="1400" dirty="0">
                <a:latin typeface="GT Walsheim Medium" charset="0"/>
                <a:ea typeface="GT Walsheim Medium" charset="0"/>
                <a:cs typeface="GT Walsheim Medium" charset="0"/>
              </a:rPr>
              <a:t>LIFESTYLE-BASED HEALTH &amp; LIFE INSURANCE</a:t>
            </a:r>
            <a:endParaRPr lang="en-US" sz="1400" dirty="0">
              <a:latin typeface="GT Walsheim Light" panose="02000503030000020003" pitchFamily="50" charset="0"/>
              <a:cs typeface="GT Walsheim Medium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T Walsheim Light" panose="02000503030000020003" pitchFamily="50" charset="0"/>
                <a:cs typeface="GTWalsheim-Bold"/>
              </a:rPr>
              <a:t>Health Insurance premiums based on healthy lifestyle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T Walsheim Light" panose="02000503030000020003" pitchFamily="50" charset="0"/>
                <a:cs typeface="GTWalsheim-Bold"/>
              </a:rPr>
              <a:t>Well-being monitoring &amp; coaching</a:t>
            </a:r>
            <a:br>
              <a:rPr lang="en-US" sz="1400" dirty="0">
                <a:latin typeface="GT Walsheim Light" panose="02000503030000020003" pitchFamily="50" charset="0"/>
                <a:cs typeface="GTWalsheim-Bold"/>
              </a:rPr>
            </a:br>
            <a:endParaRPr lang="en-US" sz="200" dirty="0">
              <a:latin typeface="GT Walsheim Light" panose="02000503030000020003" pitchFamily="50" charset="0"/>
              <a:cs typeface="GTWalsheim-Bold"/>
            </a:endParaRPr>
          </a:p>
          <a:p>
            <a:r>
              <a:rPr lang="en-US" sz="1400" dirty="0">
                <a:latin typeface="GT Walsheim Medium" charset="0"/>
                <a:ea typeface="GT Walsheim Medium" charset="0"/>
                <a:cs typeface="GT Walsheim Medium" charset="0"/>
              </a:rPr>
              <a:t>HOME INSURANCE &amp; ASSISTED LIVING</a:t>
            </a:r>
            <a:endParaRPr lang="en-US" sz="1400" dirty="0">
              <a:latin typeface="GT Walsheim Light" panose="02000503030000020003" pitchFamily="50" charset="0"/>
              <a:cs typeface="GT Walsheim Medium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T Walsheim Light" panose="02000503030000020003" pitchFamily="50" charset="0"/>
                <a:cs typeface="GTWalsheim-Bold"/>
              </a:rPr>
              <a:t>Home activity monitoring &amp; real-time risk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T Walsheim Light" panose="02000503030000020003" pitchFamily="50" charset="0"/>
                <a:cs typeface="GTWalsheim-Bold"/>
              </a:rPr>
              <a:t>Assisted living &amp; anomaly detection/alerts</a:t>
            </a:r>
          </a:p>
          <a:p>
            <a:endParaRPr lang="en-US" sz="900" dirty="0">
              <a:latin typeface="GT Walsheim Light" panose="02000503030000020003" pitchFamily="50" charset="0"/>
              <a:cs typeface="GTWalsheim-Bold"/>
            </a:endParaRPr>
          </a:p>
          <a:p>
            <a:r>
              <a:rPr lang="en-US" sz="1400" dirty="0">
                <a:latin typeface="GT Walsheim Medium" charset="0"/>
                <a:ea typeface="GT Walsheim Medium" charset="0"/>
                <a:cs typeface="GT Walsheim Medium" charset="0"/>
              </a:rPr>
              <a:t>ON-DEMAND INSURANCE</a:t>
            </a:r>
            <a:endParaRPr lang="en-US" sz="1400" dirty="0">
              <a:latin typeface="GT Walsheim Light" panose="02000503030000020003" pitchFamily="50" charset="0"/>
              <a:cs typeface="GT Walsheim Medium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T Walsheim Light" panose="02000503030000020003" pitchFamily="50" charset="0"/>
                <a:cs typeface="GTWalsheim-Bold"/>
              </a:rPr>
              <a:t>Contextual insurance based on ad-hoc needs</a:t>
            </a:r>
            <a:endParaRPr lang="en-US" sz="700" dirty="0">
              <a:latin typeface="GT Walsheim Light" panose="02000503030000020003" pitchFamily="50" charset="0"/>
              <a:cs typeface="GTWalsheim-Bold"/>
            </a:endParaRPr>
          </a:p>
        </p:txBody>
      </p:sp>
    </p:spTree>
    <p:extLst>
      <p:ext uri="{BB962C8B-B14F-4D97-AF65-F5344CB8AC3E}">
        <p14:creationId xmlns:p14="http://schemas.microsoft.com/office/powerpoint/2010/main" val="157325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ey Theme">
  <a:themeElements>
    <a:clrScheme name="Sentiance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7229"/>
      </a:accent1>
      <a:accent2>
        <a:srgbClr val="FF3D49"/>
      </a:accent2>
      <a:accent3>
        <a:srgbClr val="6F43CC"/>
      </a:accent3>
      <a:accent4>
        <a:srgbClr val="F9BC1E"/>
      </a:accent4>
      <a:accent5>
        <a:srgbClr val="F0F0F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7229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chemeClr val="bg1"/>
            </a:solidFill>
            <a:latin typeface="GTWalsheim-Bold"/>
            <a:cs typeface="GTWalsheim-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>
            <a:latin typeface="GTWalsheim-Bold"/>
            <a:cs typeface="GTWalsheim-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101676</TotalTime>
  <Words>309</Words>
  <Application>Microsoft Office PowerPoint</Application>
  <PresentationFormat>On-screen Show (16:9)</PresentationFormat>
  <Paragraphs>123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GT Walsheim</vt:lpstr>
      <vt:lpstr>GT Walsheim Pro Trial Regular</vt:lpstr>
      <vt:lpstr>GTWalsheim-Bold</vt:lpstr>
      <vt:lpstr>Lucida Grande</vt:lpstr>
      <vt:lpstr>Arial</vt:lpstr>
      <vt:lpstr>Calibri</vt:lpstr>
      <vt:lpstr>GT Walsheim Bold</vt:lpstr>
      <vt:lpstr>GT Walsheim Light</vt:lpstr>
      <vt:lpstr>GT Walsheim Medium</vt:lpstr>
      <vt:lpstr>GT Walsheim Regular</vt:lpstr>
      <vt:lpstr>Grey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AltoAlto bvba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esurior</dc:creator>
  <cp:lastModifiedBy>Tom Vandendooren</cp:lastModifiedBy>
  <cp:revision>954</cp:revision>
  <cp:lastPrinted>2017-02-08T08:00:07Z</cp:lastPrinted>
  <dcterms:created xsi:type="dcterms:W3CDTF">2015-01-13T06:57:51Z</dcterms:created>
  <dcterms:modified xsi:type="dcterms:W3CDTF">2017-06-02T13:18:36Z</dcterms:modified>
</cp:coreProperties>
</file>